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amp;ehk=SivztPf" ContentType="image/jpe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40"/>
  </p:notesMasterIdLst>
  <p:sldIdLst>
    <p:sldId id="658" r:id="rId2"/>
    <p:sldId id="659" r:id="rId3"/>
    <p:sldId id="660" r:id="rId4"/>
    <p:sldId id="661" r:id="rId5"/>
    <p:sldId id="662" r:id="rId6"/>
    <p:sldId id="663" r:id="rId7"/>
    <p:sldId id="664" r:id="rId8"/>
    <p:sldId id="665" r:id="rId9"/>
    <p:sldId id="666" r:id="rId10"/>
    <p:sldId id="667" r:id="rId11"/>
    <p:sldId id="668" r:id="rId12"/>
    <p:sldId id="669" r:id="rId13"/>
    <p:sldId id="670" r:id="rId14"/>
    <p:sldId id="671" r:id="rId15"/>
    <p:sldId id="672" r:id="rId16"/>
    <p:sldId id="673" r:id="rId17"/>
    <p:sldId id="674" r:id="rId18"/>
    <p:sldId id="675" r:id="rId19"/>
    <p:sldId id="676" r:id="rId20"/>
    <p:sldId id="677" r:id="rId21"/>
    <p:sldId id="678" r:id="rId22"/>
    <p:sldId id="679" r:id="rId23"/>
    <p:sldId id="680" r:id="rId24"/>
    <p:sldId id="681" r:id="rId25"/>
    <p:sldId id="682" r:id="rId26"/>
    <p:sldId id="683" r:id="rId27"/>
    <p:sldId id="684" r:id="rId28"/>
    <p:sldId id="685" r:id="rId29"/>
    <p:sldId id="686" r:id="rId30"/>
    <p:sldId id="687" r:id="rId31"/>
    <p:sldId id="688" r:id="rId32"/>
    <p:sldId id="689" r:id="rId33"/>
    <p:sldId id="632" r:id="rId34"/>
    <p:sldId id="633" r:id="rId35"/>
    <p:sldId id="634" r:id="rId36"/>
    <p:sldId id="635" r:id="rId37"/>
    <p:sldId id="636" r:id="rId38"/>
    <p:sldId id="637" r:id="rId39"/>
    <p:sldId id="638" r:id="rId40"/>
    <p:sldId id="639" r:id="rId41"/>
    <p:sldId id="640" r:id="rId42"/>
    <p:sldId id="641" r:id="rId43"/>
    <p:sldId id="642" r:id="rId44"/>
    <p:sldId id="643" r:id="rId45"/>
    <p:sldId id="644" r:id="rId46"/>
    <p:sldId id="645" r:id="rId47"/>
    <p:sldId id="646" r:id="rId48"/>
    <p:sldId id="647" r:id="rId49"/>
    <p:sldId id="648" r:id="rId50"/>
    <p:sldId id="649" r:id="rId51"/>
    <p:sldId id="650" r:id="rId52"/>
    <p:sldId id="651" r:id="rId53"/>
    <p:sldId id="652" r:id="rId54"/>
    <p:sldId id="653" r:id="rId55"/>
    <p:sldId id="654" r:id="rId56"/>
    <p:sldId id="655" r:id="rId57"/>
    <p:sldId id="656" r:id="rId58"/>
    <p:sldId id="657" r:id="rId59"/>
    <p:sldId id="690" r:id="rId60"/>
    <p:sldId id="691" r:id="rId61"/>
    <p:sldId id="692" r:id="rId62"/>
    <p:sldId id="693" r:id="rId63"/>
    <p:sldId id="694" r:id="rId64"/>
    <p:sldId id="695" r:id="rId65"/>
    <p:sldId id="696" r:id="rId66"/>
    <p:sldId id="697" r:id="rId67"/>
    <p:sldId id="698" r:id="rId68"/>
    <p:sldId id="699" r:id="rId69"/>
    <p:sldId id="700" r:id="rId70"/>
    <p:sldId id="701" r:id="rId71"/>
    <p:sldId id="702" r:id="rId72"/>
    <p:sldId id="703" r:id="rId73"/>
    <p:sldId id="704" r:id="rId74"/>
    <p:sldId id="705" r:id="rId75"/>
    <p:sldId id="706" r:id="rId76"/>
    <p:sldId id="707" r:id="rId77"/>
    <p:sldId id="708" r:id="rId78"/>
    <p:sldId id="709" r:id="rId79"/>
    <p:sldId id="710" r:id="rId80"/>
    <p:sldId id="711" r:id="rId81"/>
    <p:sldId id="712" r:id="rId82"/>
    <p:sldId id="713" r:id="rId83"/>
    <p:sldId id="714" r:id="rId84"/>
    <p:sldId id="715" r:id="rId85"/>
    <p:sldId id="716" r:id="rId86"/>
    <p:sldId id="717" r:id="rId87"/>
    <p:sldId id="718" r:id="rId88"/>
    <p:sldId id="719" r:id="rId89"/>
    <p:sldId id="720" r:id="rId90"/>
    <p:sldId id="721" r:id="rId91"/>
    <p:sldId id="722" r:id="rId92"/>
    <p:sldId id="723" r:id="rId93"/>
    <p:sldId id="724" r:id="rId94"/>
    <p:sldId id="725" r:id="rId95"/>
    <p:sldId id="726" r:id="rId96"/>
    <p:sldId id="727" r:id="rId97"/>
    <p:sldId id="728" r:id="rId98"/>
    <p:sldId id="729" r:id="rId99"/>
    <p:sldId id="730" r:id="rId100"/>
    <p:sldId id="731" r:id="rId101"/>
    <p:sldId id="732" r:id="rId102"/>
    <p:sldId id="733" r:id="rId103"/>
    <p:sldId id="734" r:id="rId104"/>
    <p:sldId id="735" r:id="rId105"/>
    <p:sldId id="736" r:id="rId106"/>
    <p:sldId id="737" r:id="rId107"/>
    <p:sldId id="738" r:id="rId108"/>
    <p:sldId id="739" r:id="rId109"/>
    <p:sldId id="740" r:id="rId110"/>
    <p:sldId id="741" r:id="rId111"/>
    <p:sldId id="742" r:id="rId112"/>
    <p:sldId id="743" r:id="rId113"/>
    <p:sldId id="744" r:id="rId114"/>
    <p:sldId id="745" r:id="rId115"/>
    <p:sldId id="746" r:id="rId116"/>
    <p:sldId id="747" r:id="rId117"/>
    <p:sldId id="748" r:id="rId118"/>
    <p:sldId id="749" r:id="rId119"/>
    <p:sldId id="750" r:id="rId120"/>
    <p:sldId id="751" r:id="rId121"/>
    <p:sldId id="752" r:id="rId122"/>
    <p:sldId id="753" r:id="rId123"/>
    <p:sldId id="754" r:id="rId124"/>
    <p:sldId id="755" r:id="rId125"/>
    <p:sldId id="756" r:id="rId126"/>
    <p:sldId id="757" r:id="rId127"/>
    <p:sldId id="758" r:id="rId128"/>
    <p:sldId id="759" r:id="rId129"/>
    <p:sldId id="760" r:id="rId130"/>
    <p:sldId id="761" r:id="rId131"/>
    <p:sldId id="762" r:id="rId132"/>
    <p:sldId id="763" r:id="rId133"/>
    <p:sldId id="764" r:id="rId134"/>
    <p:sldId id="765" r:id="rId135"/>
    <p:sldId id="766" r:id="rId136"/>
    <p:sldId id="767" r:id="rId137"/>
    <p:sldId id="768" r:id="rId138"/>
    <p:sldId id="769" r:id="rId1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BDD7EE"/>
    <a:srgbClr val="303030"/>
    <a:srgbClr val="ACBD4B"/>
    <a:srgbClr val="82000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97" autoAdjust="0"/>
    <p:restoredTop sz="95226" autoAdjust="0"/>
  </p:normalViewPr>
  <p:slideViewPr>
    <p:cSldViewPr snapToGrid="0">
      <p:cViewPr varScale="1">
        <p:scale>
          <a:sx n="87" d="100"/>
          <a:sy n="87" d="100"/>
        </p:scale>
        <p:origin x="835" y="62"/>
      </p:cViewPr>
      <p:guideLst/>
    </p:cSldViewPr>
  </p:slideViewPr>
  <p:outlineViewPr>
    <p:cViewPr>
      <p:scale>
        <a:sx n="33" d="100"/>
        <a:sy n="33" d="100"/>
      </p:scale>
      <p:origin x="0" y="-3517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Lst>
  </p:outlin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s>
</file>

<file path=ppt/_rels/viewProps.xml.rels><?xml version="1.0" encoding="UTF-8" standalone="yes"?>
<Relationships xmlns="http://schemas.openxmlformats.org/package/2006/relationships"><Relationship Id="rId26" Type="http://schemas.openxmlformats.org/officeDocument/2006/relationships/slide" Target="slides/slide30.xml"/><Relationship Id="rId21" Type="http://schemas.openxmlformats.org/officeDocument/2006/relationships/slide" Target="slides/slide25.xml"/><Relationship Id="rId42" Type="http://schemas.openxmlformats.org/officeDocument/2006/relationships/slide" Target="slides/slide48.xml"/><Relationship Id="rId47" Type="http://schemas.openxmlformats.org/officeDocument/2006/relationships/slide" Target="slides/slide53.xml"/><Relationship Id="rId63" Type="http://schemas.openxmlformats.org/officeDocument/2006/relationships/slide" Target="slides/slide80.xml"/><Relationship Id="rId68" Type="http://schemas.openxmlformats.org/officeDocument/2006/relationships/slide" Target="slides/slide85.xml"/><Relationship Id="rId84" Type="http://schemas.openxmlformats.org/officeDocument/2006/relationships/slide" Target="slides/slide102.xml"/><Relationship Id="rId89" Type="http://schemas.openxmlformats.org/officeDocument/2006/relationships/slide" Target="slides/slide107.xml"/><Relationship Id="rId112" Type="http://schemas.openxmlformats.org/officeDocument/2006/relationships/slide" Target="slides/slide134.xml"/><Relationship Id="rId16" Type="http://schemas.openxmlformats.org/officeDocument/2006/relationships/slide" Target="slides/slide20.xml"/><Relationship Id="rId107" Type="http://schemas.openxmlformats.org/officeDocument/2006/relationships/slide" Target="slides/slide129.xml"/><Relationship Id="rId11" Type="http://schemas.openxmlformats.org/officeDocument/2006/relationships/slide" Target="slides/slide15.xml"/><Relationship Id="rId24" Type="http://schemas.openxmlformats.org/officeDocument/2006/relationships/slide" Target="slides/slide28.xml"/><Relationship Id="rId32" Type="http://schemas.openxmlformats.org/officeDocument/2006/relationships/slide" Target="slides/slide38.xml"/><Relationship Id="rId37" Type="http://schemas.openxmlformats.org/officeDocument/2006/relationships/slide" Target="slides/slide43.xml"/><Relationship Id="rId40" Type="http://schemas.openxmlformats.org/officeDocument/2006/relationships/slide" Target="slides/slide46.xml"/><Relationship Id="rId45" Type="http://schemas.openxmlformats.org/officeDocument/2006/relationships/slide" Target="slides/slide51.xml"/><Relationship Id="rId53" Type="http://schemas.openxmlformats.org/officeDocument/2006/relationships/slide" Target="slides/slide67.xml"/><Relationship Id="rId58" Type="http://schemas.openxmlformats.org/officeDocument/2006/relationships/slide" Target="slides/slide75.xml"/><Relationship Id="rId66" Type="http://schemas.openxmlformats.org/officeDocument/2006/relationships/slide" Target="slides/slide83.xml"/><Relationship Id="rId74" Type="http://schemas.openxmlformats.org/officeDocument/2006/relationships/slide" Target="slides/slide92.xml"/><Relationship Id="rId79" Type="http://schemas.openxmlformats.org/officeDocument/2006/relationships/slide" Target="slides/slide97.xml"/><Relationship Id="rId87" Type="http://schemas.openxmlformats.org/officeDocument/2006/relationships/slide" Target="slides/slide105.xml"/><Relationship Id="rId102" Type="http://schemas.openxmlformats.org/officeDocument/2006/relationships/slide" Target="slides/slide124.xml"/><Relationship Id="rId110" Type="http://schemas.openxmlformats.org/officeDocument/2006/relationships/slide" Target="slides/slide132.xml"/><Relationship Id="rId115" Type="http://schemas.openxmlformats.org/officeDocument/2006/relationships/slide" Target="slides/slide137.xml"/><Relationship Id="rId5" Type="http://schemas.openxmlformats.org/officeDocument/2006/relationships/slide" Target="slides/slide9.xml"/><Relationship Id="rId61" Type="http://schemas.openxmlformats.org/officeDocument/2006/relationships/slide" Target="slides/slide78.xml"/><Relationship Id="rId82" Type="http://schemas.openxmlformats.org/officeDocument/2006/relationships/slide" Target="slides/slide100.xml"/><Relationship Id="rId90" Type="http://schemas.openxmlformats.org/officeDocument/2006/relationships/slide" Target="slides/slide108.xml"/><Relationship Id="rId95" Type="http://schemas.openxmlformats.org/officeDocument/2006/relationships/slide" Target="slides/slide117.xml"/><Relationship Id="rId19" Type="http://schemas.openxmlformats.org/officeDocument/2006/relationships/slide" Target="slides/slide23.xml"/><Relationship Id="rId14" Type="http://schemas.openxmlformats.org/officeDocument/2006/relationships/slide" Target="slides/slide18.xml"/><Relationship Id="rId22" Type="http://schemas.openxmlformats.org/officeDocument/2006/relationships/slide" Target="slides/slide26.xml"/><Relationship Id="rId27" Type="http://schemas.openxmlformats.org/officeDocument/2006/relationships/slide" Target="slides/slide31.xml"/><Relationship Id="rId30" Type="http://schemas.openxmlformats.org/officeDocument/2006/relationships/slide" Target="slides/slide36.xml"/><Relationship Id="rId35" Type="http://schemas.openxmlformats.org/officeDocument/2006/relationships/slide" Target="slides/slide41.xml"/><Relationship Id="rId43" Type="http://schemas.openxmlformats.org/officeDocument/2006/relationships/slide" Target="slides/slide49.xml"/><Relationship Id="rId48" Type="http://schemas.openxmlformats.org/officeDocument/2006/relationships/slide" Target="slides/slide54.xml"/><Relationship Id="rId56" Type="http://schemas.openxmlformats.org/officeDocument/2006/relationships/slide" Target="slides/slide73.xml"/><Relationship Id="rId64" Type="http://schemas.openxmlformats.org/officeDocument/2006/relationships/slide" Target="slides/slide81.xml"/><Relationship Id="rId69" Type="http://schemas.openxmlformats.org/officeDocument/2006/relationships/slide" Target="slides/slide86.xml"/><Relationship Id="rId77" Type="http://schemas.openxmlformats.org/officeDocument/2006/relationships/slide" Target="slides/slide95.xml"/><Relationship Id="rId100" Type="http://schemas.openxmlformats.org/officeDocument/2006/relationships/slide" Target="slides/slide122.xml"/><Relationship Id="rId105" Type="http://schemas.openxmlformats.org/officeDocument/2006/relationships/slide" Target="slides/slide127.xml"/><Relationship Id="rId113" Type="http://schemas.openxmlformats.org/officeDocument/2006/relationships/slide" Target="slides/slide135.xml"/><Relationship Id="rId8" Type="http://schemas.openxmlformats.org/officeDocument/2006/relationships/slide" Target="slides/slide12.xml"/><Relationship Id="rId51" Type="http://schemas.openxmlformats.org/officeDocument/2006/relationships/slide" Target="slides/slide58.xml"/><Relationship Id="rId72" Type="http://schemas.openxmlformats.org/officeDocument/2006/relationships/slide" Target="slides/slide90.xml"/><Relationship Id="rId80" Type="http://schemas.openxmlformats.org/officeDocument/2006/relationships/slide" Target="slides/slide98.xml"/><Relationship Id="rId85" Type="http://schemas.openxmlformats.org/officeDocument/2006/relationships/slide" Target="slides/slide103.xml"/><Relationship Id="rId93" Type="http://schemas.openxmlformats.org/officeDocument/2006/relationships/slide" Target="slides/slide115.xml"/><Relationship Id="rId98" Type="http://schemas.openxmlformats.org/officeDocument/2006/relationships/slide" Target="slides/slide120.xml"/><Relationship Id="rId3" Type="http://schemas.openxmlformats.org/officeDocument/2006/relationships/slide" Target="slides/slide5.xml"/><Relationship Id="rId12" Type="http://schemas.openxmlformats.org/officeDocument/2006/relationships/slide" Target="slides/slide16.xml"/><Relationship Id="rId17" Type="http://schemas.openxmlformats.org/officeDocument/2006/relationships/slide" Target="slides/slide21.xml"/><Relationship Id="rId25" Type="http://schemas.openxmlformats.org/officeDocument/2006/relationships/slide" Target="slides/slide29.xml"/><Relationship Id="rId33" Type="http://schemas.openxmlformats.org/officeDocument/2006/relationships/slide" Target="slides/slide39.xml"/><Relationship Id="rId38" Type="http://schemas.openxmlformats.org/officeDocument/2006/relationships/slide" Target="slides/slide44.xml"/><Relationship Id="rId46" Type="http://schemas.openxmlformats.org/officeDocument/2006/relationships/slide" Target="slides/slide52.xml"/><Relationship Id="rId59" Type="http://schemas.openxmlformats.org/officeDocument/2006/relationships/slide" Target="slides/slide76.xml"/><Relationship Id="rId67" Type="http://schemas.openxmlformats.org/officeDocument/2006/relationships/slide" Target="slides/slide84.xml"/><Relationship Id="rId103" Type="http://schemas.openxmlformats.org/officeDocument/2006/relationships/slide" Target="slides/slide125.xml"/><Relationship Id="rId108" Type="http://schemas.openxmlformats.org/officeDocument/2006/relationships/slide" Target="slides/slide130.xml"/><Relationship Id="rId20" Type="http://schemas.openxmlformats.org/officeDocument/2006/relationships/slide" Target="slides/slide24.xml"/><Relationship Id="rId41" Type="http://schemas.openxmlformats.org/officeDocument/2006/relationships/slide" Target="slides/slide47.xml"/><Relationship Id="rId54" Type="http://schemas.openxmlformats.org/officeDocument/2006/relationships/slide" Target="slides/slide71.xml"/><Relationship Id="rId62" Type="http://schemas.openxmlformats.org/officeDocument/2006/relationships/slide" Target="slides/slide79.xml"/><Relationship Id="rId70" Type="http://schemas.openxmlformats.org/officeDocument/2006/relationships/slide" Target="slides/slide87.xml"/><Relationship Id="rId75" Type="http://schemas.openxmlformats.org/officeDocument/2006/relationships/slide" Target="slides/slide93.xml"/><Relationship Id="rId83" Type="http://schemas.openxmlformats.org/officeDocument/2006/relationships/slide" Target="slides/slide101.xml"/><Relationship Id="rId88" Type="http://schemas.openxmlformats.org/officeDocument/2006/relationships/slide" Target="slides/slide106.xml"/><Relationship Id="rId91" Type="http://schemas.openxmlformats.org/officeDocument/2006/relationships/slide" Target="slides/slide109.xml"/><Relationship Id="rId96" Type="http://schemas.openxmlformats.org/officeDocument/2006/relationships/slide" Target="slides/slide118.xml"/><Relationship Id="rId111" Type="http://schemas.openxmlformats.org/officeDocument/2006/relationships/slide" Target="slides/slide133.xml"/><Relationship Id="rId1" Type="http://schemas.openxmlformats.org/officeDocument/2006/relationships/slide" Target="slides/slide3.xml"/><Relationship Id="rId6" Type="http://schemas.openxmlformats.org/officeDocument/2006/relationships/slide" Target="slides/slide10.xml"/><Relationship Id="rId15" Type="http://schemas.openxmlformats.org/officeDocument/2006/relationships/slide" Target="slides/slide19.xml"/><Relationship Id="rId23" Type="http://schemas.openxmlformats.org/officeDocument/2006/relationships/slide" Target="slides/slide27.xml"/><Relationship Id="rId28" Type="http://schemas.openxmlformats.org/officeDocument/2006/relationships/slide" Target="slides/slide34.xml"/><Relationship Id="rId36" Type="http://schemas.openxmlformats.org/officeDocument/2006/relationships/slide" Target="slides/slide42.xml"/><Relationship Id="rId49" Type="http://schemas.openxmlformats.org/officeDocument/2006/relationships/slide" Target="slides/slide55.xml"/><Relationship Id="rId57" Type="http://schemas.openxmlformats.org/officeDocument/2006/relationships/slide" Target="slides/slide74.xml"/><Relationship Id="rId106" Type="http://schemas.openxmlformats.org/officeDocument/2006/relationships/slide" Target="slides/slide128.xml"/><Relationship Id="rId114" Type="http://schemas.openxmlformats.org/officeDocument/2006/relationships/slide" Target="slides/slide136.xml"/><Relationship Id="rId10" Type="http://schemas.openxmlformats.org/officeDocument/2006/relationships/slide" Target="slides/slide14.xml"/><Relationship Id="rId31" Type="http://schemas.openxmlformats.org/officeDocument/2006/relationships/slide" Target="slides/slide37.xml"/><Relationship Id="rId44" Type="http://schemas.openxmlformats.org/officeDocument/2006/relationships/slide" Target="slides/slide50.xml"/><Relationship Id="rId52" Type="http://schemas.openxmlformats.org/officeDocument/2006/relationships/slide" Target="slides/slide65.xml"/><Relationship Id="rId60" Type="http://schemas.openxmlformats.org/officeDocument/2006/relationships/slide" Target="slides/slide77.xml"/><Relationship Id="rId65" Type="http://schemas.openxmlformats.org/officeDocument/2006/relationships/slide" Target="slides/slide82.xml"/><Relationship Id="rId73" Type="http://schemas.openxmlformats.org/officeDocument/2006/relationships/slide" Target="slides/slide91.xml"/><Relationship Id="rId78" Type="http://schemas.openxmlformats.org/officeDocument/2006/relationships/slide" Target="slides/slide96.xml"/><Relationship Id="rId81" Type="http://schemas.openxmlformats.org/officeDocument/2006/relationships/slide" Target="slides/slide99.xml"/><Relationship Id="rId86" Type="http://schemas.openxmlformats.org/officeDocument/2006/relationships/slide" Target="slides/slide104.xml"/><Relationship Id="rId94" Type="http://schemas.openxmlformats.org/officeDocument/2006/relationships/slide" Target="slides/slide116.xml"/><Relationship Id="rId99" Type="http://schemas.openxmlformats.org/officeDocument/2006/relationships/slide" Target="slides/slide121.xml"/><Relationship Id="rId101" Type="http://schemas.openxmlformats.org/officeDocument/2006/relationships/slide" Target="slides/slide123.xml"/><Relationship Id="rId4" Type="http://schemas.openxmlformats.org/officeDocument/2006/relationships/slide" Target="slides/slide8.xml"/><Relationship Id="rId9" Type="http://schemas.openxmlformats.org/officeDocument/2006/relationships/slide" Target="slides/slide13.xml"/><Relationship Id="rId13" Type="http://schemas.openxmlformats.org/officeDocument/2006/relationships/slide" Target="slides/slide17.xml"/><Relationship Id="rId18" Type="http://schemas.openxmlformats.org/officeDocument/2006/relationships/slide" Target="slides/slide22.xml"/><Relationship Id="rId39" Type="http://schemas.openxmlformats.org/officeDocument/2006/relationships/slide" Target="slides/slide45.xml"/><Relationship Id="rId109" Type="http://schemas.openxmlformats.org/officeDocument/2006/relationships/slide" Target="slides/slide131.xml"/><Relationship Id="rId34" Type="http://schemas.openxmlformats.org/officeDocument/2006/relationships/slide" Target="slides/slide40.xml"/><Relationship Id="rId50" Type="http://schemas.openxmlformats.org/officeDocument/2006/relationships/slide" Target="slides/slide57.xml"/><Relationship Id="rId55" Type="http://schemas.openxmlformats.org/officeDocument/2006/relationships/slide" Target="slides/slide72.xml"/><Relationship Id="rId76" Type="http://schemas.openxmlformats.org/officeDocument/2006/relationships/slide" Target="slides/slide94.xml"/><Relationship Id="rId97" Type="http://schemas.openxmlformats.org/officeDocument/2006/relationships/slide" Target="slides/slide119.xml"/><Relationship Id="rId104" Type="http://schemas.openxmlformats.org/officeDocument/2006/relationships/slide" Target="slides/slide126.xml"/><Relationship Id="rId7" Type="http://schemas.openxmlformats.org/officeDocument/2006/relationships/slide" Target="slides/slide11.xml"/><Relationship Id="rId71" Type="http://schemas.openxmlformats.org/officeDocument/2006/relationships/slide" Target="slides/slide89.xml"/><Relationship Id="rId92" Type="http://schemas.openxmlformats.org/officeDocument/2006/relationships/slide" Target="slides/slide114.xml"/><Relationship Id="rId2" Type="http://schemas.openxmlformats.org/officeDocument/2006/relationships/slide" Target="slides/slide4.xml"/><Relationship Id="rId2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193b6338a3e54740/Documents/UCSC/UCSC%20Ext/2612/Lectures/Schedul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225906578847756E-2"/>
          <c:y val="4.3501903208265365E-2"/>
          <c:w val="0.96668937845408431"/>
          <c:h val="0.73218627035405237"/>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[Schedule.xlsx]Sheet1!$B$1:$B$12</c:f>
              <c:numCache>
                <c:formatCode>General</c:formatCode>
                <c:ptCount val="12"/>
                <c:pt idx="0">
                  <c:v>3</c:v>
                </c:pt>
                <c:pt idx="1">
                  <c:v>3</c:v>
                </c:pt>
                <c:pt idx="2">
                  <c:v>3</c:v>
                </c:pt>
              </c:numCache>
            </c:numRef>
          </c:val>
          <c:smooth val="0"/>
          <c:extLst>
            <c:ext xmlns:c16="http://schemas.microsoft.com/office/drawing/2014/chart" uri="{C3380CC4-5D6E-409C-BE32-E72D297353CC}">
              <c16:uniqueId val="{00000000-0E72-4057-B7AA-5DA1927F094A}"/>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[Schedule.xlsx]Sheet1!$C$1:$C$12</c:f>
              <c:numCache>
                <c:formatCode>General</c:formatCode>
                <c:ptCount val="12"/>
                <c:pt idx="2">
                  <c:v>4</c:v>
                </c:pt>
                <c:pt idx="3">
                  <c:v>4</c:v>
                </c:pt>
                <c:pt idx="4">
                  <c:v>4</c:v>
                </c:pt>
              </c:numCache>
            </c:numRef>
          </c:val>
          <c:smooth val="0"/>
          <c:extLst>
            <c:ext xmlns:c16="http://schemas.microsoft.com/office/drawing/2014/chart" uri="{C3380CC4-5D6E-409C-BE32-E72D297353CC}">
              <c16:uniqueId val="{00000001-0E72-4057-B7AA-5DA1927F094A}"/>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3"/>
            <c:marker>
              <c:symbol val="circle"/>
              <c:size val="5"/>
              <c:spPr>
                <a:solidFill>
                  <a:schemeClr val="accent3"/>
                </a:solidFill>
                <a:ln w="9525">
                  <a:solidFill>
                    <a:schemeClr val="accent3"/>
                  </a:solidFill>
                </a:ln>
                <a:effectLst/>
              </c:spPr>
            </c:marker>
            <c:bubble3D val="0"/>
            <c:extLst>
              <c:ext xmlns:c16="http://schemas.microsoft.com/office/drawing/2014/chart" uri="{C3380CC4-5D6E-409C-BE32-E72D297353CC}">
                <c16:uniqueId val="{00000002-0E72-4057-B7AA-5DA1927F094A}"/>
              </c:ext>
            </c:extLst>
          </c:dPt>
          <c:dPt>
            <c:idx val="7"/>
            <c:marker>
              <c:symbol val="circle"/>
              <c:size val="5"/>
              <c:spPr>
                <a:noFill/>
                <a:ln w="9525">
                  <a:solidFill>
                    <a:schemeClr val="accent3"/>
                  </a:solidFill>
                </a:ln>
                <a:effectLst/>
              </c:spPr>
            </c:marker>
            <c:bubble3D val="0"/>
            <c:extLst>
              <c:ext xmlns:c16="http://schemas.microsoft.com/office/drawing/2014/chart" uri="{C3380CC4-5D6E-409C-BE32-E72D297353CC}">
                <c16:uniqueId val="{00000003-0E72-4057-B7AA-5DA1927F094A}"/>
              </c:ext>
            </c:extLst>
          </c:dPt>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[Schedule.xlsx]Sheet1!$D$1:$D$12</c:f>
              <c:numCache>
                <c:formatCode>General</c:formatCode>
                <c:ptCount val="12"/>
                <c:pt idx="3">
                  <c:v>5</c:v>
                </c:pt>
                <c:pt idx="4">
                  <c:v>5</c:v>
                </c:pt>
                <c:pt idx="5">
                  <c:v>5</c:v>
                </c:pt>
                <c:pt idx="6">
                  <c:v>5</c:v>
                </c:pt>
              </c:numCache>
            </c:numRef>
          </c:val>
          <c:smooth val="0"/>
          <c:extLst>
            <c:ext xmlns:c16="http://schemas.microsoft.com/office/drawing/2014/chart" uri="{C3380CC4-5D6E-409C-BE32-E72D297353CC}">
              <c16:uniqueId val="{00000004-0E72-4057-B7AA-5DA1927F094A}"/>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[Schedule.xlsx]Sheet1!$E$1:$E$12</c:f>
              <c:numCache>
                <c:formatCode>General</c:formatCode>
                <c:ptCount val="12"/>
                <c:pt idx="5">
                  <c:v>6</c:v>
                </c:pt>
                <c:pt idx="6">
                  <c:v>6</c:v>
                </c:pt>
                <c:pt idx="7">
                  <c:v>6</c:v>
                </c:pt>
              </c:numCache>
            </c:numRef>
          </c:val>
          <c:smooth val="0"/>
          <c:extLst>
            <c:ext xmlns:c16="http://schemas.microsoft.com/office/drawing/2014/chart" uri="{C3380CC4-5D6E-409C-BE32-E72D297353CC}">
              <c16:uniqueId val="{00000005-0E72-4057-B7AA-5DA1927F094A}"/>
            </c:ext>
          </c:extLst>
        </c:ser>
        <c:ser>
          <c:idx val="4"/>
          <c:order val="4"/>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[Schedule.xlsx]Sheet1!$F$1:$F$12</c:f>
              <c:numCache>
                <c:formatCode>General</c:formatCode>
                <c:ptCount val="12"/>
                <c:pt idx="7">
                  <c:v>7</c:v>
                </c:pt>
                <c:pt idx="8">
                  <c:v>7</c:v>
                </c:pt>
              </c:numCache>
            </c:numRef>
          </c:val>
          <c:smooth val="0"/>
          <c:extLst>
            <c:ext xmlns:c16="http://schemas.microsoft.com/office/drawing/2014/chart" uri="{C3380CC4-5D6E-409C-BE32-E72D297353CC}">
              <c16:uniqueId val="{00000006-0E72-4057-B7AA-5DA1927F094A}"/>
            </c:ext>
          </c:extLst>
        </c:ser>
        <c:ser>
          <c:idx val="5"/>
          <c:order val="5"/>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[Schedule.xlsx]Sheet1!$G$1:$G$12</c:f>
              <c:numCache>
                <c:formatCode>General</c:formatCode>
                <c:ptCount val="12"/>
                <c:pt idx="8">
                  <c:v>8</c:v>
                </c:pt>
                <c:pt idx="9">
                  <c:v>8</c:v>
                </c:pt>
                <c:pt idx="10">
                  <c:v>8</c:v>
                </c:pt>
              </c:numCache>
            </c:numRef>
          </c:val>
          <c:smooth val="0"/>
          <c:extLst>
            <c:ext xmlns:c16="http://schemas.microsoft.com/office/drawing/2014/chart" uri="{C3380CC4-5D6E-409C-BE32-E72D297353CC}">
              <c16:uniqueId val="{00000007-0E72-4057-B7AA-5DA1927F094A}"/>
            </c:ext>
          </c:extLst>
        </c:ser>
        <c:ser>
          <c:idx val="6"/>
          <c:order val="6"/>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[Schedule.xlsx]Sheet1!$H$1:$H$12</c:f>
              <c:numCache>
                <c:formatCode>General</c:formatCode>
                <c:ptCount val="12"/>
                <c:pt idx="6">
                  <c:v>9</c:v>
                </c:pt>
                <c:pt idx="7">
                  <c:v>9</c:v>
                </c:pt>
                <c:pt idx="8">
                  <c:v>9</c:v>
                </c:pt>
                <c:pt idx="9">
                  <c:v>9</c:v>
                </c:pt>
                <c:pt idx="10">
                  <c:v>9</c:v>
                </c:pt>
                <c:pt idx="11">
                  <c:v>9</c:v>
                </c:pt>
              </c:numCache>
            </c:numRef>
          </c:val>
          <c:smooth val="0"/>
          <c:extLst>
            <c:ext xmlns:c16="http://schemas.microsoft.com/office/drawing/2014/chart" uri="{C3380CC4-5D6E-409C-BE32-E72D297353CC}">
              <c16:uniqueId val="{00000008-0E72-4057-B7AA-5DA1927F094A}"/>
            </c:ext>
          </c:extLst>
        </c:ser>
        <c:ser>
          <c:idx val="7"/>
          <c:order val="7"/>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[Schedule.xlsx]Sheet1!$I$1:$I$12</c:f>
              <c:numCache>
                <c:formatCode>General</c:formatCode>
                <c:ptCount val="12"/>
              </c:numCache>
            </c:numRef>
          </c:val>
          <c:smooth val="0"/>
          <c:extLst>
            <c:ext xmlns:c16="http://schemas.microsoft.com/office/drawing/2014/chart" uri="{C3380CC4-5D6E-409C-BE32-E72D297353CC}">
              <c16:uniqueId val="{00000009-0E72-4057-B7AA-5DA1927F094A}"/>
            </c:ext>
          </c:extLst>
        </c:ser>
        <c:ser>
          <c:idx val="8"/>
          <c:order val="8"/>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[Schedule.xlsx]Sheet1!$J$1:$J$12</c:f>
              <c:numCache>
                <c:formatCode>General</c:formatCode>
                <c:ptCount val="12"/>
              </c:numCache>
            </c:numRef>
          </c:val>
          <c:smooth val="0"/>
          <c:extLst>
            <c:ext xmlns:c16="http://schemas.microsoft.com/office/drawing/2014/chart" uri="{C3380CC4-5D6E-409C-BE32-E72D297353CC}">
              <c16:uniqueId val="{0000000A-0E72-4057-B7AA-5DA1927F094A}"/>
            </c:ext>
          </c:extLst>
        </c:ser>
        <c:ser>
          <c:idx val="9"/>
          <c:order val="9"/>
          <c:spPr>
            <a:ln w="28575" cap="rnd">
              <a:noFill/>
              <a:round/>
            </a:ln>
            <a:effectLst/>
          </c:spPr>
          <c:marker>
            <c:symbol val="diamond"/>
            <c:size val="10"/>
            <c:spPr>
              <a:solidFill>
                <a:schemeClr val="accent4">
                  <a:lumMod val="60000"/>
                </a:schemeClr>
              </a:solidFill>
              <a:ln w="9525">
                <a:solidFill>
                  <a:schemeClr val="accent4">
                    <a:lumMod val="60000"/>
                  </a:schemeClr>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E72-4057-B7AA-5DA1927F094A}"/>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E72-4057-B7AA-5DA1927F094A}"/>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E72-4057-B7AA-5DA1927F094A}"/>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E72-4057-B7AA-5DA1927F094A}"/>
                </c:ext>
              </c:extLst>
            </c:dLbl>
            <c:dLbl>
              <c:idx val="4"/>
              <c:tx>
                <c:rich>
                  <a:bodyPr/>
                  <a:lstStyle/>
                  <a:p>
                    <a:fld id="{6FB9D1DE-A4DF-4B1C-86B9-63D7D7C21D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0E72-4057-B7AA-5DA1927F094A}"/>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E72-4057-B7AA-5DA1927F094A}"/>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E72-4057-B7AA-5DA1927F094A}"/>
                </c:ext>
              </c:extLst>
            </c:dLbl>
            <c:dLbl>
              <c:idx val="7"/>
              <c:tx>
                <c:rich>
                  <a:bodyPr/>
                  <a:lstStyle/>
                  <a:p>
                    <a:fld id="{CA180AFD-8C1A-445F-B55E-918E978F185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0E72-4057-B7AA-5DA1927F094A}"/>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0E72-4057-B7AA-5DA1927F094A}"/>
                </c:ext>
              </c:extLst>
            </c:dLbl>
            <c:dLbl>
              <c:idx val="9"/>
              <c:tx>
                <c:rich>
                  <a:bodyPr/>
                  <a:lstStyle/>
                  <a:p>
                    <a:fld id="{7D692371-8DB2-438C-8748-06F067A247F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0E72-4057-B7AA-5DA1927F094A}"/>
                </c:ext>
              </c:extLst>
            </c:dLbl>
            <c:dLbl>
              <c:idx val="10"/>
              <c:tx>
                <c:rich>
                  <a:bodyPr/>
                  <a:lstStyle/>
                  <a:p>
                    <a:fld id="{0B82FBAF-B879-45D1-A177-FB64C5C66E4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0E72-4057-B7AA-5DA1927F094A}"/>
                </c:ext>
              </c:extLst>
            </c:dLbl>
            <c:dLbl>
              <c:idx val="11"/>
              <c:tx>
                <c:rich>
                  <a:bodyPr/>
                  <a:lstStyle/>
                  <a:p>
                    <a:fld id="{E305A22A-00CD-4A42-A0AB-AB273CC084B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0E72-4057-B7AA-5DA1927F094A}"/>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[Schedule.xlsx]Sheet1!$K$1:$K$12</c:f>
              <c:numCache>
                <c:formatCode>General</c:formatCode>
                <c:ptCount val="12"/>
                <c:pt idx="4">
                  <c:v>12</c:v>
                </c:pt>
                <c:pt idx="7">
                  <c:v>12</c:v>
                </c:pt>
                <c:pt idx="9">
                  <c:v>12</c:v>
                </c:pt>
                <c:pt idx="10">
                  <c:v>12</c:v>
                </c:pt>
                <c:pt idx="11">
                  <c:v>12</c:v>
                </c:pt>
              </c:numCache>
            </c:numRef>
          </c:val>
          <c:smooth val="0"/>
          <c:extLst>
            <c:ext xmlns:c15="http://schemas.microsoft.com/office/drawing/2012/chart" uri="{02D57815-91ED-43cb-92C2-25804820EDAC}">
              <c15:datalabelsRange>
                <c15:f>[Schedule.xlsx]Sheet1!$N$1:$N$12</c15:f>
                <c15:dlblRangeCache>
                  <c:ptCount val="12"/>
                  <c:pt idx="4">
                    <c:v>Quiz 1</c:v>
                  </c:pt>
                  <c:pt idx="7">
                    <c:v>Quiz 2</c:v>
                  </c:pt>
                  <c:pt idx="9">
                    <c:v>Quiz 3</c:v>
                  </c:pt>
                  <c:pt idx="10">
                    <c:v>Quiz 4</c:v>
                  </c:pt>
                  <c:pt idx="11">
                    <c:v>Final Quiz</c:v>
                  </c:pt>
                </c15:dlblRangeCache>
              </c15:datalabelsRange>
            </c:ext>
            <c:ext xmlns:c16="http://schemas.microsoft.com/office/drawing/2014/chart" uri="{C3380CC4-5D6E-409C-BE32-E72D297353CC}">
              <c16:uniqueId val="{00000017-0E72-4057-B7AA-5DA1927F094A}"/>
            </c:ext>
          </c:extLst>
        </c:ser>
        <c:ser>
          <c:idx val="10"/>
          <c:order val="10"/>
          <c:spPr>
            <a:ln w="28575" cap="rnd">
              <a:solidFill>
                <a:schemeClr val="accent5">
                  <a:lumMod val="60000"/>
                </a:schemeClr>
              </a:solidFill>
              <a:round/>
            </a:ln>
            <a:effectLst/>
          </c:spPr>
          <c:marker>
            <c:symbol val="square"/>
            <c:size val="5"/>
            <c:spPr>
              <a:solidFill>
                <a:schemeClr val="accent5">
                  <a:lumMod val="60000"/>
                </a:schemeClr>
              </a:solidFill>
              <a:ln w="9525">
                <a:solidFill>
                  <a:schemeClr val="accent5">
                    <a:lumMod val="60000"/>
                  </a:schemeClr>
                </a:solidFill>
              </a:ln>
              <a:effectLst/>
            </c:spPr>
          </c:marker>
          <c:dLbls>
            <c:dLbl>
              <c:idx val="0"/>
              <c:tx>
                <c:strRef>
                  <c:f>[Schedule.xlsx]Sheet1!$M$1</c:f>
                  <c:strCache>
                    <c:ptCount val="1"/>
                    <c:pt idx="0">
                      <c:v>L1</c:v>
                    </c:pt>
                  </c:strCache>
                </c:strRef>
              </c:tx>
              <c:dLblPos val="t"/>
              <c:showLegendKey val="0"/>
              <c:showVal val="0"/>
              <c:showCatName val="0"/>
              <c:showSerName val="0"/>
              <c:showPercent val="0"/>
              <c:showBubbleSize val="0"/>
              <c:extLst>
                <c:ext xmlns:c15="http://schemas.microsoft.com/office/drawing/2012/chart" uri="{CE6537A1-D6FC-4f65-9D91-7224C49458BB}">
                  <c15:dlblFieldTable>
                    <c15:dlblFTEntry>
                      <c15:txfldGUID>{32B3FADC-856A-46FF-AABB-A1A469774063}</c15:txfldGUID>
                      <c15:f>[Schedule.xlsx]Sheet1!$M$1</c15:f>
                      <c15:dlblFieldTableCache>
                        <c:ptCount val="1"/>
                        <c:pt idx="0">
                          <c:v>L1</c:v>
                        </c:pt>
                      </c15:dlblFieldTableCache>
                    </c15:dlblFTEntry>
                  </c15:dlblFieldTable>
                  <c15:showDataLabelsRange val="1"/>
                </c:ext>
                <c:ext xmlns:c16="http://schemas.microsoft.com/office/drawing/2014/chart" uri="{C3380CC4-5D6E-409C-BE32-E72D297353CC}">
                  <c16:uniqueId val="{00000018-0E72-4057-B7AA-5DA1927F094A}"/>
                </c:ext>
              </c:extLst>
            </c:dLbl>
            <c:dLbl>
              <c:idx val="1"/>
              <c:tx>
                <c:rich>
                  <a:bodyPr/>
                  <a:lstStyle/>
                  <a:p>
                    <a:fld id="{C798891C-4490-47A8-9B35-9E8A17A8776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0E72-4057-B7AA-5DA1927F094A}"/>
                </c:ext>
              </c:extLst>
            </c:dLbl>
            <c:dLbl>
              <c:idx val="2"/>
              <c:tx>
                <c:rich>
                  <a:bodyPr/>
                  <a:lstStyle/>
                  <a:p>
                    <a:fld id="{EDC09A8E-DBFE-4971-B249-8AC6AD4E63D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0E72-4057-B7AA-5DA1927F094A}"/>
                </c:ext>
              </c:extLst>
            </c:dLbl>
            <c:dLbl>
              <c:idx val="3"/>
              <c:tx>
                <c:rich>
                  <a:bodyPr/>
                  <a:lstStyle/>
                  <a:p>
                    <a:fld id="{AD6BB192-A8E0-4D15-BA59-4B0355707C4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0E72-4057-B7AA-5DA1927F094A}"/>
                </c:ext>
              </c:extLst>
            </c:dLbl>
            <c:dLbl>
              <c:idx val="4"/>
              <c:tx>
                <c:rich>
                  <a:bodyPr/>
                  <a:lstStyle/>
                  <a:p>
                    <a:fld id="{FE318741-0789-4ADB-81D6-9142453F991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0E72-4057-B7AA-5DA1927F094A}"/>
                </c:ext>
              </c:extLst>
            </c:dLbl>
            <c:dLbl>
              <c:idx val="5"/>
              <c:tx>
                <c:rich>
                  <a:bodyPr/>
                  <a:lstStyle/>
                  <a:p>
                    <a:fld id="{92B2AB20-9CD0-4837-8708-9DBC8710459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0E72-4057-B7AA-5DA1927F094A}"/>
                </c:ext>
              </c:extLst>
            </c:dLbl>
            <c:dLbl>
              <c:idx val="6"/>
              <c:tx>
                <c:rich>
                  <a:bodyPr/>
                  <a:lstStyle/>
                  <a:p>
                    <a:fld id="{A950FB9B-EDC4-4B69-96CF-BE145F18535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0E72-4057-B7AA-5DA1927F094A}"/>
                </c:ext>
              </c:extLst>
            </c:dLbl>
            <c:dLbl>
              <c:idx val="7"/>
              <c:tx>
                <c:rich>
                  <a:bodyPr/>
                  <a:lstStyle/>
                  <a:p>
                    <a:fld id="{7AAA9495-BF02-418B-8A0A-E64806B103C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0E72-4057-B7AA-5DA1927F094A}"/>
                </c:ext>
              </c:extLst>
            </c:dLbl>
            <c:dLbl>
              <c:idx val="8"/>
              <c:tx>
                <c:rich>
                  <a:bodyPr/>
                  <a:lstStyle/>
                  <a:p>
                    <a:fld id="{D509F20C-4AF6-4AB6-830F-AFDF9E37CBB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0E72-4057-B7AA-5DA1927F094A}"/>
                </c:ext>
              </c:extLst>
            </c:dLbl>
            <c:dLbl>
              <c:idx val="9"/>
              <c:tx>
                <c:rich>
                  <a:bodyPr/>
                  <a:lstStyle/>
                  <a:p>
                    <a:fld id="{9D21AD5E-F152-49BC-B563-83F860DB0CA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0E72-4057-B7AA-5DA1927F094A}"/>
                </c:ext>
              </c:extLst>
            </c:dLbl>
            <c:dLbl>
              <c:idx val="10"/>
              <c:tx>
                <c:rich>
                  <a:bodyPr/>
                  <a:lstStyle/>
                  <a:p>
                    <a:fld id="{E5987857-6A2E-4CD2-87D1-7807B1903FF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0E72-4057-B7AA-5DA1927F094A}"/>
                </c:ext>
              </c:extLst>
            </c:dLbl>
            <c:dLbl>
              <c:idx val="11"/>
              <c:tx>
                <c:rich>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fld id="{40ECF286-C40E-4862-9AE9-4877D32153FC}" type="CELLRANGE">
                      <a:rPr lang="en-US"/>
                      <a:pPr>
                        <a:defRPr sz="700"/>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0E72-4057-B7AA-5DA1927F094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[Schedule.xlsx]Sheet1!$L$1:$L$12</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smooth val="0"/>
          <c:extLst>
            <c:ext xmlns:c15="http://schemas.microsoft.com/office/drawing/2012/chart" uri="{02D57815-91ED-43cb-92C2-25804820EDAC}">
              <c15:datalabelsRange>
                <c15:f>[Schedule.xlsx]Sheet1!$M$1:$M$12</c15:f>
                <c15:dlblRangeCache>
                  <c:ptCount val="12"/>
                  <c:pt idx="0">
                    <c:v>L1</c:v>
                  </c:pt>
                  <c:pt idx="1">
                    <c:v>HOLIDAY</c:v>
                  </c:pt>
                  <c:pt idx="2">
                    <c:v>L2</c:v>
                  </c:pt>
                  <c:pt idx="3">
                    <c:v>L3</c:v>
                  </c:pt>
                  <c:pt idx="4">
                    <c:v>L4</c:v>
                  </c:pt>
                  <c:pt idx="5">
                    <c:v>L5</c:v>
                  </c:pt>
                  <c:pt idx="6">
                    <c:v>HOLIDAY</c:v>
                  </c:pt>
                  <c:pt idx="7">
                    <c:v>L6</c:v>
                  </c:pt>
                  <c:pt idx="8">
                    <c:v>L7</c:v>
                  </c:pt>
                  <c:pt idx="9">
                    <c:v>L8</c:v>
                  </c:pt>
                  <c:pt idx="10">
                    <c:v>L9</c:v>
                  </c:pt>
                  <c:pt idx="11">
                    <c:v>PRESENTATIONS</c:v>
                  </c:pt>
                </c15:dlblRangeCache>
              </c15:datalabelsRange>
            </c:ext>
            <c:ext xmlns:c16="http://schemas.microsoft.com/office/drawing/2014/chart" uri="{C3380CC4-5D6E-409C-BE32-E72D297353CC}">
              <c16:uniqueId val="{00000024-0E72-4057-B7AA-5DA1927F094A}"/>
            </c:ext>
          </c:extLst>
        </c:ser>
        <c:dLbls>
          <c:showLegendKey val="0"/>
          <c:showVal val="0"/>
          <c:showCatName val="0"/>
          <c:showSerName val="0"/>
          <c:showPercent val="0"/>
          <c:showBubbleSize val="0"/>
        </c:dLbls>
        <c:marker val="1"/>
        <c:smooth val="0"/>
        <c:axId val="239095104"/>
        <c:axId val="239095496"/>
      </c:lineChart>
      <c:dateAx>
        <c:axId val="239095104"/>
        <c:scaling>
          <c:orientation val="minMax"/>
          <c:max val="42954"/>
        </c:scaling>
        <c:delete val="0"/>
        <c:axPos val="b"/>
        <c:numFmt formatCode="[$-409]mmmm\ d\,\ yyyy;@" sourceLinked="1"/>
        <c:majorTickMark val="cross"/>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239095496"/>
        <c:crosses val="autoZero"/>
        <c:auto val="1"/>
        <c:lblOffset val="100"/>
        <c:baseTimeUnit val="days"/>
        <c:majorUnit val="7"/>
        <c:majorTimeUnit val="days"/>
        <c:minorUnit val="7"/>
        <c:minorTimeUnit val="days"/>
      </c:dateAx>
      <c:valAx>
        <c:axId val="239095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9095104"/>
        <c:crossesAt val="42765"/>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6AD9E-D032-4CFE-AB7B-AD694F961503}" type="datetimeFigureOut">
              <a:rPr lang="en-US" smtClean="0"/>
              <a:t>6/26/2017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BB6D4-CC0C-4CA7-9595-8901C429138D}" type="slidenum">
              <a:rPr lang="en-US" smtClean="0"/>
              <a:t>‹#›</a:t>
            </a:fld>
            <a:endParaRPr lang="en-US"/>
          </a:p>
        </p:txBody>
      </p:sp>
    </p:spTree>
    <p:extLst>
      <p:ext uri="{BB962C8B-B14F-4D97-AF65-F5344CB8AC3E}">
        <p14:creationId xmlns:p14="http://schemas.microsoft.com/office/powerpoint/2010/main" val="1361888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5BB6D4-CC0C-4CA7-9595-8901C429138D}" type="slidenum">
              <a:rPr lang="en-US" smtClean="0"/>
              <a:t>3</a:t>
            </a:fld>
            <a:endParaRPr lang="en-US"/>
          </a:p>
        </p:txBody>
      </p:sp>
    </p:spTree>
    <p:extLst>
      <p:ext uri="{BB962C8B-B14F-4D97-AF65-F5344CB8AC3E}">
        <p14:creationId xmlns:p14="http://schemas.microsoft.com/office/powerpoint/2010/main" val="1874174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BB6D4-CC0C-4CA7-9595-8901C429138D}"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3297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BB6D4-CC0C-4CA7-9595-8901C429138D}"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55869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BB6D4-CC0C-4CA7-9595-8901C429138D}"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764850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3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6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8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11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cture 1">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Lecture 1: COMPSCI X433.6</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1</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313302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cture 2">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Lecture 2: COMPSCI X433.6</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2</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3864917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cture 3">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Lecture 3: COMPSCI X433.6</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3</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67285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cture 4">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Lecture 4: COMPSCI X433.6</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4</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196876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p:cNvSpPr>
            <a:spLocks/>
          </p:cNvSpPr>
          <p:nvPr userDrawn="1"/>
        </p:nvSpPr>
        <p:spPr>
          <a:xfrm>
            <a:off x="0" y="6264275"/>
            <a:ext cx="9144000" cy="411163"/>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4" name="Picture 7"/>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75438"/>
            <a:ext cx="9144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cstate="print">
            <a:extLst>
              <a:ext uri="{28A0092B-C50C-407E-A947-70E740481C1C}">
                <a14:useLocalDpi xmlns:a14="http://schemas.microsoft.com/office/drawing/2010/main" val="0"/>
              </a:ext>
            </a:extLst>
          </a:blip>
          <a:srcRect l="12921" t="6229" r="10550" b="11024"/>
          <a:stretch>
            <a:fillRect/>
          </a:stretch>
        </p:blipFill>
        <p:spPr bwMode="auto">
          <a:xfrm>
            <a:off x="0" y="6145213"/>
            <a:ext cx="68421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2"/>
          <p:cNvSpPr txBox="1">
            <a:spLocks/>
          </p:cNvSpPr>
          <p:nvPr userDrawn="1"/>
        </p:nvSpPr>
        <p:spPr>
          <a:xfrm>
            <a:off x="6350" y="6675438"/>
            <a:ext cx="9144000" cy="182562"/>
          </a:xfrm>
          <a:prstGeom prst="rect">
            <a:avLst/>
          </a:prstGeom>
          <a:noFill/>
          <a:ln>
            <a:noFill/>
          </a:ln>
        </p:spPr>
        <p:txBody>
          <a:bodyPr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fontAlgn="auto">
              <a:spcBef>
                <a:spcPts val="0"/>
              </a:spcBef>
              <a:spcAft>
                <a:spcPts val="0"/>
              </a:spcAft>
              <a:defRPr/>
            </a:pPr>
            <a:r>
              <a:rPr lang="en-US" sz="1000" dirty="0">
                <a:solidFill>
                  <a:prstClr val="black"/>
                </a:solidFill>
                <a:latin typeface="Arial" panose="020B0604020202020204" pitchFamily="34" charset="0"/>
                <a:cs typeface="Arial" panose="020B0604020202020204" pitchFamily="34" charset="0"/>
              </a:rPr>
              <a:t>Lectures : UC Berkeley Ext. COMPSCI X433.6 Introduction to Machine Learning using Python </a:t>
            </a:r>
          </a:p>
        </p:txBody>
      </p:sp>
      <p:sp>
        <p:nvSpPr>
          <p:cNvPr id="7" name="Footer Placeholder 2"/>
          <p:cNvSpPr txBox="1">
            <a:spLocks/>
          </p:cNvSpPr>
          <p:nvPr userDrawn="1"/>
        </p:nvSpPr>
        <p:spPr>
          <a:xfrm>
            <a:off x="8686800" y="6675438"/>
            <a:ext cx="457200" cy="182562"/>
          </a:xfrm>
          <a:prstGeom prst="rect">
            <a:avLst/>
          </a:prstGeom>
          <a:noFill/>
          <a:ln>
            <a:noFill/>
          </a:ln>
        </p:spPr>
        <p:txBody>
          <a:bodyPr lIns="0"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fontAlgn="auto">
              <a:spcBef>
                <a:spcPts val="0"/>
              </a:spcBef>
              <a:spcAft>
                <a:spcPts val="0"/>
              </a:spcAft>
              <a:defRPr/>
            </a:pPr>
            <a:fld id="{DF0F253B-4397-4226-8351-93022130CB72}" type="slidenum">
              <a:rPr lang="en-US" sz="1000" b="1" smtClean="0">
                <a:solidFill>
                  <a:prstClr val="black"/>
                </a:solidFill>
                <a:latin typeface="Arial" panose="020B0604020202020204" pitchFamily="34" charset="0"/>
                <a:cs typeface="Arial" panose="020B0604020202020204" pitchFamily="34" charset="0"/>
              </a:rPr>
              <a:pPr marL="0" lvl="2" algn="r" fontAlgn="auto">
                <a:spcBef>
                  <a:spcPts val="0"/>
                </a:spcBef>
                <a:spcAft>
                  <a:spcPts val="0"/>
                </a:spcAft>
                <a:defRPr/>
              </a:pPr>
              <a:t>‹#›</a:t>
            </a:fld>
            <a:endParaRPr lang="en-US" sz="1000" b="1" dirty="0">
              <a:solidFill>
                <a:prstClr val="black"/>
              </a:solidFill>
              <a:latin typeface="Arial" panose="020B0604020202020204" pitchFamily="34" charset="0"/>
              <a:cs typeface="Arial" panose="020B0604020202020204" pitchFamily="34" charset="0"/>
            </a:endParaRPr>
          </a:p>
        </p:txBody>
      </p:sp>
      <p:sp>
        <p:nvSpPr>
          <p:cNvPr id="8" name="Action Button: Home 11">
            <a:hlinkClick r:id="" action="ppaction://hlinkshowjump?jump=firstslide" highlightClick="1"/>
          </p:cNvPr>
          <p:cNvSpPr/>
          <p:nvPr userDrawn="1"/>
        </p:nvSpPr>
        <p:spPr>
          <a:xfrm>
            <a:off x="8755063" y="5953125"/>
            <a:ext cx="388937" cy="328613"/>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Tree>
    <p:extLst>
      <p:ext uri="{BB962C8B-B14F-4D97-AF65-F5344CB8AC3E}">
        <p14:creationId xmlns:p14="http://schemas.microsoft.com/office/powerpoint/2010/main" val="158080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ecture 5">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Lecture 5: COMPSCI X433.6</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5</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31728032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Lecture 1</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UC Berkeley Ext. COMPSCI X433.6 Introduction to Machine Learning using Python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EBB002-8365-4AEE-B4C0-BFAE220AA7E7}" type="slidenum">
              <a:rPr lang="en-US" smtClean="0"/>
              <a:t>‹#›</a:t>
            </a:fld>
            <a:endParaRPr lang="en-US"/>
          </a:p>
        </p:txBody>
      </p:sp>
    </p:spTree>
    <p:extLst>
      <p:ext uri="{BB962C8B-B14F-4D97-AF65-F5344CB8AC3E}">
        <p14:creationId xmlns:p14="http://schemas.microsoft.com/office/powerpoint/2010/main" val="3742419730"/>
      </p:ext>
    </p:extLst>
  </p:cSld>
  <p:clrMap bg1="lt1" tx1="dk1" bg2="lt2" tx2="dk2" accent1="accent1" accent2="accent2" accent3="accent3" accent4="accent4" accent5="accent5" accent6="accent6" hlink="hlink" folHlink="folHlink"/>
  <p:sldLayoutIdLst>
    <p:sldLayoutId id="2147483742" r:id="rId1"/>
    <p:sldLayoutId id="2147483925" r:id="rId2"/>
    <p:sldLayoutId id="2147483927" r:id="rId3"/>
    <p:sldLayoutId id="2147483928" r:id="rId4"/>
    <p:sldLayoutId id="2147483926" r:id="rId5"/>
    <p:sldLayoutId id="2147483929" r:id="rId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2.xml"/><Relationship Id="rId1" Type="http://schemas.openxmlformats.org/officeDocument/2006/relationships/slideLayout" Target="../slideLayouts/slideLayout5.xml"/><Relationship Id="rId6" Type="http://schemas.openxmlformats.org/officeDocument/2006/relationships/slide" Target="slide113.xml"/><Relationship Id="rId5" Type="http://schemas.openxmlformats.org/officeDocument/2006/relationships/slide" Target="slide88.xml"/><Relationship Id="rId4" Type="http://schemas.openxmlformats.org/officeDocument/2006/relationships/slide" Target="slide6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 Id="rId5" Type="http://schemas.openxmlformats.org/officeDocument/2006/relationships/image" Target="../media/image213.png"/><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3.png"/><Relationship Id="rId1" Type="http://schemas.openxmlformats.org/officeDocument/2006/relationships/slideLayout" Target="../slideLayouts/slideLayout4.xml"/><Relationship Id="rId5" Type="http://schemas.openxmlformats.org/officeDocument/2006/relationships/image" Target="../media/image215.png"/><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4.xml"/><Relationship Id="rId1" Type="http://schemas.openxmlformats.org/officeDocument/2006/relationships/video" Target="file:///E:\Users\Shashi\Downloads\PCA_Fig_1.swf"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4.xml"/><Relationship Id="rId1" Type="http://schemas.openxmlformats.org/officeDocument/2006/relationships/video" Target="file:///E:\Users\Shashi\Downloads\PCA_Fig_2.swf"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8" Type="http://schemas.openxmlformats.org/officeDocument/2006/relationships/slide" Target="slide137.xml"/><Relationship Id="rId13" Type="http://schemas.openxmlformats.org/officeDocument/2006/relationships/slide" Target="slide118.xml"/><Relationship Id="rId18" Type="http://schemas.openxmlformats.org/officeDocument/2006/relationships/slide" Target="slide123.xml"/><Relationship Id="rId3" Type="http://schemas.openxmlformats.org/officeDocument/2006/relationships/slide" Target="slide132.xml"/><Relationship Id="rId21" Type="http://schemas.openxmlformats.org/officeDocument/2006/relationships/slide" Target="slide126.xml"/><Relationship Id="rId7" Type="http://schemas.openxmlformats.org/officeDocument/2006/relationships/slide" Target="slide136.xml"/><Relationship Id="rId12" Type="http://schemas.openxmlformats.org/officeDocument/2006/relationships/slide" Target="slide117.xml"/><Relationship Id="rId17" Type="http://schemas.openxmlformats.org/officeDocument/2006/relationships/slide" Target="slide122.xml"/><Relationship Id="rId25" Type="http://schemas.openxmlformats.org/officeDocument/2006/relationships/slide" Target="slide130.xml"/><Relationship Id="rId2" Type="http://schemas.openxmlformats.org/officeDocument/2006/relationships/slide" Target="slide131.xml"/><Relationship Id="rId16" Type="http://schemas.openxmlformats.org/officeDocument/2006/relationships/slide" Target="slide121.xml"/><Relationship Id="rId20" Type="http://schemas.openxmlformats.org/officeDocument/2006/relationships/slide" Target="slide125.xml"/><Relationship Id="rId1" Type="http://schemas.openxmlformats.org/officeDocument/2006/relationships/slideLayout" Target="../slideLayouts/slideLayout6.xml"/><Relationship Id="rId6" Type="http://schemas.openxmlformats.org/officeDocument/2006/relationships/slide" Target="slide135.xml"/><Relationship Id="rId11" Type="http://schemas.openxmlformats.org/officeDocument/2006/relationships/slide" Target="slide116.xml"/><Relationship Id="rId24" Type="http://schemas.openxmlformats.org/officeDocument/2006/relationships/slide" Target="slide129.xml"/><Relationship Id="rId5" Type="http://schemas.openxmlformats.org/officeDocument/2006/relationships/slide" Target="slide134.xml"/><Relationship Id="rId15" Type="http://schemas.openxmlformats.org/officeDocument/2006/relationships/slide" Target="slide120.xml"/><Relationship Id="rId23" Type="http://schemas.openxmlformats.org/officeDocument/2006/relationships/slide" Target="slide128.xml"/><Relationship Id="rId10" Type="http://schemas.openxmlformats.org/officeDocument/2006/relationships/slide" Target="slide115.xml"/><Relationship Id="rId19" Type="http://schemas.openxmlformats.org/officeDocument/2006/relationships/slide" Target="slide124.xml"/><Relationship Id="rId4" Type="http://schemas.openxmlformats.org/officeDocument/2006/relationships/slide" Target="slide133.xml"/><Relationship Id="rId9" Type="http://schemas.openxmlformats.org/officeDocument/2006/relationships/slide" Target="slide114.xml"/><Relationship Id="rId14" Type="http://schemas.openxmlformats.org/officeDocument/2006/relationships/slide" Target="slide119.xml"/><Relationship Id="rId22" Type="http://schemas.openxmlformats.org/officeDocument/2006/relationships/slide" Target="slide127.xml"/></Relationships>
</file>

<file path=ppt/slides/_rels/slide11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218.png"/><Relationship Id="rId18" Type="http://schemas.openxmlformats.org/officeDocument/2006/relationships/image" Target="../media/image225.png"/><Relationship Id="rId7" Type="http://schemas.openxmlformats.org/officeDocument/2006/relationships/image" Target="NULL"/><Relationship Id="rId12" Type="http://schemas.openxmlformats.org/officeDocument/2006/relationships/image" Target="../media/image217.png"/><Relationship Id="rId17" Type="http://schemas.openxmlformats.org/officeDocument/2006/relationships/image" Target="../media/image224.png"/><Relationship Id="rId16" Type="http://schemas.openxmlformats.org/officeDocument/2006/relationships/image" Target="../media/image223.png"/><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15" Type="http://schemas.openxmlformats.org/officeDocument/2006/relationships/image" Target="../media/image222.png"/><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219.png"/></Relationships>
</file>

<file path=ppt/slides/_rels/slide11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6.xml"/><Relationship Id="rId4" Type="http://schemas.openxmlformats.org/officeDocument/2006/relationships/image" Target="../media/image228.png"/></Relationships>
</file>

<file path=ppt/slides/_rels/slide1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2120.png"/><Relationship Id="rId5" Type="http://schemas.openxmlformats.org/officeDocument/2006/relationships/image" Target="NULL"/><Relationship Id="rId4" Type="http://schemas.openxmlformats.org/officeDocument/2006/relationships/image" Target="../media/image2110.png"/></Relationships>
</file>

<file path=ppt/slides/_rels/slide117.xml.rels><?xml version="1.0" encoding="UTF-8" standalone="yes"?>
<Relationships xmlns="http://schemas.openxmlformats.org/package/2006/relationships"><Relationship Id="rId26" Type="http://schemas.openxmlformats.org/officeDocument/2006/relationships/image" Target="NULL"/><Relationship Id="rId39" Type="http://schemas.openxmlformats.org/officeDocument/2006/relationships/image" Target="NULL"/><Relationship Id="rId5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47" Type="http://schemas.openxmlformats.org/officeDocument/2006/relationships/image" Target="NULL"/><Relationship Id="rId50" Type="http://schemas.openxmlformats.org/officeDocument/2006/relationships/image" Target="NULL"/><Relationship Id="rId55"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46" Type="http://schemas.openxmlformats.org/officeDocument/2006/relationships/image" Target="NULL"/><Relationship Id="rId2"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54" Type="http://schemas.openxmlformats.org/officeDocument/2006/relationships/image" Target="NULL"/><Relationship Id="rId1" Type="http://schemas.openxmlformats.org/officeDocument/2006/relationships/slideLayout" Target="../slideLayouts/slideLayout6.xm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image" Target="NULL"/><Relationship Id="rId57"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5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image" Target="NULL"/><Relationship Id="rId56" Type="http://schemas.openxmlformats.org/officeDocument/2006/relationships/image" Target="NULL"/></Relationships>
</file>

<file path=ppt/slides/_rels/slide11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6.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NULL"/></Relationships>
</file>

<file path=ppt/slides/_rels/slide11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6.xml"/><Relationship Id="rId5" Type="http://schemas.openxmlformats.org/officeDocument/2006/relationships/image" Target="../media/image238.png"/><Relationship Id="rId4" Type="http://schemas.openxmlformats.org/officeDocument/2006/relationships/image" Target="../media/image23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image" Target="../media/image239.png"/><Relationship Id="rId1" Type="http://schemas.openxmlformats.org/officeDocument/2006/relationships/slideLayout" Target="../slideLayouts/slideLayout6.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 Id="rId9" Type="http://schemas.openxmlformats.org/officeDocument/2006/relationships/image" Target="../media/image246.png"/></Relationships>
</file>

<file path=ppt/slides/_rels/slide1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6.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6.xml"/><Relationship Id="rId4" Type="http://schemas.openxmlformats.org/officeDocument/2006/relationships/image" Target="../media/image256.png"/></Relationships>
</file>

<file path=ppt/slides/_rels/slide124.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47" Type="http://schemas.openxmlformats.org/officeDocument/2006/relationships/image" Target="NULL"/><Relationship Id="rId50"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54"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53"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52"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image" Target="NULL"/><Relationship Id="rId8" Type="http://schemas.openxmlformats.org/officeDocument/2006/relationships/image" Target="NULL"/><Relationship Id="rId51" Type="http://schemas.openxmlformats.org/officeDocument/2006/relationships/image" Target="NULL"/></Relationships>
</file>

<file path=ppt/slides/_rels/slide12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6.xml"/><Relationship Id="rId5" Type="http://schemas.openxmlformats.org/officeDocument/2006/relationships/image" Target="../media/image260.emf"/><Relationship Id="rId4" Type="http://schemas.openxmlformats.org/officeDocument/2006/relationships/image" Target="../media/image259.png"/></Relationships>
</file>

<file path=ppt/slides/_rels/slide1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media/image261.png"/><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1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62.png"/><Relationship Id="rId1" Type="http://schemas.openxmlformats.org/officeDocument/2006/relationships/slideLayout" Target="../slideLayouts/slideLayout6.xml"/><Relationship Id="rId4" Type="http://schemas.openxmlformats.org/officeDocument/2006/relationships/image" Target="NULL"/></Relationships>
</file>

<file path=ppt/slides/_rels/slide132.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62.png"/><Relationship Id="rId1" Type="http://schemas.openxmlformats.org/officeDocument/2006/relationships/slideLayout" Target="../slideLayouts/slideLayout6.xml"/><Relationship Id="rId4" Type="http://schemas.openxmlformats.org/officeDocument/2006/relationships/image" Target="NULL"/></Relationships>
</file>

<file path=ppt/slides/_rels/slide134.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47" Type="http://schemas.openxmlformats.org/officeDocument/2006/relationships/image" Target="NULL"/><Relationship Id="rId50" Type="http://schemas.openxmlformats.org/officeDocument/2006/relationships/image" Target="NULL"/><Relationship Id="rId55"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54"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53"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image" Target="NULL"/><Relationship Id="rId57" Type="http://schemas.openxmlformats.org/officeDocument/2006/relationships/image" Target="../media/image265.jpg"/><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52"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image" Target="NULL"/><Relationship Id="rId56" Type="http://schemas.openxmlformats.org/officeDocument/2006/relationships/image" Target="../media/image264.png"/><Relationship Id="rId8" Type="http://schemas.openxmlformats.org/officeDocument/2006/relationships/image" Target="NULL"/><Relationship Id="rId51" Type="http://schemas.openxmlformats.org/officeDocument/2006/relationships/image" Target="NULL"/><Relationship Id="rId3" Type="http://schemas.openxmlformats.org/officeDocument/2006/relationships/image" Target="NULL"/></Relationships>
</file>

<file path=ppt/slides/_rels/slide1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1.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4.png"/><Relationship Id="rId7" Type="http://schemas.openxmlformats.org/officeDocument/2006/relationships/image" Target="NUL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18" Type="http://schemas.openxmlformats.org/officeDocument/2006/relationships/slide" Target="slide19.xml"/><Relationship Id="rId26" Type="http://schemas.openxmlformats.org/officeDocument/2006/relationships/slide" Target="slide27.xml"/><Relationship Id="rId3" Type="http://schemas.openxmlformats.org/officeDocument/2006/relationships/slide" Target="slide4.xml"/><Relationship Id="rId21" Type="http://schemas.openxmlformats.org/officeDocument/2006/relationships/slide" Target="slide22.xml"/><Relationship Id="rId7" Type="http://schemas.openxmlformats.org/officeDocument/2006/relationships/slide" Target="slide8.xml"/><Relationship Id="rId12" Type="http://schemas.openxmlformats.org/officeDocument/2006/relationships/slide" Target="slide13.xml"/><Relationship Id="rId17" Type="http://schemas.openxmlformats.org/officeDocument/2006/relationships/slide" Target="slide18.xml"/><Relationship Id="rId25" Type="http://schemas.openxmlformats.org/officeDocument/2006/relationships/slide" Target="slide26.xml"/><Relationship Id="rId2" Type="http://schemas.openxmlformats.org/officeDocument/2006/relationships/slide" Target="slide3.xml"/><Relationship Id="rId16" Type="http://schemas.openxmlformats.org/officeDocument/2006/relationships/slide" Target="slide17.xml"/><Relationship Id="rId20" Type="http://schemas.openxmlformats.org/officeDocument/2006/relationships/slide" Target="slide21.xml"/><Relationship Id="rId29" Type="http://schemas.openxmlformats.org/officeDocument/2006/relationships/slide" Target="slide30.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24" Type="http://schemas.openxmlformats.org/officeDocument/2006/relationships/slide" Target="slide25.xml"/><Relationship Id="rId5" Type="http://schemas.openxmlformats.org/officeDocument/2006/relationships/slide" Target="slide6.xml"/><Relationship Id="rId15" Type="http://schemas.openxmlformats.org/officeDocument/2006/relationships/slide" Target="slide16.xml"/><Relationship Id="rId23" Type="http://schemas.openxmlformats.org/officeDocument/2006/relationships/slide" Target="slide24.xml"/><Relationship Id="rId28" Type="http://schemas.openxmlformats.org/officeDocument/2006/relationships/slide" Target="slide29.xml"/><Relationship Id="rId10" Type="http://schemas.openxmlformats.org/officeDocument/2006/relationships/slide" Target="slide11.xml"/><Relationship Id="rId19" Type="http://schemas.openxmlformats.org/officeDocument/2006/relationships/slide" Target="slide20.xml"/><Relationship Id="rId31" Type="http://schemas.openxmlformats.org/officeDocument/2006/relationships/slide" Target="slide32.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5.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3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NUL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50.xml"/><Relationship Id="rId18" Type="http://schemas.openxmlformats.org/officeDocument/2006/relationships/slide" Target="slide55.xml"/><Relationship Id="rId3" Type="http://schemas.openxmlformats.org/officeDocument/2006/relationships/slide" Target="slide37.xml"/><Relationship Id="rId21" Type="http://schemas.openxmlformats.org/officeDocument/2006/relationships/slide" Target="slide58.xml"/><Relationship Id="rId7" Type="http://schemas.openxmlformats.org/officeDocument/2006/relationships/slide" Target="slide41.xml"/><Relationship Id="rId12" Type="http://schemas.openxmlformats.org/officeDocument/2006/relationships/slide" Target="slide46.xml"/><Relationship Id="rId17" Type="http://schemas.openxmlformats.org/officeDocument/2006/relationships/slide" Target="slide54.xml"/><Relationship Id="rId2" Type="http://schemas.openxmlformats.org/officeDocument/2006/relationships/slide" Target="slide34.xml"/><Relationship Id="rId16" Type="http://schemas.openxmlformats.org/officeDocument/2006/relationships/slide" Target="slide53.xml"/><Relationship Id="rId20"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slide" Target="slide40.xml"/><Relationship Id="rId11" Type="http://schemas.openxmlformats.org/officeDocument/2006/relationships/slide" Target="slide45.xml"/><Relationship Id="rId24" Type="http://schemas.openxmlformats.org/officeDocument/2006/relationships/slide" Target="slide61.xml"/><Relationship Id="rId5" Type="http://schemas.openxmlformats.org/officeDocument/2006/relationships/slide" Target="slide39.xml"/><Relationship Id="rId15" Type="http://schemas.openxmlformats.org/officeDocument/2006/relationships/slide" Target="slide52.xml"/><Relationship Id="rId23" Type="http://schemas.openxmlformats.org/officeDocument/2006/relationships/slide" Target="slide60.xml"/><Relationship Id="rId10" Type="http://schemas.openxmlformats.org/officeDocument/2006/relationships/slide" Target="slide44.xml"/><Relationship Id="rId19" Type="http://schemas.openxmlformats.org/officeDocument/2006/relationships/slide" Target="slide56.xml"/><Relationship Id="rId4" Type="http://schemas.openxmlformats.org/officeDocument/2006/relationships/slide" Target="slide38.xml"/><Relationship Id="rId9" Type="http://schemas.openxmlformats.org/officeDocument/2006/relationships/slide" Target="slide43.xml"/><Relationship Id="rId14" Type="http://schemas.openxmlformats.org/officeDocument/2006/relationships/slide" Target="slide51.xml"/><Relationship Id="rId22" Type="http://schemas.openxmlformats.org/officeDocument/2006/relationships/slide" Target="slide59.xml"/></Relationships>
</file>

<file path=ppt/slides/_rels/slide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40.png"/><Relationship Id="rId3" Type="http://schemas.openxmlformats.org/officeDocument/2006/relationships/image" Target="../media/image100.png"/><Relationship Id="rId21" Type="http://schemas.openxmlformats.org/officeDocument/2006/relationships/image" Target="../media/image17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36.png"/><Relationship Id="rId2" Type="http://schemas.openxmlformats.org/officeDocument/2006/relationships/image" Target="../media/image1010.png"/><Relationship Id="rId16" Type="http://schemas.openxmlformats.org/officeDocument/2006/relationships/image" Target="../media/image1210.png"/><Relationship Id="rId20"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png"/><Relationship Id="rId10" Type="http://schemas.openxmlformats.org/officeDocument/2006/relationships/image" Target="../media/image107.png"/><Relationship Id="rId19" Type="http://schemas.openxmlformats.org/officeDocument/2006/relationships/image" Target="../media/image151.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310.png"/><Relationship Id="rId5" Type="http://schemas.openxmlformats.org/officeDocument/2006/relationships/image" Target="NULL"/><Relationship Id="rId10" Type="http://schemas.openxmlformats.org/officeDocument/2006/relationships/image" Target="../media/image300.png"/><Relationship Id="rId4" Type="http://schemas.openxmlformats.org/officeDocument/2006/relationships/image" Target="NULL"/><Relationship Id="rId9" Type="http://schemas.openxmlformats.org/officeDocument/2006/relationships/image" Target="../media/image291.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90.png"/></Relationships>
</file>

<file path=ppt/slides/_rels/slide5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80.png"/><Relationship Id="rId7" Type="http://schemas.openxmlformats.org/officeDocument/2006/relationships/image" Target="../media/image97.png"/><Relationship Id="rId2" Type="http://schemas.openxmlformats.org/officeDocument/2006/relationships/image" Target="../media/image671.png"/><Relationship Id="rId1" Type="http://schemas.openxmlformats.org/officeDocument/2006/relationships/slideLayout" Target="../slideLayouts/slideLayout2.xml"/><Relationship Id="rId6" Type="http://schemas.openxmlformats.org/officeDocument/2006/relationships/image" Target="../media/image712.png"/><Relationship Id="rId5" Type="http://schemas.openxmlformats.org/officeDocument/2006/relationships/image" Target="../media/image700.png"/><Relationship Id="rId10" Type="http://schemas.openxmlformats.org/officeDocument/2006/relationships/image" Target="../media/image112.png"/><Relationship Id="rId4" Type="http://schemas.openxmlformats.org/officeDocument/2006/relationships/image" Target="../media/image690.png"/><Relationship Id="rId9" Type="http://schemas.openxmlformats.org/officeDocument/2006/relationships/image" Target="../media/image9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74.xml"/><Relationship Id="rId18" Type="http://schemas.openxmlformats.org/officeDocument/2006/relationships/slide" Target="slide79.xml"/><Relationship Id="rId26" Type="http://schemas.openxmlformats.org/officeDocument/2006/relationships/slide" Target="slide87.xml"/><Relationship Id="rId3" Type="http://schemas.openxmlformats.org/officeDocument/2006/relationships/slide" Target="slide64.xml"/><Relationship Id="rId21" Type="http://schemas.openxmlformats.org/officeDocument/2006/relationships/slide" Target="slide82.xml"/><Relationship Id="rId7" Type="http://schemas.openxmlformats.org/officeDocument/2006/relationships/slide" Target="slide68.xml"/><Relationship Id="rId12" Type="http://schemas.openxmlformats.org/officeDocument/2006/relationships/slide" Target="slide73.xml"/><Relationship Id="rId17" Type="http://schemas.openxmlformats.org/officeDocument/2006/relationships/slide" Target="slide78.xml"/><Relationship Id="rId25" Type="http://schemas.openxmlformats.org/officeDocument/2006/relationships/slide" Target="slide86.xml"/><Relationship Id="rId2" Type="http://schemas.openxmlformats.org/officeDocument/2006/relationships/slide" Target="slide63.xml"/><Relationship Id="rId16" Type="http://schemas.openxmlformats.org/officeDocument/2006/relationships/slide" Target="slide77.xml"/><Relationship Id="rId20" Type="http://schemas.openxmlformats.org/officeDocument/2006/relationships/slide" Target="slide81.xml"/><Relationship Id="rId29" Type="http://schemas.openxmlformats.org/officeDocument/2006/relationships/slide" Target="slide90.xml"/><Relationship Id="rId1" Type="http://schemas.openxmlformats.org/officeDocument/2006/relationships/slideLayout" Target="../slideLayouts/slideLayout3.xml"/><Relationship Id="rId6" Type="http://schemas.openxmlformats.org/officeDocument/2006/relationships/slide" Target="slide67.xml"/><Relationship Id="rId11" Type="http://schemas.openxmlformats.org/officeDocument/2006/relationships/slide" Target="slide72.xml"/><Relationship Id="rId24" Type="http://schemas.openxmlformats.org/officeDocument/2006/relationships/slide" Target="slide85.xml"/><Relationship Id="rId5" Type="http://schemas.openxmlformats.org/officeDocument/2006/relationships/slide" Target="slide66.xml"/><Relationship Id="rId15" Type="http://schemas.openxmlformats.org/officeDocument/2006/relationships/slide" Target="slide76.xml"/><Relationship Id="rId23" Type="http://schemas.openxmlformats.org/officeDocument/2006/relationships/slide" Target="slide84.xml"/><Relationship Id="rId28" Type="http://schemas.openxmlformats.org/officeDocument/2006/relationships/slide" Target="slide89.xml"/><Relationship Id="rId10" Type="http://schemas.openxmlformats.org/officeDocument/2006/relationships/slide" Target="slide71.xml"/><Relationship Id="rId19" Type="http://schemas.openxmlformats.org/officeDocument/2006/relationships/slide" Target="slide80.xml"/><Relationship Id="rId31" Type="http://schemas.openxmlformats.org/officeDocument/2006/relationships/slide" Target="slide92.xml"/><Relationship Id="rId4" Type="http://schemas.openxmlformats.org/officeDocument/2006/relationships/slide" Target="slide65.xml"/><Relationship Id="rId9" Type="http://schemas.openxmlformats.org/officeDocument/2006/relationships/slide" Target="slide70.xml"/><Relationship Id="rId14" Type="http://schemas.openxmlformats.org/officeDocument/2006/relationships/slide" Target="slide75.xml"/><Relationship Id="rId22" Type="http://schemas.openxmlformats.org/officeDocument/2006/relationships/slide" Target="slide83.xml"/><Relationship Id="rId27" Type="http://schemas.openxmlformats.org/officeDocument/2006/relationships/slide" Target="slide88.xml"/><Relationship Id="rId30" Type="http://schemas.openxmlformats.org/officeDocument/2006/relationships/slide" Target="slide91.xml"/></Relationships>
</file>

<file path=ppt/slides/_rels/slide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90.png"/><Relationship Id="rId2" Type="http://schemas.openxmlformats.org/officeDocument/2006/relationships/image" Target="../media/image1140.png"/><Relationship Id="rId1" Type="http://schemas.openxmlformats.org/officeDocument/2006/relationships/slideLayout" Target="../slideLayouts/slideLayout3.xml"/><Relationship Id="rId6" Type="http://schemas.openxmlformats.org/officeDocument/2006/relationships/image" Target="../media/image1180.png"/><Relationship Id="rId5" Type="http://schemas.openxmlformats.org/officeDocument/2006/relationships/image" Target="../media/image1170.png"/><Relationship Id="rId4" Type="http://schemas.openxmlformats.org/officeDocument/2006/relationships/image" Target="../media/image1160.png"/></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2" Type="http://schemas.openxmlformats.org/officeDocument/2006/relationships/image" Target="../media/image128.jpg&amp;ehk=SivztP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37.png"/><Relationship Id="rId7" Type="http://schemas.openxmlformats.org/officeDocument/2006/relationships/image" Target="../media/image139.png"/><Relationship Id="rId12" Type="http://schemas.openxmlformats.org/officeDocument/2006/relationships/image" Target="NULL"/><Relationship Id="rId2" Type="http://schemas.openxmlformats.org/officeDocument/2006/relationships/image" Target="../media/image135.png"/><Relationship Id="rId1" Type="http://schemas.openxmlformats.org/officeDocument/2006/relationships/slideLayout" Target="../slideLayouts/slideLayout3.xml"/><Relationship Id="rId6" Type="http://schemas.openxmlformats.org/officeDocument/2006/relationships/image" Target="../media/image138.png"/><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49.png"/><Relationship Id="rId11" Type="http://schemas.openxmlformats.org/officeDocument/2006/relationships/image" Target="../media/image155.png"/><Relationship Id="rId5" Type="http://schemas.openxmlformats.org/officeDocument/2006/relationships/image" Target="../media/image148.png"/><Relationship Id="rId10" Type="http://schemas.openxmlformats.org/officeDocument/2006/relationships/image" Target="../media/image154.png"/><Relationship Id="rId4" Type="http://schemas.openxmlformats.org/officeDocument/2006/relationships/image" Target="../media/image147.png"/><Relationship Id="rId9" Type="http://schemas.openxmlformats.org/officeDocument/2006/relationships/image" Target="../media/image153.png"/></Relationships>
</file>

<file path=ppt/slides/_rels/slide7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 Id="rId5" Type="http://schemas.openxmlformats.org/officeDocument/2006/relationships/image" Target="../media/image159.png"/><Relationship Id="rId4" Type="http://schemas.openxmlformats.org/officeDocument/2006/relationships/image" Target="../media/image158.png"/></Relationships>
</file>

<file path=ppt/slides/_rels/slide7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2.png"/><Relationship Id="rId7" Type="http://schemas.openxmlformats.org/officeDocument/2006/relationships/image" Target="NULL"/><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164.png"/><Relationship Id="rId4" Type="http://schemas.openxmlformats.org/officeDocument/2006/relationships/image" Target="../media/image163.png"/></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2.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6.png"/><Relationship Id="rId10" Type="http://schemas.openxmlformats.org/officeDocument/2006/relationships/image" Target="NULL"/><Relationship Id="rId4" Type="http://schemas.openxmlformats.org/officeDocument/2006/relationships/image" Target="../media/image165.png"/><Relationship Id="rId9" Type="http://schemas.openxmlformats.org/officeDocument/2006/relationships/image" Target="NULL"/></Relationships>
</file>

<file path=ppt/slides/_rels/slide7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66.png"/><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64.png"/><Relationship Id="rId9"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1.png"/></Relationships>
</file>

<file path=ppt/slides/_rels/slide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30.png"/><Relationship Id="rId18" Type="http://schemas.openxmlformats.org/officeDocument/2006/relationships/image" Target="../media/image780.png"/><Relationship Id="rId26" Type="http://schemas.openxmlformats.org/officeDocument/2006/relationships/image" Target="../media/image860.png"/><Relationship Id="rId3" Type="http://schemas.openxmlformats.org/officeDocument/2006/relationships/image" Target="../media/image630.png"/><Relationship Id="rId21" Type="http://schemas.openxmlformats.org/officeDocument/2006/relationships/image" Target="../media/image810.png"/><Relationship Id="rId34" Type="http://schemas.openxmlformats.org/officeDocument/2006/relationships/image" Target="../media/image940.png"/><Relationship Id="rId7" Type="http://schemas.openxmlformats.org/officeDocument/2006/relationships/image" Target="../media/image670.png"/><Relationship Id="rId12" Type="http://schemas.openxmlformats.org/officeDocument/2006/relationships/image" Target="../media/image720.png"/><Relationship Id="rId17" Type="http://schemas.openxmlformats.org/officeDocument/2006/relationships/image" Target="../media/image770.png"/><Relationship Id="rId25" Type="http://schemas.openxmlformats.org/officeDocument/2006/relationships/image" Target="../media/image850.png"/><Relationship Id="rId33" Type="http://schemas.openxmlformats.org/officeDocument/2006/relationships/image" Target="../media/image930.png"/><Relationship Id="rId2" Type="http://schemas.openxmlformats.org/officeDocument/2006/relationships/image" Target="../media/image620.png"/><Relationship Id="rId16" Type="http://schemas.openxmlformats.org/officeDocument/2006/relationships/image" Target="../media/image760.png"/><Relationship Id="rId20" Type="http://schemas.openxmlformats.org/officeDocument/2006/relationships/image" Target="../media/image800.png"/><Relationship Id="rId29" Type="http://schemas.openxmlformats.org/officeDocument/2006/relationships/image" Target="../media/image890.png"/><Relationship Id="rId1" Type="http://schemas.openxmlformats.org/officeDocument/2006/relationships/slideLayout" Target="../slideLayouts/slideLayout3.xml"/><Relationship Id="rId6" Type="http://schemas.openxmlformats.org/officeDocument/2006/relationships/image" Target="../media/image660.png"/><Relationship Id="rId11" Type="http://schemas.openxmlformats.org/officeDocument/2006/relationships/image" Target="../media/image711.png"/><Relationship Id="rId24" Type="http://schemas.openxmlformats.org/officeDocument/2006/relationships/image" Target="../media/image840.png"/><Relationship Id="rId32" Type="http://schemas.openxmlformats.org/officeDocument/2006/relationships/image" Target="../media/image920.png"/><Relationship Id="rId5" Type="http://schemas.openxmlformats.org/officeDocument/2006/relationships/image" Target="../media/image650.png"/><Relationship Id="rId15" Type="http://schemas.openxmlformats.org/officeDocument/2006/relationships/image" Target="../media/image750.png"/><Relationship Id="rId23" Type="http://schemas.openxmlformats.org/officeDocument/2006/relationships/image" Target="../media/image830.png"/><Relationship Id="rId28" Type="http://schemas.openxmlformats.org/officeDocument/2006/relationships/image" Target="../media/image880.png"/><Relationship Id="rId10" Type="http://schemas.openxmlformats.org/officeDocument/2006/relationships/image" Target="../media/image701.png"/><Relationship Id="rId19" Type="http://schemas.openxmlformats.org/officeDocument/2006/relationships/image" Target="../media/image790.png"/><Relationship Id="rId31" Type="http://schemas.openxmlformats.org/officeDocument/2006/relationships/image" Target="../media/image911.png"/><Relationship Id="rId4" Type="http://schemas.openxmlformats.org/officeDocument/2006/relationships/image" Target="../media/image640.png"/><Relationship Id="rId9" Type="http://schemas.openxmlformats.org/officeDocument/2006/relationships/image" Target="../media/image691.png"/><Relationship Id="rId14" Type="http://schemas.openxmlformats.org/officeDocument/2006/relationships/image" Target="../media/image740.png"/><Relationship Id="rId22" Type="http://schemas.openxmlformats.org/officeDocument/2006/relationships/image" Target="../media/image820.png"/><Relationship Id="rId27" Type="http://schemas.openxmlformats.org/officeDocument/2006/relationships/image" Target="../media/image870.png"/><Relationship Id="rId30" Type="http://schemas.openxmlformats.org/officeDocument/2006/relationships/image" Target="../media/image900.png"/><Relationship Id="rId35" Type="http://schemas.openxmlformats.org/officeDocument/2006/relationships/image" Target="../media/image950.png"/></Relationships>
</file>

<file path=ppt/slides/_rels/slide86.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8.png"/><Relationship Id="rId7" Type="http://schemas.openxmlformats.org/officeDocument/2006/relationships/image" Target="../media/image183.png"/><Relationship Id="rId2" Type="http://schemas.openxmlformats.org/officeDocument/2006/relationships/image" Target="../media/image177.png"/><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79.png"/><Relationship Id="rId9" Type="http://schemas.openxmlformats.org/officeDocument/2006/relationships/image" Target="../media/image185.jpeg"/></Relationships>
</file>

<file path=ppt/slides/_rels/slide8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00.xml"/><Relationship Id="rId18" Type="http://schemas.openxmlformats.org/officeDocument/2006/relationships/slide" Target="slide105.xml"/><Relationship Id="rId3" Type="http://schemas.openxmlformats.org/officeDocument/2006/relationships/slide" Target="slide90.xml"/><Relationship Id="rId21" Type="http://schemas.openxmlformats.org/officeDocument/2006/relationships/slide" Target="slide108.xml"/><Relationship Id="rId7" Type="http://schemas.openxmlformats.org/officeDocument/2006/relationships/slide" Target="slide94.xml"/><Relationship Id="rId12" Type="http://schemas.openxmlformats.org/officeDocument/2006/relationships/slide" Target="slide99.xml"/><Relationship Id="rId17" Type="http://schemas.openxmlformats.org/officeDocument/2006/relationships/slide" Target="slide104.xml"/><Relationship Id="rId25" Type="http://schemas.openxmlformats.org/officeDocument/2006/relationships/slide" Target="slide112.xml"/><Relationship Id="rId2" Type="http://schemas.openxmlformats.org/officeDocument/2006/relationships/slide" Target="slide89.xml"/><Relationship Id="rId16" Type="http://schemas.openxmlformats.org/officeDocument/2006/relationships/slide" Target="slide103.xml"/><Relationship Id="rId20" Type="http://schemas.openxmlformats.org/officeDocument/2006/relationships/slide" Target="slide107.xml"/><Relationship Id="rId1" Type="http://schemas.openxmlformats.org/officeDocument/2006/relationships/slideLayout" Target="../slideLayouts/slideLayout4.xml"/><Relationship Id="rId6" Type="http://schemas.openxmlformats.org/officeDocument/2006/relationships/slide" Target="slide93.xml"/><Relationship Id="rId11" Type="http://schemas.openxmlformats.org/officeDocument/2006/relationships/slide" Target="slide98.xml"/><Relationship Id="rId24" Type="http://schemas.openxmlformats.org/officeDocument/2006/relationships/slide" Target="slide111.xml"/><Relationship Id="rId5" Type="http://schemas.openxmlformats.org/officeDocument/2006/relationships/slide" Target="slide92.xml"/><Relationship Id="rId15" Type="http://schemas.openxmlformats.org/officeDocument/2006/relationships/slide" Target="slide102.xml"/><Relationship Id="rId23" Type="http://schemas.openxmlformats.org/officeDocument/2006/relationships/slide" Target="slide110.xml"/><Relationship Id="rId10" Type="http://schemas.openxmlformats.org/officeDocument/2006/relationships/slide" Target="slide97.xml"/><Relationship Id="rId19" Type="http://schemas.openxmlformats.org/officeDocument/2006/relationships/slide" Target="slide106.xml"/><Relationship Id="rId4" Type="http://schemas.openxmlformats.org/officeDocument/2006/relationships/slide" Target="slide91.xml"/><Relationship Id="rId9" Type="http://schemas.openxmlformats.org/officeDocument/2006/relationships/slide" Target="slide96.xml"/><Relationship Id="rId14" Type="http://schemas.openxmlformats.org/officeDocument/2006/relationships/slide" Target="slide101.xml"/><Relationship Id="rId22" Type="http://schemas.openxmlformats.org/officeDocument/2006/relationships/slide" Target="slide10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4.xml"/><Relationship Id="rId5" Type="http://schemas.openxmlformats.org/officeDocument/2006/relationships/image" Target="../media/image188.png"/><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205.png"/></Relationships>
</file>

<file path=ppt/slides/_rels/slide9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NULL"/><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93.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94.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198.png"/><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NUL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03.png"/><Relationship Id="rId4" Type="http://schemas.openxmlformats.org/officeDocument/2006/relationships/image" Target="../media/image201.png"/></Relationships>
</file>

<file path=ppt/slides/_rels/slide9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NUL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537884" y="1282700"/>
            <a:ext cx="7886700" cy="3441700"/>
          </a:xfrm>
        </p:spPr>
        <p:txBody>
          <a:bodyPr>
            <a:normAutofit/>
          </a:bodyPr>
          <a:lstStyle/>
          <a:p>
            <a:r>
              <a:rPr lang="en-US" sz="1600" dirty="0">
                <a:hlinkClick r:id="rId2" action="ppaction://hlinksldjump"/>
              </a:rPr>
              <a:t>Lecture 1: What is machine learning?</a:t>
            </a:r>
            <a:endParaRPr lang="en-US" sz="1600" dirty="0"/>
          </a:p>
          <a:p>
            <a:r>
              <a:rPr lang="en-US" sz="1600" dirty="0">
                <a:hlinkClick r:id="rId3" action="ppaction://hlinksldjump"/>
              </a:rPr>
              <a:t>Lecture 2: Is the Gaussian probability density function boring?</a:t>
            </a:r>
            <a:endParaRPr lang="en-US" sz="1600" dirty="0"/>
          </a:p>
          <a:p>
            <a:r>
              <a:rPr lang="en-US" sz="1600" dirty="0">
                <a:hlinkClick r:id="rId4" action="ppaction://hlinksldjump"/>
              </a:rPr>
              <a:t>Lecture 3: Principal Component Analysis</a:t>
            </a:r>
            <a:endParaRPr lang="en-US" sz="1600" dirty="0"/>
          </a:p>
          <a:p>
            <a:r>
              <a:rPr lang="en-US" sz="1600" dirty="0">
                <a:hlinkClick r:id="rId5" action="ppaction://hlinksldjump"/>
              </a:rPr>
              <a:t>Lecture 4: Principal Component Analysis (more details)</a:t>
            </a:r>
            <a:endParaRPr lang="en-US" sz="1600" dirty="0"/>
          </a:p>
          <a:p>
            <a:r>
              <a:rPr lang="en-US" sz="1600" dirty="0">
                <a:hlinkClick r:id="rId6" action="ppaction://hlinksldjump"/>
              </a:rPr>
              <a:t>Lecture 5: Linear Classifiers</a:t>
            </a:r>
            <a:endParaRPr lang="en-US" sz="1600" dirty="0"/>
          </a:p>
          <a:p>
            <a:r>
              <a:rPr lang="en-US" sz="1600" dirty="0"/>
              <a:t>Lecture 6: Decision Trees</a:t>
            </a:r>
          </a:p>
          <a:p>
            <a:r>
              <a:rPr lang="en-US" sz="1600" dirty="0"/>
              <a:t>Lecture 7: Data Mining</a:t>
            </a:r>
          </a:p>
          <a:p>
            <a:r>
              <a:rPr lang="en-US" sz="1600" dirty="0"/>
              <a:t>Lecture 8: Neural Networks</a:t>
            </a:r>
          </a:p>
          <a:p>
            <a:r>
              <a:rPr lang="en-US" sz="1600" dirty="0"/>
              <a:t>Lecture 9: Ensemble Classifiers / Context-Dependent Classification</a:t>
            </a:r>
          </a:p>
          <a:p>
            <a:r>
              <a:rPr lang="en-US" sz="1600" dirty="0"/>
              <a:t>Lecture 10: Team Project Presentations</a:t>
            </a:r>
          </a:p>
        </p:txBody>
      </p:sp>
      <p:sp>
        <p:nvSpPr>
          <p:cNvPr id="6" name="Title 1"/>
          <p:cNvSpPr>
            <a:spLocks noGrp="1"/>
          </p:cNvSpPr>
          <p:nvPr>
            <p:ph type="title"/>
          </p:nvPr>
        </p:nvSpPr>
        <p:spPr>
          <a:xfrm>
            <a:off x="-3" y="0"/>
            <a:ext cx="9144003" cy="460497"/>
          </a:xfrm>
        </p:spPr>
        <p:txBody>
          <a:bodyPr/>
          <a:lstStyle/>
          <a:p>
            <a:r>
              <a:rPr lang="en-US" altLang="en-US" sz="2400" dirty="0"/>
              <a:t>COMPSCI X433.6  Introduction to Machine Learning using Python</a:t>
            </a:r>
          </a:p>
        </p:txBody>
      </p:sp>
    </p:spTree>
    <p:extLst>
      <p:ext uri="{BB962C8B-B14F-4D97-AF65-F5344CB8AC3E}">
        <p14:creationId xmlns:p14="http://schemas.microsoft.com/office/powerpoint/2010/main" val="3370691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38295" y="849524"/>
            <a:ext cx="7467408" cy="1938992"/>
          </a:xfrm>
          <a:prstGeom prst="rect">
            <a:avLst/>
          </a:prstGeom>
          <a:noFill/>
        </p:spPr>
        <p:txBody>
          <a:bodyPr wrap="square" rtlCol="0">
            <a:spAutoFit/>
          </a:bodyPr>
          <a:lstStyle/>
          <a:p>
            <a:pPr marL="457200" indent="-457200">
              <a:buFont typeface="+mj-lt"/>
              <a:buAutoNum type="arabicPeriod"/>
            </a:pPr>
            <a:r>
              <a:rPr lang="en-US" sz="2000" dirty="0"/>
              <a:t>User inputs a correctly formed feature vector. [User “queries.”]</a:t>
            </a:r>
          </a:p>
          <a:p>
            <a:pPr marL="457200" indent="-457200">
              <a:buFont typeface="+mj-lt"/>
              <a:buAutoNum type="arabicPeriod"/>
            </a:pPr>
            <a:r>
              <a:rPr lang="en-US" sz="2000" dirty="0"/>
              <a:t>The algorithm searches the training set and retrieves the subset of 9 feature vectors </a:t>
            </a:r>
            <a:r>
              <a:rPr lang="en-US" sz="2000" b="1" i="1" dirty="0"/>
              <a:t>closest</a:t>
            </a:r>
            <a:r>
              <a:rPr lang="en-US" sz="2000" dirty="0"/>
              <a:t> to the input feature vector.</a:t>
            </a:r>
          </a:p>
          <a:p>
            <a:pPr marL="457200" indent="-457200">
              <a:buFont typeface="+mj-lt"/>
              <a:buAutoNum type="arabicPeriod"/>
            </a:pPr>
            <a:r>
              <a:rPr lang="en-US" sz="2000" dirty="0"/>
              <a:t>The algorithm assigns the class label of the input feature vector to the commonest of the class labels associated with the feature vectors of the subset.</a:t>
            </a:r>
          </a:p>
        </p:txBody>
      </p:sp>
      <p:sp>
        <p:nvSpPr>
          <p:cNvPr id="7" name="TextBox 6"/>
          <p:cNvSpPr txBox="1"/>
          <p:nvPr/>
        </p:nvSpPr>
        <p:spPr>
          <a:xfrm>
            <a:off x="1835822" y="3716499"/>
            <a:ext cx="5847513" cy="1962507"/>
          </a:xfrm>
          <a:prstGeom prst="roundRect">
            <a:avLst>
              <a:gd name="adj" fmla="val 29992"/>
            </a:avLst>
          </a:prstGeom>
          <a:noFill/>
          <a:ln w="38100">
            <a:solidFill>
              <a:schemeClr val="tx1"/>
            </a:solidFill>
          </a:ln>
        </p:spPr>
        <p:txBody>
          <a:bodyPr wrap="square" rtlCol="0">
            <a:spAutoFit/>
          </a:bodyPr>
          <a:lstStyle/>
          <a:p>
            <a:r>
              <a:rPr lang="en-US" sz="2000" dirty="0"/>
              <a:t>For now, we will not worry about how steps 1, 2 &amp; 3 are translated to working code.</a:t>
            </a:r>
          </a:p>
          <a:p>
            <a:endParaRPr lang="en-US" sz="2000" dirty="0"/>
          </a:p>
          <a:p>
            <a:r>
              <a:rPr lang="en-US" sz="2000" dirty="0"/>
              <a:t>This method, widely used in practice, is called the </a:t>
            </a:r>
            <a:r>
              <a:rPr lang="en-US" sz="2000" b="1" i="1" dirty="0"/>
              <a:t>k-Nearest Neighbor Classifier</a:t>
            </a:r>
            <a:r>
              <a:rPr lang="en-US" sz="2000" dirty="0"/>
              <a:t>, or k-NN.</a:t>
            </a:r>
          </a:p>
        </p:txBody>
      </p:sp>
      <p:sp>
        <p:nvSpPr>
          <p:cNvPr id="2" name="Title 1"/>
          <p:cNvSpPr>
            <a:spLocks noGrp="1"/>
          </p:cNvSpPr>
          <p:nvPr>
            <p:ph type="title"/>
          </p:nvPr>
        </p:nvSpPr>
        <p:spPr/>
        <p:txBody>
          <a:bodyPr/>
          <a:lstStyle/>
          <a:p>
            <a:r>
              <a:rPr lang="en-US" sz="2400" dirty="0"/>
              <a:t>An abstract look at the first classifier. </a:t>
            </a:r>
            <a:r>
              <a:rPr lang="en-US" sz="2400" i="1" dirty="0"/>
              <a:t>How does it work?</a:t>
            </a:r>
            <a:endParaRPr lang="en-US" dirty="0"/>
          </a:p>
        </p:txBody>
      </p:sp>
    </p:spTree>
    <p:extLst>
      <p:ext uri="{BB962C8B-B14F-4D97-AF65-F5344CB8AC3E}">
        <p14:creationId xmlns:p14="http://schemas.microsoft.com/office/powerpoint/2010/main" val="45537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98877" y="769772"/>
            <a:ext cx="6616093" cy="5310517"/>
          </a:xfrm>
          <a:prstGeom prst="rect">
            <a:avLst/>
          </a:prstGeom>
        </p:spPr>
      </p:pic>
      <p:sp>
        <p:nvSpPr>
          <p:cNvPr id="4" name="Rectangle 3"/>
          <p:cNvSpPr/>
          <p:nvPr/>
        </p:nvSpPr>
        <p:spPr>
          <a:xfrm>
            <a:off x="6289445" y="1310023"/>
            <a:ext cx="551754" cy="261610"/>
          </a:xfrm>
          <a:prstGeom prst="rect">
            <a:avLst/>
          </a:prstGeom>
          <a:ln w="38100">
            <a:solidFill>
              <a:srgbClr val="FF0000"/>
            </a:solidFill>
          </a:ln>
        </p:spPr>
        <p:txBody>
          <a:bodyPr wrap="none">
            <a:spAutoFit/>
          </a:bodyPr>
          <a:lstStyle/>
          <a:p>
            <a:r>
              <a:rPr lang="en-US" sz="1100" dirty="0">
                <a:solidFill>
                  <a:prstClr val="black"/>
                </a:solidFill>
                <a:ea typeface="Cambria Math" panose="02040503050406030204" pitchFamily="18" charset="0"/>
              </a:rPr>
              <a:t>Digit 5</a:t>
            </a:r>
            <a:endParaRPr lang="en-US" sz="1100" dirty="0">
              <a:solidFill>
                <a:prstClr val="black"/>
              </a:solidFill>
            </a:endParaRPr>
          </a:p>
        </p:txBody>
      </p:sp>
      <p:sp>
        <p:nvSpPr>
          <p:cNvPr id="5" name="Rectangle 4"/>
          <p:cNvSpPr/>
          <p:nvPr/>
        </p:nvSpPr>
        <p:spPr>
          <a:xfrm>
            <a:off x="1810574" y="4571795"/>
            <a:ext cx="551754" cy="261610"/>
          </a:xfrm>
          <a:prstGeom prst="rect">
            <a:avLst/>
          </a:prstGeom>
          <a:ln w="38100">
            <a:solidFill>
              <a:srgbClr val="00FF00"/>
            </a:solidFill>
          </a:ln>
        </p:spPr>
        <p:txBody>
          <a:bodyPr wrap="none">
            <a:spAutoFit/>
          </a:bodyPr>
          <a:lstStyle/>
          <a:p>
            <a:r>
              <a:rPr lang="en-US" sz="1100" dirty="0">
                <a:solidFill>
                  <a:prstClr val="black"/>
                </a:solidFill>
                <a:ea typeface="Cambria Math" panose="02040503050406030204" pitchFamily="18" charset="0"/>
              </a:rPr>
              <a:t>Digit 6</a:t>
            </a:r>
          </a:p>
        </p:txBody>
      </p:sp>
      <mc:AlternateContent xmlns:mc="http://schemas.openxmlformats.org/markup-compatibility/2006" xmlns:a14="http://schemas.microsoft.com/office/drawing/2010/main">
        <mc:Choice Requires="a14">
          <p:sp>
            <p:nvSpPr>
              <p:cNvPr id="6" name="Rectangle 5"/>
              <p:cNvSpPr/>
              <p:nvPr/>
            </p:nvSpPr>
            <p:spPr>
              <a:xfrm>
                <a:off x="4781071" y="5803290"/>
                <a:ext cx="3655809" cy="276999"/>
              </a:xfrm>
              <a:prstGeom prst="rect">
                <a:avLst/>
              </a:prstGeom>
              <a:ln>
                <a:solidFill>
                  <a:schemeClr val="tx1"/>
                </a:solidFill>
              </a:ln>
            </p:spPr>
            <p:txBody>
              <a:bodyPr wrap="none">
                <a:spAutoFit/>
              </a:bodyPr>
              <a:lstStyle/>
              <a:p>
                <a14:m>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sSub>
                          <m:sSubPr>
                            <m:ctrlPr>
                              <a:rPr lang="en-US" sz="1200" i="1">
                                <a:solidFill>
                                  <a:prstClr val="black"/>
                                </a:solidFill>
                                <a:latin typeface="Cambria Math" panose="02040503050406030204" pitchFamily="18" charset="0"/>
                              </a:rPr>
                            </m:ctrlPr>
                          </m:sSubPr>
                          <m:e>
                            <m:r>
                              <a:rPr lang="en-US" sz="1200" i="1">
                                <a:solidFill>
                                  <a:prstClr val="black"/>
                                </a:solidFill>
                                <a:latin typeface="Cambria Math" panose="02040503050406030204" pitchFamily="18" charset="0"/>
                              </a:rPr>
                              <m:t>𝑝</m:t>
                            </m:r>
                          </m:e>
                          <m:sub>
                            <m:r>
                              <a:rPr lang="en-US" sz="1200" i="1">
                                <a:solidFill>
                                  <a:prstClr val="black"/>
                                </a:solidFill>
                                <a:latin typeface="Cambria Math" panose="02040503050406030204" pitchFamily="18" charset="0"/>
                              </a:rPr>
                              <m:t>1</m:t>
                            </m:r>
                          </m:sub>
                        </m:sSub>
                        <m:r>
                          <a:rPr lang="en-US" sz="1200" i="1" smtClean="0">
                            <a:solidFill>
                              <a:prstClr val="black"/>
                            </a:solidFill>
                            <a:latin typeface="Cambria Math" panose="02040503050406030204" pitchFamily="18" charset="0"/>
                          </a:rPr>
                          <m:t>,</m:t>
                        </m:r>
                        <m:sSub>
                          <m:sSubPr>
                            <m:ctrlPr>
                              <a:rPr lang="en-US" sz="1200" i="1">
                                <a:solidFill>
                                  <a:prstClr val="black"/>
                                </a:solidFill>
                                <a:latin typeface="Cambria Math" panose="02040503050406030204" pitchFamily="18" charset="0"/>
                              </a:rPr>
                            </m:ctrlPr>
                          </m:sSubPr>
                          <m:e>
                            <m:r>
                              <a:rPr lang="en-US" sz="1200" i="1">
                                <a:solidFill>
                                  <a:prstClr val="black"/>
                                </a:solidFill>
                                <a:latin typeface="Cambria Math" panose="02040503050406030204" pitchFamily="18" charset="0"/>
                              </a:rPr>
                              <m:t>𝑝</m:t>
                            </m:r>
                          </m:e>
                          <m:sub>
                            <m:r>
                              <a:rPr lang="en-US" sz="1200" i="1" smtClean="0">
                                <a:solidFill>
                                  <a:prstClr val="black"/>
                                </a:solidFill>
                                <a:latin typeface="Cambria Math" panose="02040503050406030204" pitchFamily="18" charset="0"/>
                              </a:rPr>
                              <m:t>2</m:t>
                            </m:r>
                          </m:sub>
                        </m:sSub>
                      </m:e>
                    </m:d>
                  </m:oMath>
                </a14:m>
                <a:r>
                  <a:rPr lang="en-US" sz="1200" dirty="0">
                    <a:solidFill>
                      <a:prstClr val="black"/>
                    </a:solidFill>
                  </a:rPr>
                  <a:t> point clouds for digits 5 and 6 from testing data</a:t>
                </a:r>
                <a:endParaRPr lang="en-US" sz="16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781071" y="5803290"/>
                <a:ext cx="3655809" cy="276999"/>
              </a:xfrm>
              <a:prstGeom prst="rect">
                <a:avLst/>
              </a:prstGeom>
              <a:blipFill rotWithShape="0">
                <a:blip r:embed="rId3"/>
                <a:stretch>
                  <a:fillRect b="-14894"/>
                </a:stretch>
              </a:blipFill>
              <a:ln>
                <a:solidFill>
                  <a:schemeClr val="tx1"/>
                </a:solidFill>
              </a:ln>
            </p:spPr>
            <p:txBody>
              <a:bodyPr/>
              <a:lstStyle/>
              <a:p>
                <a:r>
                  <a:rPr lang="en-US">
                    <a:noFill/>
                  </a:rPr>
                  <a:t> </a:t>
                </a:r>
              </a:p>
            </p:txBody>
          </p:sp>
        </mc:Fallback>
      </mc:AlternateContent>
      <p:sp>
        <p:nvSpPr>
          <p:cNvPr id="7" name="Title 6"/>
          <p:cNvSpPr>
            <a:spLocks noGrp="1"/>
          </p:cNvSpPr>
          <p:nvPr>
            <p:ph type="title"/>
          </p:nvPr>
        </p:nvSpPr>
        <p:spPr/>
        <p:txBody>
          <a:bodyPr/>
          <a:lstStyle/>
          <a:p>
            <a:r>
              <a:rPr lang="en-US" i="1" dirty="0"/>
              <a:t>Why does the classifier make mistakes?</a:t>
            </a:r>
            <a:endParaRPr lang="en-US" dirty="0"/>
          </a:p>
        </p:txBody>
      </p:sp>
    </p:spTree>
    <p:extLst>
      <p:ext uri="{BB962C8B-B14F-4D97-AF65-F5344CB8AC3E}">
        <p14:creationId xmlns:p14="http://schemas.microsoft.com/office/powerpoint/2010/main" val="26201798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88277" y="1508289"/>
            <a:ext cx="5490847" cy="3619892"/>
          </a:xfrm>
          <a:prstGeom prst="rect">
            <a:avLst/>
          </a:prstGeom>
        </p:spPr>
      </p:pic>
      <p:sp>
        <p:nvSpPr>
          <p:cNvPr id="4" name="Title 3"/>
          <p:cNvSpPr>
            <a:spLocks noGrp="1"/>
          </p:cNvSpPr>
          <p:nvPr>
            <p:ph type="title"/>
          </p:nvPr>
        </p:nvSpPr>
        <p:spPr/>
        <p:txBody>
          <a:bodyPr/>
          <a:lstStyle/>
          <a:p>
            <a:r>
              <a:rPr lang="en-US" i="1" dirty="0"/>
              <a:t>How many PCA components do I need to use?</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141401" y="1372426"/>
                <a:ext cx="3308809" cy="3889847"/>
              </a:xfrm>
              <a:prstGeom prst="rect">
                <a:avLst/>
              </a:prstGeom>
              <a:noFill/>
              <a:ln>
                <a:solidFill>
                  <a:schemeClr val="tx1"/>
                </a:solidFill>
              </a:ln>
            </p:spPr>
            <p:txBody>
              <a:bodyPr wrap="square" rtlCol="0">
                <a:spAutoFit/>
              </a:bodyPr>
              <a:lstStyle/>
              <a:p>
                <a:pPr marL="342900" indent="-342900">
                  <a:buFont typeface="+mj-lt"/>
                  <a:buAutoNum type="arabicPeriod"/>
                </a:pPr>
                <a:r>
                  <a:rPr lang="en-US" sz="1600" dirty="0"/>
                  <a:t>Decide on the accuracy of representation needed (e.g. 80%)</a:t>
                </a:r>
              </a:p>
              <a:p>
                <a:pPr marL="342900" indent="-342900">
                  <a:buFont typeface="+mj-lt"/>
                  <a:buAutoNum type="arabicPeriod"/>
                </a:pPr>
                <a:r>
                  <a:rPr lang="en-US" sz="1600" dirty="0"/>
                  <a:t>Use the set of eigenvalues </a:t>
                </a:r>
                <a14:m>
                  <m:oMath xmlns:m="http://schemas.openxmlformats.org/officeDocument/2006/math">
                    <m:d>
                      <m:dPr>
                        <m:begChr m:val="{"/>
                        <m:endChr m:val="}"/>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3</m:t>
                            </m:r>
                          </m:sub>
                        </m:sSub>
                        <m:r>
                          <a:rPr lang="en-US" sz="1600" i="1">
                            <a:latin typeface="Cambria Math" panose="02040503050406030204" pitchFamily="18" charset="0"/>
                          </a:rPr>
                          <m:t>,</m:t>
                        </m:r>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𝑑</m:t>
                            </m:r>
                          </m:sub>
                        </m:sSub>
                      </m:e>
                    </m:d>
                  </m:oMath>
                </a14:m>
                <a:r>
                  <a:rPr lang="en-US" sz="1600" dirty="0"/>
                  <a:t> computed during the PCA process to derive the cumulative variance, which is another list of </a:t>
                </a:r>
                <a14:m>
                  <m:oMath xmlns:m="http://schemas.openxmlformats.org/officeDocument/2006/math">
                    <m:r>
                      <a:rPr lang="en-US" sz="1600" b="0" i="1" smtClean="0">
                        <a:latin typeface="Cambria Math" panose="02040503050406030204" pitchFamily="18" charset="0"/>
                      </a:rPr>
                      <m:t>𝑑</m:t>
                    </m:r>
                  </m:oMath>
                </a14:m>
                <a:r>
                  <a:rPr lang="en-US" sz="1600" dirty="0"/>
                  <a:t> numbers:</a:t>
                </a:r>
              </a:p>
              <a:p>
                <a:pPr marL="339725" lvl="1"/>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100</m:t>
                      </m:r>
                      <m:d>
                        <m:dPr>
                          <m:begChr m:val="{"/>
                          <m:endChr m:val="}"/>
                          <m:ctrlPr>
                            <a:rPr lang="en-US" sz="1200" i="1">
                              <a:latin typeface="Cambria Math" panose="02040503050406030204" pitchFamily="18" charset="0"/>
                            </a:rPr>
                          </m:ctrlPr>
                        </m:dPr>
                        <m:e>
                          <m:f>
                            <m:fPr>
                              <m:ctrlPr>
                                <a:rPr lang="en-US" sz="1200" i="1" smtClean="0">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1</m:t>
                                  </m:r>
                                </m:sub>
                              </m:sSub>
                            </m:num>
                            <m:den>
                              <m:r>
                                <m:rPr>
                                  <m:sty m:val="p"/>
                                </m:rPr>
                                <a:rPr lang="el-GR" sz="1200" i="1" smtClean="0">
                                  <a:latin typeface="Cambria Math" panose="02040503050406030204" pitchFamily="18" charset="0"/>
                                  <a:ea typeface="Cambria Math" panose="02040503050406030204" pitchFamily="18" charset="0"/>
                                </a:rPr>
                                <m:t>Λ</m:t>
                              </m:r>
                            </m:den>
                          </m:f>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2</m:t>
                                  </m:r>
                                </m:sub>
                              </m:sSub>
                            </m:num>
                            <m:den>
                              <m:r>
                                <m:rPr>
                                  <m:sty m:val="p"/>
                                </m:rPr>
                                <a:rPr lang="el-GR" sz="1200" i="1">
                                  <a:latin typeface="Cambria Math" panose="02040503050406030204" pitchFamily="18" charset="0"/>
                                  <a:ea typeface="Cambria Math" panose="02040503050406030204" pitchFamily="18" charset="0"/>
                                </a:rPr>
                                <m:t>Λ</m:t>
                              </m:r>
                            </m:den>
                          </m:f>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3</m:t>
                                  </m:r>
                                </m:sub>
                              </m:sSub>
                            </m:num>
                            <m:den>
                              <m:r>
                                <m:rPr>
                                  <m:sty m:val="p"/>
                                </m:rPr>
                                <a:rPr lang="el-GR" sz="1200" i="1">
                                  <a:latin typeface="Cambria Math" panose="02040503050406030204" pitchFamily="18" charset="0"/>
                                  <a:ea typeface="Cambria Math" panose="02040503050406030204" pitchFamily="18" charset="0"/>
                                </a:rPr>
                                <m:t>Λ</m:t>
                              </m:r>
                            </m:den>
                          </m:f>
                          <m:r>
                            <a:rPr lang="en-US" sz="1200" i="1">
                              <a:latin typeface="Cambria Math" panose="02040503050406030204" pitchFamily="18" charset="0"/>
                            </a:rPr>
                            <m:t>,</m:t>
                          </m:r>
                          <m:r>
                            <a:rPr lang="en-US" sz="1200" b="0" i="1" smtClean="0">
                              <a:latin typeface="Cambria Math" panose="02040503050406030204" pitchFamily="18" charset="0"/>
                            </a:rPr>
                            <m:t>…</m:t>
                          </m:r>
                          <m:r>
                            <a:rPr lang="en-US" sz="1200" i="1">
                              <a:latin typeface="Cambria Math" panose="02040503050406030204" pitchFamily="18" charset="0"/>
                            </a:rPr>
                            <m:t>,</m:t>
                          </m:r>
                          <m:r>
                            <a:rPr lang="en-US" sz="1200" b="0" i="1" smtClean="0">
                              <a:latin typeface="Cambria Math" panose="02040503050406030204" pitchFamily="18" charset="0"/>
                            </a:rPr>
                            <m:t>1</m:t>
                          </m:r>
                        </m:e>
                      </m:d>
                    </m:oMath>
                  </m:oMathPara>
                </a14:m>
                <a:endParaRPr lang="en-US" sz="1200" dirty="0"/>
              </a:p>
              <a:p>
                <a:pPr marL="339725" lvl="1"/>
                <a:r>
                  <a:rPr lang="en-US" sz="1200" dirty="0"/>
                  <a:t>where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is the sum of all eigenvalues</a:t>
                </a:r>
                <a:endParaRPr lang="en-US" sz="1100" dirty="0"/>
              </a:p>
              <a:p>
                <a:pPr marL="342900" indent="-342900">
                  <a:buFont typeface="+mj-lt"/>
                  <a:buAutoNum type="arabicPeriod"/>
                </a:pPr>
                <a:r>
                  <a:rPr lang="en-US" sz="1600" dirty="0"/>
                  <a:t>Plot the above list as shown on the right, choosing the index for the horizontal axis</a:t>
                </a:r>
              </a:p>
              <a:p>
                <a:pPr marL="342900" indent="-342900">
                  <a:buFont typeface="+mj-lt"/>
                  <a:buAutoNum type="arabicPeriod"/>
                </a:pPr>
                <a:r>
                  <a:rPr lang="en-US" sz="1600" dirty="0"/>
                  <a:t>Read off the number of components needed for the required accuracy</a:t>
                </a:r>
              </a:p>
            </p:txBody>
          </p:sp>
        </mc:Choice>
        <mc:Fallback xmlns="">
          <p:sp>
            <p:nvSpPr>
              <p:cNvPr id="2" name="TextBox 1"/>
              <p:cNvSpPr txBox="1">
                <a:spLocks noRot="1" noChangeAspect="1" noMove="1" noResize="1" noEditPoints="1" noAdjustHandles="1" noChangeArrowheads="1" noChangeShapeType="1" noTextEdit="1"/>
              </p:cNvSpPr>
              <p:nvPr/>
            </p:nvSpPr>
            <p:spPr>
              <a:xfrm>
                <a:off x="141401" y="1372426"/>
                <a:ext cx="3308809" cy="3889847"/>
              </a:xfrm>
              <a:prstGeom prst="rect">
                <a:avLst/>
              </a:prstGeom>
              <a:blipFill rotWithShape="0">
                <a:blip r:embed="rId3"/>
                <a:stretch>
                  <a:fillRect l="-734" t="-313" r="-550" b="-938"/>
                </a:stretch>
              </a:blipFill>
              <a:ln>
                <a:solidFill>
                  <a:schemeClr val="tx1"/>
                </a:solidFill>
              </a:ln>
            </p:spPr>
            <p:txBody>
              <a:bodyPr/>
              <a:lstStyle/>
              <a:p>
                <a:r>
                  <a:rPr lang="en-US">
                    <a:noFill/>
                  </a:rPr>
                  <a:t> </a:t>
                </a:r>
              </a:p>
            </p:txBody>
          </p:sp>
        </mc:Fallback>
      </mc:AlternateContent>
      <p:cxnSp>
        <p:nvCxnSpPr>
          <p:cNvPr id="6" name="Straight Connector 5"/>
          <p:cNvCxnSpPr/>
          <p:nvPr/>
        </p:nvCxnSpPr>
        <p:spPr>
          <a:xfrm>
            <a:off x="4034672" y="2196445"/>
            <a:ext cx="3638747" cy="0"/>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73419" y="2196445"/>
            <a:ext cx="0" cy="2469823"/>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172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4016" y="1451500"/>
            <a:ext cx="2015231" cy="120736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rPr>
              <a:t>Classifier</a:t>
            </a:r>
          </a:p>
        </p:txBody>
      </p:sp>
      <p:sp>
        <p:nvSpPr>
          <p:cNvPr id="8" name="Rectangle 7"/>
          <p:cNvSpPr/>
          <p:nvPr/>
        </p:nvSpPr>
        <p:spPr>
          <a:xfrm>
            <a:off x="304815" y="1793570"/>
            <a:ext cx="2326791" cy="523220"/>
          </a:xfrm>
          <a:prstGeom prst="rect">
            <a:avLst/>
          </a:prstGeom>
        </p:spPr>
        <p:txBody>
          <a:bodyPr wrap="none">
            <a:spAutoFit/>
          </a:bodyPr>
          <a:lstStyle/>
          <a:p>
            <a:pPr algn="ctr"/>
            <a:r>
              <a:rPr lang="en-US" sz="2800" dirty="0">
                <a:solidFill>
                  <a:prstClr val="black"/>
                </a:solidFill>
              </a:rPr>
              <a:t>Feature Vector</a:t>
            </a:r>
          </a:p>
        </p:txBody>
      </p:sp>
      <p:sp>
        <p:nvSpPr>
          <p:cNvPr id="9" name="Rectangle 8"/>
          <p:cNvSpPr/>
          <p:nvPr/>
        </p:nvSpPr>
        <p:spPr>
          <a:xfrm>
            <a:off x="5599595" y="1793570"/>
            <a:ext cx="2890536" cy="523220"/>
          </a:xfrm>
          <a:prstGeom prst="rect">
            <a:avLst/>
          </a:prstGeom>
        </p:spPr>
        <p:txBody>
          <a:bodyPr wrap="none">
            <a:spAutoFit/>
          </a:bodyPr>
          <a:lstStyle/>
          <a:p>
            <a:pPr algn="ctr"/>
            <a:r>
              <a:rPr lang="en-US" sz="2800" dirty="0">
                <a:solidFill>
                  <a:prstClr val="black"/>
                </a:solidFill>
              </a:rPr>
              <a:t>Output Class Label</a:t>
            </a:r>
          </a:p>
        </p:txBody>
      </p:sp>
      <p:cxnSp>
        <p:nvCxnSpPr>
          <p:cNvPr id="11" name="Straight Arrow Connector 10"/>
          <p:cNvCxnSpPr>
            <a:stCxn id="8" idx="3"/>
            <a:endCxn id="5" idx="1"/>
          </p:cNvCxnSpPr>
          <p:nvPr/>
        </p:nvCxnSpPr>
        <p:spPr>
          <a:xfrm>
            <a:off x="2631606" y="2055180"/>
            <a:ext cx="34241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4989247" y="2055180"/>
            <a:ext cx="61034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7286258" y="2378544"/>
            <a:ext cx="1203873" cy="578882"/>
          </a:xfrm>
          <a:prstGeom prst="roundRect">
            <a:avLst/>
          </a:prstGeom>
          <a:solidFill>
            <a:srgbClr val="FF0000"/>
          </a:solidFill>
        </p:spPr>
        <p:style>
          <a:lnRef idx="2">
            <a:schemeClr val="dk1"/>
          </a:lnRef>
          <a:fillRef idx="1">
            <a:schemeClr val="lt1"/>
          </a:fillRef>
          <a:effectRef idx="0">
            <a:schemeClr val="dk1"/>
          </a:effectRef>
          <a:fontRef idx="minor">
            <a:schemeClr val="dk1"/>
          </a:fontRef>
        </p:style>
        <p:txBody>
          <a:bodyPr wrap="none">
            <a:spAutoFit/>
          </a:bodyPr>
          <a:lstStyle/>
          <a:p>
            <a:pPr algn="ctr"/>
            <a:r>
              <a:rPr lang="en-US" sz="2800" dirty="0">
                <a:solidFill>
                  <a:prstClr val="black"/>
                </a:solidFill>
              </a:rPr>
              <a:t>Wrong</a:t>
            </a:r>
          </a:p>
        </p:txBody>
      </p:sp>
      <p:sp>
        <p:nvSpPr>
          <p:cNvPr id="26" name="Rounded Rectangle 25"/>
          <p:cNvSpPr/>
          <p:nvPr/>
        </p:nvSpPr>
        <p:spPr>
          <a:xfrm>
            <a:off x="5735761" y="2378544"/>
            <a:ext cx="1309102" cy="578882"/>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wrap="none">
            <a:spAutoFit/>
          </a:bodyPr>
          <a:lstStyle/>
          <a:p>
            <a:pPr algn="ctr"/>
            <a:r>
              <a:rPr lang="en-US" sz="2800" dirty="0">
                <a:solidFill>
                  <a:prstClr val="black"/>
                </a:solidFill>
              </a:rPr>
              <a:t>Correct</a:t>
            </a:r>
          </a:p>
        </p:txBody>
      </p:sp>
      <mc:AlternateContent xmlns:mc="http://schemas.openxmlformats.org/markup-compatibility/2006" xmlns:a14="http://schemas.microsoft.com/office/drawing/2010/main">
        <mc:Choice Requires="a14">
          <p:sp>
            <p:nvSpPr>
              <p:cNvPr id="7" name="TextBox 6"/>
              <p:cNvSpPr txBox="1"/>
              <p:nvPr/>
            </p:nvSpPr>
            <p:spPr>
              <a:xfrm>
                <a:off x="958788" y="4065973"/>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58788" y="4065973"/>
                <a:ext cx="6601358"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58788" y="4348458"/>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958788" y="4348458"/>
                <a:ext cx="6601358"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58788" y="4630943"/>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958788" y="4630943"/>
                <a:ext cx="6601358"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58788" y="4913428"/>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4</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58788" y="4913428"/>
                <a:ext cx="6601358"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958788" y="5195913"/>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5</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58788" y="5195913"/>
                <a:ext cx="6601358"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958788" y="5478398"/>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6</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58788" y="5478398"/>
                <a:ext cx="6601358"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58788" y="5760884"/>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7</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7</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58788" y="5760884"/>
                <a:ext cx="6601358" cy="369332"/>
              </a:xfrm>
              <a:prstGeom prst="rect">
                <a:avLst/>
              </a:prstGeom>
              <a:blipFill rotWithShape="0">
                <a:blip r:embed="rId8"/>
                <a:stretch>
                  <a:fillRect/>
                </a:stretch>
              </a:blipFill>
            </p:spPr>
            <p:txBody>
              <a:bodyPr/>
              <a:lstStyle/>
              <a:p>
                <a:r>
                  <a:rPr lang="en-US">
                    <a:noFill/>
                  </a:rPr>
                  <a:t> </a:t>
                </a:r>
              </a:p>
            </p:txBody>
          </p:sp>
        </mc:Fallback>
      </mc:AlternateContent>
      <p:sp>
        <p:nvSpPr>
          <p:cNvPr id="10" name="Rectangle 9"/>
          <p:cNvSpPr/>
          <p:nvPr/>
        </p:nvSpPr>
        <p:spPr>
          <a:xfrm>
            <a:off x="4463181" y="3778341"/>
            <a:ext cx="1927131" cy="369332"/>
          </a:xfrm>
          <a:prstGeom prst="rect">
            <a:avLst/>
          </a:prstGeom>
        </p:spPr>
        <p:txBody>
          <a:bodyPr wrap="none">
            <a:spAutoFit/>
          </a:bodyPr>
          <a:lstStyle/>
          <a:p>
            <a:pPr algn="ctr"/>
            <a:r>
              <a:rPr lang="en-US" dirty="0">
                <a:solidFill>
                  <a:prstClr val="black"/>
                </a:solidFill>
              </a:rPr>
              <a:t>Output Class Label</a:t>
            </a:r>
          </a:p>
        </p:txBody>
      </p:sp>
      <p:sp>
        <p:nvSpPr>
          <p:cNvPr id="33" name="Rectangle 32"/>
          <p:cNvSpPr/>
          <p:nvPr/>
        </p:nvSpPr>
        <p:spPr>
          <a:xfrm>
            <a:off x="6442349" y="3778341"/>
            <a:ext cx="1445845" cy="369332"/>
          </a:xfrm>
          <a:prstGeom prst="rect">
            <a:avLst/>
          </a:prstGeom>
        </p:spPr>
        <p:txBody>
          <a:bodyPr wrap="none">
            <a:spAutoFit/>
          </a:bodyPr>
          <a:lstStyle/>
          <a:p>
            <a:pPr algn="ctr"/>
            <a:r>
              <a:rPr lang="en-US" dirty="0">
                <a:solidFill>
                  <a:prstClr val="black"/>
                </a:solidFill>
              </a:rPr>
              <a:t>Ground Truth</a:t>
            </a:r>
          </a:p>
        </p:txBody>
      </p:sp>
      <p:sp>
        <p:nvSpPr>
          <p:cNvPr id="34" name="Rectangle 33"/>
          <p:cNvSpPr/>
          <p:nvPr/>
        </p:nvSpPr>
        <p:spPr>
          <a:xfrm>
            <a:off x="1649257" y="3779124"/>
            <a:ext cx="1565044" cy="369332"/>
          </a:xfrm>
          <a:prstGeom prst="rect">
            <a:avLst/>
          </a:prstGeom>
        </p:spPr>
        <p:txBody>
          <a:bodyPr wrap="none">
            <a:spAutoFit/>
          </a:bodyPr>
          <a:lstStyle/>
          <a:p>
            <a:pPr algn="ctr"/>
            <a:r>
              <a:rPr lang="en-US" dirty="0">
                <a:solidFill>
                  <a:prstClr val="black"/>
                </a:solidFill>
              </a:rPr>
              <a:t>Feature Vector</a:t>
            </a:r>
          </a:p>
        </p:txBody>
      </p:sp>
      <p:sp>
        <p:nvSpPr>
          <p:cNvPr id="2" name="Title 1"/>
          <p:cNvSpPr>
            <a:spLocks noGrp="1"/>
          </p:cNvSpPr>
          <p:nvPr>
            <p:ph type="title"/>
          </p:nvPr>
        </p:nvSpPr>
        <p:spPr/>
        <p:txBody>
          <a:bodyPr/>
          <a:lstStyle/>
          <a:p>
            <a:r>
              <a:rPr lang="en-US" sz="2400" dirty="0"/>
              <a:t>Classifier Performance</a:t>
            </a:r>
            <a:endParaRPr lang="en-US" dirty="0"/>
          </a:p>
        </p:txBody>
      </p:sp>
    </p:spTree>
    <p:extLst>
      <p:ext uri="{BB962C8B-B14F-4D97-AF65-F5344CB8AC3E}">
        <p14:creationId xmlns:p14="http://schemas.microsoft.com/office/powerpoint/2010/main" val="8757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7" grpId="0"/>
      <p:bldP spid="27" grpId="0"/>
      <p:bldP spid="28" grpId="0"/>
      <p:bldP spid="29" grpId="0"/>
      <p:bldP spid="30" grpId="0"/>
      <p:bldP spid="31" grpId="0"/>
      <p:bldP spid="32" grpId="0"/>
      <p:bldP spid="10" grpId="0"/>
      <p:bldP spid="33" grpId="0"/>
      <p:bldP spid="3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914400" y="1260630"/>
                <a:ext cx="29329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6</m:t>
                          </m:r>
                        </m:sub>
                      </m:sSub>
                    </m:oMath>
                  </m:oMathPara>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14400" y="1260630"/>
                <a:ext cx="2932918"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14400" y="1543115"/>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26</m:t>
                          </m:r>
                        </m:sub>
                      </m:sSub>
                    </m:oMath>
                  </m:oMathPara>
                </a14:m>
                <a:endParaRPr lang="en-US" dirty="0">
                  <a:solidFill>
                    <a:prstClr val="black"/>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914400" y="1543115"/>
                <a:ext cx="296485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4400" y="1825600"/>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36</m:t>
                          </m:r>
                        </m:sub>
                      </m:sSub>
                    </m:oMath>
                  </m:oMathPara>
                </a14:m>
                <a:endParaRPr lang="en-US" dirty="0">
                  <a:solidFill>
                    <a:prstClr val="black"/>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914400" y="1825600"/>
                <a:ext cx="296485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14400" y="2108085"/>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46</m:t>
                          </m:r>
                        </m:sub>
                      </m:sSub>
                    </m:oMath>
                  </m:oMathPara>
                </a14:m>
                <a:endParaRPr lang="en-US" dirty="0">
                  <a:solidFill>
                    <a:prstClr val="black"/>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14400" y="2108085"/>
                <a:ext cx="2964851"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914400" y="2390570"/>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56</m:t>
                          </m:r>
                        </m:sub>
                      </m:sSub>
                    </m:oMath>
                  </m:oMathPara>
                </a14:m>
                <a:endParaRPr lang="en-US" dirty="0">
                  <a:solidFill>
                    <a:prstClr val="black"/>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14400" y="2390570"/>
                <a:ext cx="2964851"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914400" y="2673055"/>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66</m:t>
                          </m:r>
                        </m:sub>
                      </m:sSub>
                    </m:oMath>
                  </m:oMathPara>
                </a14:m>
                <a:endParaRPr lang="en-US" dirty="0">
                  <a:solidFill>
                    <a:prstClr val="black"/>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14400" y="2673055"/>
                <a:ext cx="2964851"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14400" y="2955541"/>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76</m:t>
                          </m:r>
                        </m:sub>
                      </m:sSub>
                    </m:oMath>
                  </m:oMathPara>
                </a14:m>
                <a:endParaRPr lang="en-US" dirty="0">
                  <a:solidFill>
                    <a:prstClr val="black"/>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14400" y="2955541"/>
                <a:ext cx="2964851" cy="369332"/>
              </a:xfrm>
              <a:prstGeom prst="rect">
                <a:avLst/>
              </a:prstGeom>
              <a:blipFill rotWithShape="0">
                <a:blip r:embed="rId8"/>
                <a:stretch>
                  <a:fillRect/>
                </a:stretch>
              </a:blipFill>
            </p:spPr>
            <p:txBody>
              <a:bodyPr/>
              <a:lstStyle/>
              <a:p>
                <a:r>
                  <a:rPr lang="en-US">
                    <a:noFill/>
                  </a:rPr>
                  <a:t> </a:t>
                </a:r>
              </a:p>
            </p:txBody>
          </p:sp>
        </mc:Fallback>
      </mc:AlternateContent>
      <p:sp>
        <p:nvSpPr>
          <p:cNvPr id="10" name="Rectangle 9"/>
          <p:cNvSpPr/>
          <p:nvPr/>
        </p:nvSpPr>
        <p:spPr>
          <a:xfrm>
            <a:off x="4418793" y="972998"/>
            <a:ext cx="1927131" cy="369332"/>
          </a:xfrm>
          <a:prstGeom prst="rect">
            <a:avLst/>
          </a:prstGeom>
        </p:spPr>
        <p:txBody>
          <a:bodyPr wrap="none">
            <a:spAutoFit/>
          </a:bodyPr>
          <a:lstStyle/>
          <a:p>
            <a:pPr algn="ctr"/>
            <a:r>
              <a:rPr lang="en-US" dirty="0">
                <a:solidFill>
                  <a:prstClr val="black"/>
                </a:solidFill>
              </a:rPr>
              <a:t>Output Class Label</a:t>
            </a:r>
          </a:p>
        </p:txBody>
      </p:sp>
      <p:sp>
        <p:nvSpPr>
          <p:cNvPr id="33" name="Rectangle 32"/>
          <p:cNvSpPr/>
          <p:nvPr/>
        </p:nvSpPr>
        <p:spPr>
          <a:xfrm>
            <a:off x="6397961" y="972998"/>
            <a:ext cx="1445845" cy="369332"/>
          </a:xfrm>
          <a:prstGeom prst="rect">
            <a:avLst/>
          </a:prstGeom>
        </p:spPr>
        <p:txBody>
          <a:bodyPr wrap="none">
            <a:spAutoFit/>
          </a:bodyPr>
          <a:lstStyle/>
          <a:p>
            <a:pPr algn="ctr"/>
            <a:r>
              <a:rPr lang="en-US" dirty="0">
                <a:solidFill>
                  <a:prstClr val="black"/>
                </a:solidFill>
              </a:rPr>
              <a:t>Ground Truth</a:t>
            </a:r>
          </a:p>
        </p:txBody>
      </p:sp>
      <p:sp>
        <p:nvSpPr>
          <p:cNvPr id="34" name="Rectangle 33"/>
          <p:cNvSpPr/>
          <p:nvPr/>
        </p:nvSpPr>
        <p:spPr>
          <a:xfrm>
            <a:off x="1604869" y="973781"/>
            <a:ext cx="1565044" cy="369332"/>
          </a:xfrm>
          <a:prstGeom prst="rect">
            <a:avLst/>
          </a:prstGeom>
        </p:spPr>
        <p:txBody>
          <a:bodyPr wrap="none">
            <a:spAutoFit/>
          </a:bodyPr>
          <a:lstStyle/>
          <a:p>
            <a:pPr algn="ctr"/>
            <a:r>
              <a:rPr lang="en-US" dirty="0">
                <a:solidFill>
                  <a:prstClr val="black"/>
                </a:solidFill>
              </a:rPr>
              <a:t>Feature Vector</a:t>
            </a:r>
          </a:p>
        </p:txBody>
      </p:sp>
      <p:sp>
        <p:nvSpPr>
          <p:cNvPr id="6" name="TextBox 5"/>
          <p:cNvSpPr txBox="1"/>
          <p:nvPr/>
        </p:nvSpPr>
        <p:spPr>
          <a:xfrm>
            <a:off x="5232317" y="1260630"/>
            <a:ext cx="300082" cy="369332"/>
          </a:xfrm>
          <a:prstGeom prst="rect">
            <a:avLst/>
          </a:prstGeom>
          <a:noFill/>
        </p:spPr>
        <p:txBody>
          <a:bodyPr wrap="none" rtlCol="0">
            <a:spAutoFit/>
          </a:bodyPr>
          <a:lstStyle/>
          <a:p>
            <a:r>
              <a:rPr lang="en-US" dirty="0">
                <a:solidFill>
                  <a:prstClr val="black"/>
                </a:solidFill>
              </a:rPr>
              <a:t>+</a:t>
            </a:r>
          </a:p>
        </p:txBody>
      </p:sp>
      <p:sp>
        <p:nvSpPr>
          <p:cNvPr id="23" name="TextBox 22"/>
          <p:cNvSpPr txBox="1"/>
          <p:nvPr/>
        </p:nvSpPr>
        <p:spPr>
          <a:xfrm>
            <a:off x="5254759" y="1599177"/>
            <a:ext cx="255198" cy="369332"/>
          </a:xfrm>
          <a:prstGeom prst="rect">
            <a:avLst/>
          </a:prstGeom>
          <a:noFill/>
        </p:spPr>
        <p:txBody>
          <a:bodyPr wrap="none" rtlCol="0">
            <a:spAutoFit/>
          </a:bodyPr>
          <a:lstStyle/>
          <a:p>
            <a:r>
              <a:rPr lang="en-US" dirty="0">
                <a:solidFill>
                  <a:prstClr val="black"/>
                </a:solidFill>
              </a:rPr>
              <a:t>-</a:t>
            </a:r>
          </a:p>
        </p:txBody>
      </p:sp>
      <p:sp>
        <p:nvSpPr>
          <p:cNvPr id="24" name="TextBox 23"/>
          <p:cNvSpPr txBox="1"/>
          <p:nvPr/>
        </p:nvSpPr>
        <p:spPr>
          <a:xfrm>
            <a:off x="5232317" y="1937724"/>
            <a:ext cx="300082" cy="369332"/>
          </a:xfrm>
          <a:prstGeom prst="rect">
            <a:avLst/>
          </a:prstGeom>
          <a:noFill/>
        </p:spPr>
        <p:txBody>
          <a:bodyPr wrap="none" rtlCol="0">
            <a:spAutoFit/>
          </a:bodyPr>
          <a:lstStyle/>
          <a:p>
            <a:r>
              <a:rPr lang="en-US" dirty="0">
                <a:solidFill>
                  <a:prstClr val="black"/>
                </a:solidFill>
              </a:rPr>
              <a:t>+</a:t>
            </a:r>
          </a:p>
        </p:txBody>
      </p:sp>
      <p:sp>
        <p:nvSpPr>
          <p:cNvPr id="35" name="TextBox 34"/>
          <p:cNvSpPr txBox="1"/>
          <p:nvPr/>
        </p:nvSpPr>
        <p:spPr>
          <a:xfrm>
            <a:off x="5232317" y="2276271"/>
            <a:ext cx="300082" cy="369332"/>
          </a:xfrm>
          <a:prstGeom prst="rect">
            <a:avLst/>
          </a:prstGeom>
          <a:noFill/>
        </p:spPr>
        <p:txBody>
          <a:bodyPr wrap="none" rtlCol="0">
            <a:spAutoFit/>
          </a:bodyPr>
          <a:lstStyle/>
          <a:p>
            <a:r>
              <a:rPr lang="en-US" dirty="0">
                <a:solidFill>
                  <a:prstClr val="black"/>
                </a:solidFill>
              </a:rPr>
              <a:t>+</a:t>
            </a:r>
          </a:p>
        </p:txBody>
      </p:sp>
      <p:sp>
        <p:nvSpPr>
          <p:cNvPr id="36" name="TextBox 35"/>
          <p:cNvSpPr txBox="1"/>
          <p:nvPr/>
        </p:nvSpPr>
        <p:spPr>
          <a:xfrm>
            <a:off x="5254759" y="2614818"/>
            <a:ext cx="255198" cy="369332"/>
          </a:xfrm>
          <a:prstGeom prst="rect">
            <a:avLst/>
          </a:prstGeom>
          <a:noFill/>
        </p:spPr>
        <p:txBody>
          <a:bodyPr wrap="none" rtlCol="0">
            <a:spAutoFit/>
          </a:bodyPr>
          <a:lstStyle/>
          <a:p>
            <a:r>
              <a:rPr lang="en-US" dirty="0">
                <a:solidFill>
                  <a:prstClr val="black"/>
                </a:solidFill>
              </a:rPr>
              <a:t>-</a:t>
            </a:r>
          </a:p>
        </p:txBody>
      </p:sp>
      <p:sp>
        <p:nvSpPr>
          <p:cNvPr id="37" name="TextBox 36"/>
          <p:cNvSpPr txBox="1"/>
          <p:nvPr/>
        </p:nvSpPr>
        <p:spPr>
          <a:xfrm>
            <a:off x="5232317" y="2953366"/>
            <a:ext cx="300082" cy="369332"/>
          </a:xfrm>
          <a:prstGeom prst="rect">
            <a:avLst/>
          </a:prstGeom>
          <a:noFill/>
        </p:spPr>
        <p:txBody>
          <a:bodyPr wrap="none" rtlCol="0">
            <a:spAutoFit/>
          </a:bodyPr>
          <a:lstStyle/>
          <a:p>
            <a:r>
              <a:rPr lang="en-US" dirty="0">
                <a:solidFill>
                  <a:prstClr val="black"/>
                </a:solidFill>
              </a:rPr>
              <a:t>+</a:t>
            </a:r>
          </a:p>
        </p:txBody>
      </p:sp>
      <p:sp>
        <p:nvSpPr>
          <p:cNvPr id="38" name="TextBox 37"/>
          <p:cNvSpPr txBox="1"/>
          <p:nvPr/>
        </p:nvSpPr>
        <p:spPr>
          <a:xfrm>
            <a:off x="6885465" y="1260630"/>
            <a:ext cx="300082" cy="369332"/>
          </a:xfrm>
          <a:prstGeom prst="rect">
            <a:avLst/>
          </a:prstGeom>
          <a:noFill/>
        </p:spPr>
        <p:txBody>
          <a:bodyPr wrap="none" rtlCol="0">
            <a:spAutoFit/>
          </a:bodyPr>
          <a:lstStyle/>
          <a:p>
            <a:r>
              <a:rPr lang="en-US" dirty="0">
                <a:solidFill>
                  <a:prstClr val="black"/>
                </a:solidFill>
              </a:rPr>
              <a:t>+</a:t>
            </a:r>
          </a:p>
        </p:txBody>
      </p:sp>
      <p:sp>
        <p:nvSpPr>
          <p:cNvPr id="39" name="TextBox 38"/>
          <p:cNvSpPr txBox="1"/>
          <p:nvPr/>
        </p:nvSpPr>
        <p:spPr>
          <a:xfrm>
            <a:off x="6907907" y="1599177"/>
            <a:ext cx="255198" cy="369332"/>
          </a:xfrm>
          <a:prstGeom prst="rect">
            <a:avLst/>
          </a:prstGeom>
          <a:noFill/>
        </p:spPr>
        <p:txBody>
          <a:bodyPr wrap="none" rtlCol="0">
            <a:spAutoFit/>
          </a:bodyPr>
          <a:lstStyle/>
          <a:p>
            <a:r>
              <a:rPr lang="en-US" dirty="0">
                <a:solidFill>
                  <a:prstClr val="black"/>
                </a:solidFill>
              </a:rPr>
              <a:t>-</a:t>
            </a:r>
          </a:p>
        </p:txBody>
      </p:sp>
      <p:sp>
        <p:nvSpPr>
          <p:cNvPr id="40" name="TextBox 39"/>
          <p:cNvSpPr txBox="1"/>
          <p:nvPr/>
        </p:nvSpPr>
        <p:spPr>
          <a:xfrm>
            <a:off x="6907907" y="1937724"/>
            <a:ext cx="255198" cy="369332"/>
          </a:xfrm>
          <a:prstGeom prst="rect">
            <a:avLst/>
          </a:prstGeom>
          <a:noFill/>
        </p:spPr>
        <p:txBody>
          <a:bodyPr wrap="none" rtlCol="0">
            <a:spAutoFit/>
          </a:bodyPr>
          <a:lstStyle/>
          <a:p>
            <a:r>
              <a:rPr lang="en-US" dirty="0">
                <a:solidFill>
                  <a:prstClr val="black"/>
                </a:solidFill>
              </a:rPr>
              <a:t>-</a:t>
            </a:r>
          </a:p>
        </p:txBody>
      </p:sp>
      <p:sp>
        <p:nvSpPr>
          <p:cNvPr id="41" name="TextBox 40"/>
          <p:cNvSpPr txBox="1"/>
          <p:nvPr/>
        </p:nvSpPr>
        <p:spPr>
          <a:xfrm>
            <a:off x="6885465" y="2276271"/>
            <a:ext cx="300082" cy="369332"/>
          </a:xfrm>
          <a:prstGeom prst="rect">
            <a:avLst/>
          </a:prstGeom>
          <a:noFill/>
        </p:spPr>
        <p:txBody>
          <a:bodyPr wrap="none" rtlCol="0">
            <a:spAutoFit/>
          </a:bodyPr>
          <a:lstStyle/>
          <a:p>
            <a:r>
              <a:rPr lang="en-US" dirty="0">
                <a:solidFill>
                  <a:prstClr val="black"/>
                </a:solidFill>
              </a:rPr>
              <a:t>+</a:t>
            </a:r>
          </a:p>
        </p:txBody>
      </p:sp>
      <p:sp>
        <p:nvSpPr>
          <p:cNvPr id="42" name="TextBox 41"/>
          <p:cNvSpPr txBox="1"/>
          <p:nvPr/>
        </p:nvSpPr>
        <p:spPr>
          <a:xfrm>
            <a:off x="6885465" y="2614818"/>
            <a:ext cx="300082" cy="369332"/>
          </a:xfrm>
          <a:prstGeom prst="rect">
            <a:avLst/>
          </a:prstGeom>
          <a:noFill/>
        </p:spPr>
        <p:txBody>
          <a:bodyPr wrap="none" rtlCol="0">
            <a:spAutoFit/>
          </a:bodyPr>
          <a:lstStyle/>
          <a:p>
            <a:r>
              <a:rPr lang="en-US" dirty="0">
                <a:solidFill>
                  <a:prstClr val="black"/>
                </a:solidFill>
              </a:rPr>
              <a:t>+</a:t>
            </a:r>
          </a:p>
        </p:txBody>
      </p:sp>
      <p:sp>
        <p:nvSpPr>
          <p:cNvPr id="43" name="TextBox 42"/>
          <p:cNvSpPr txBox="1"/>
          <p:nvPr/>
        </p:nvSpPr>
        <p:spPr>
          <a:xfrm>
            <a:off x="6885465" y="2953366"/>
            <a:ext cx="300082" cy="369332"/>
          </a:xfrm>
          <a:prstGeom prst="rect">
            <a:avLst/>
          </a:prstGeom>
          <a:noFill/>
        </p:spPr>
        <p:txBody>
          <a:bodyPr wrap="none" rtlCol="0">
            <a:spAutoFit/>
          </a:bodyPr>
          <a:lstStyle/>
          <a:p>
            <a:r>
              <a:rPr lang="en-US" dirty="0">
                <a:solidFill>
                  <a:prstClr val="black"/>
                </a:solidFill>
              </a:rPr>
              <a:t>+</a:t>
            </a:r>
          </a:p>
        </p:txBody>
      </p:sp>
      <p:graphicFrame>
        <p:nvGraphicFramePr>
          <p:cNvPr id="12" name="Table 11"/>
          <p:cNvGraphicFramePr>
            <a:graphicFrameLocks noGrp="1"/>
          </p:cNvGraphicFramePr>
          <p:nvPr>
            <p:extLst/>
          </p:nvPr>
        </p:nvGraphicFramePr>
        <p:xfrm>
          <a:off x="2992448" y="4582916"/>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835249" y="4577886"/>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257157" y="4125953"/>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797483" y="4984527"/>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681204" y="4125581"/>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488937" y="5545602"/>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921899" y="4090123"/>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509957" y="4274789"/>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2211860" y="5292304"/>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2400" dirty="0"/>
              <a:t>Classifier Performance (Binary)</a:t>
            </a:r>
            <a:endParaRPr lang="en-US" dirty="0"/>
          </a:p>
        </p:txBody>
      </p:sp>
    </p:spTree>
    <p:extLst>
      <p:ext uri="{BB962C8B-B14F-4D97-AF65-F5344CB8AC3E}">
        <p14:creationId xmlns:p14="http://schemas.microsoft.com/office/powerpoint/2010/main" val="173614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p:bldP spid="35" grpId="0"/>
      <p:bldP spid="36" grpId="0"/>
      <p:bldP spid="37" grpId="0"/>
      <p:bldP spid="38" grpId="0"/>
      <p:bldP spid="39" grpId="0"/>
      <p:bldP spid="40" grpId="0"/>
      <p:bldP spid="41" grpId="0"/>
      <p:bldP spid="42" grpId="0"/>
      <p:bldP spid="43" grpId="0"/>
      <p:bldP spid="14" grpId="0"/>
      <p:bldP spid="44" grpId="0"/>
      <p:bldP spid="45" grpId="0"/>
      <p:bldP spid="46" grpId="0"/>
      <p:bldP spid="47" grpId="0"/>
      <p:bldP spid="4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770506" y="1395832"/>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613307" y="1390802"/>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035215" y="938869"/>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575541" y="1797443"/>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459262" y="938497"/>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266995" y="2358518"/>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699957" y="903039"/>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288015" y="1087705"/>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1989918" y="2105220"/>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3781" y="3257160"/>
            <a:ext cx="4914234" cy="1384995"/>
          </a:xfrm>
          <a:prstGeom prst="rect">
            <a:avLst/>
          </a:prstGeom>
          <a:noFill/>
          <a:ln w="38100">
            <a:solidFill>
              <a:schemeClr val="tx1"/>
            </a:solidFill>
          </a:ln>
        </p:spPr>
        <p:txBody>
          <a:bodyPr wrap="square" rtlCol="0">
            <a:spAutoFit/>
          </a:bodyPr>
          <a:lstStyle/>
          <a:p>
            <a:r>
              <a:rPr lang="en-US" sz="2800" dirty="0">
                <a:solidFill>
                  <a:prstClr val="black"/>
                </a:solidFill>
              </a:rPr>
              <a:t>Accuracy of a classifier:</a:t>
            </a:r>
          </a:p>
          <a:p>
            <a:r>
              <a:rPr lang="en-US" sz="2800" dirty="0">
                <a:solidFill>
                  <a:prstClr val="black"/>
                </a:solidFill>
              </a:rPr>
              <a:t>An estimate of the probability of correct classification</a:t>
            </a:r>
          </a:p>
        </p:txBody>
      </p:sp>
      <mc:AlternateContent xmlns:mc="http://schemas.openxmlformats.org/markup-compatibility/2006" xmlns:a14="http://schemas.microsoft.com/office/drawing/2010/main">
        <mc:Choice Requires="a14">
          <p:sp>
            <p:nvSpPr>
              <p:cNvPr id="5" name="TextBox 4"/>
              <p:cNvSpPr txBox="1"/>
              <p:nvPr/>
            </p:nvSpPr>
            <p:spPr>
              <a:xfrm>
                <a:off x="5859263" y="3641912"/>
                <a:ext cx="2267095"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𝑇𝑃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𝑇𝑁</m:t>
                          </m:r>
                        </m:num>
                        <m:den>
                          <m:r>
                            <a:rPr lang="en-US" i="1" smtClean="0">
                              <a:solidFill>
                                <a:prstClr val="black"/>
                              </a:solidFill>
                              <a:latin typeface="Cambria Math" panose="02040503050406030204" pitchFamily="18" charset="0"/>
                            </a:rPr>
                            <m:t>𝑇𝑃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𝐹𝑁</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𝐹𝑃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𝑇𝑁</m:t>
                          </m:r>
                        </m:den>
                      </m:f>
                    </m:oMath>
                  </m:oMathPara>
                </a14:m>
                <a:endParaRPr lang="en-US"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59263" y="3641912"/>
                <a:ext cx="2267095" cy="615490"/>
              </a:xfrm>
              <a:prstGeom prst="rect">
                <a:avLst/>
              </a:prstGeom>
              <a:blipFill rotWithShape="0">
                <a:blip r:embed="rId2"/>
                <a:stretch>
                  <a:fillRect/>
                </a:stretch>
              </a:blipFill>
            </p:spPr>
            <p:txBody>
              <a:bodyPr/>
              <a:lstStyle/>
              <a:p>
                <a:r>
                  <a:rPr lang="en-US">
                    <a:noFill/>
                  </a:rPr>
                  <a:t> </a:t>
                </a:r>
              </a:p>
            </p:txBody>
          </p:sp>
        </mc:Fallback>
      </mc:AlternateContent>
      <p:sp>
        <p:nvSpPr>
          <p:cNvPr id="50" name="TextBox 49"/>
          <p:cNvSpPr txBox="1"/>
          <p:nvPr/>
        </p:nvSpPr>
        <p:spPr>
          <a:xfrm>
            <a:off x="1083735" y="5493644"/>
            <a:ext cx="6976528" cy="523220"/>
          </a:xfrm>
          <a:prstGeom prst="rect">
            <a:avLst/>
          </a:prstGeom>
          <a:solidFill>
            <a:schemeClr val="bg2"/>
          </a:solidFill>
          <a:ln w="38100">
            <a:noFill/>
          </a:ln>
        </p:spPr>
        <p:txBody>
          <a:bodyPr wrap="square" rtlCol="0">
            <a:spAutoFit/>
          </a:bodyPr>
          <a:lstStyle/>
          <a:p>
            <a:r>
              <a:rPr lang="en-US" sz="2800" dirty="0">
                <a:solidFill>
                  <a:prstClr val="black"/>
                </a:solidFill>
              </a:rPr>
              <a:t>Why is this metric not universally satisfactory?</a:t>
            </a:r>
          </a:p>
        </p:txBody>
      </p:sp>
      <p:sp>
        <p:nvSpPr>
          <p:cNvPr id="2" name="Title 1"/>
          <p:cNvSpPr>
            <a:spLocks noGrp="1"/>
          </p:cNvSpPr>
          <p:nvPr>
            <p:ph type="title"/>
          </p:nvPr>
        </p:nvSpPr>
        <p:spPr/>
        <p:txBody>
          <a:bodyPr/>
          <a:lstStyle/>
          <a:p>
            <a:r>
              <a:rPr lang="en-US" sz="2400" dirty="0"/>
              <a:t>Accuracy (Binary)</a:t>
            </a:r>
            <a:endParaRPr lang="en-US" dirty="0"/>
          </a:p>
        </p:txBody>
      </p:sp>
    </p:spTree>
    <p:extLst>
      <p:ext uri="{BB962C8B-B14F-4D97-AF65-F5344CB8AC3E}">
        <p14:creationId xmlns:p14="http://schemas.microsoft.com/office/powerpoint/2010/main" val="321978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 grpId="0"/>
      <p:bldP spid="5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2770506" y="1395832"/>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613307" y="1390802"/>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035215" y="938869"/>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575541" y="1797443"/>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459262" y="938497"/>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266995" y="2358518"/>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699957" y="903039"/>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288015" y="1087705"/>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1989918" y="2105220"/>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3781" y="2861237"/>
            <a:ext cx="4914234" cy="1815882"/>
          </a:xfrm>
          <a:prstGeom prst="rect">
            <a:avLst/>
          </a:prstGeom>
          <a:noFill/>
          <a:ln w="38100">
            <a:solidFill>
              <a:schemeClr val="tx1"/>
            </a:solidFill>
          </a:ln>
        </p:spPr>
        <p:txBody>
          <a:bodyPr wrap="square" rtlCol="0">
            <a:spAutoFit/>
          </a:bodyPr>
          <a:lstStyle/>
          <a:p>
            <a:r>
              <a:rPr lang="en-US" sz="2800" dirty="0">
                <a:solidFill>
                  <a:prstClr val="black"/>
                </a:solidFill>
              </a:rPr>
              <a:t>Sensitivity of a classifier:</a:t>
            </a:r>
          </a:p>
          <a:p>
            <a:r>
              <a:rPr lang="en-US" sz="2800" dirty="0">
                <a:solidFill>
                  <a:prstClr val="black"/>
                </a:solidFill>
              </a:rPr>
              <a:t>An estimate of the probability of detecting a pattern as positive </a:t>
            </a:r>
            <a:r>
              <a:rPr lang="en-US" sz="2800" u="sng" dirty="0">
                <a:solidFill>
                  <a:prstClr val="black"/>
                </a:solidFill>
              </a:rPr>
              <a:t>given that it is positive.</a:t>
            </a:r>
          </a:p>
        </p:txBody>
      </p:sp>
      <mc:AlternateContent xmlns:mc="http://schemas.openxmlformats.org/markup-compatibility/2006" xmlns:a14="http://schemas.microsoft.com/office/drawing/2010/main">
        <mc:Choice Requires="a14">
          <p:sp>
            <p:nvSpPr>
              <p:cNvPr id="5" name="TextBox 4"/>
              <p:cNvSpPr txBox="1"/>
              <p:nvPr/>
            </p:nvSpPr>
            <p:spPr>
              <a:xfrm>
                <a:off x="5859263" y="3245989"/>
                <a:ext cx="1114472"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𝑇𝑃</m:t>
                          </m:r>
                        </m:num>
                        <m:den>
                          <m:r>
                            <a:rPr lang="en-US" i="1" smtClean="0">
                              <a:solidFill>
                                <a:prstClr val="black"/>
                              </a:solidFill>
                              <a:latin typeface="Cambria Math" panose="02040503050406030204" pitchFamily="18" charset="0"/>
                            </a:rPr>
                            <m:t>𝑇𝑃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𝐹𝑁</m:t>
                          </m:r>
                        </m:den>
                      </m:f>
                    </m:oMath>
                  </m:oMathPara>
                </a14:m>
                <a:endParaRPr lang="en-US"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59263" y="3245989"/>
                <a:ext cx="1114472" cy="615490"/>
              </a:xfrm>
              <a:prstGeom prst="rect">
                <a:avLst/>
              </a:prstGeom>
              <a:blipFill rotWithShape="0">
                <a:blip r:embed="rId2"/>
                <a:stretch>
                  <a:fillRect/>
                </a:stretch>
              </a:blipFill>
            </p:spPr>
            <p:txBody>
              <a:bodyPr/>
              <a:lstStyle/>
              <a:p>
                <a:r>
                  <a:rPr lang="en-US">
                    <a:noFill/>
                  </a:rPr>
                  <a:t> </a:t>
                </a:r>
              </a:p>
            </p:txBody>
          </p:sp>
        </mc:Fallback>
      </mc:AlternateContent>
      <p:sp>
        <p:nvSpPr>
          <p:cNvPr id="50" name="TextBox 49"/>
          <p:cNvSpPr txBox="1"/>
          <p:nvPr/>
        </p:nvSpPr>
        <p:spPr>
          <a:xfrm>
            <a:off x="373780" y="4996125"/>
            <a:ext cx="8323537" cy="954107"/>
          </a:xfrm>
          <a:prstGeom prst="rect">
            <a:avLst/>
          </a:prstGeom>
          <a:solidFill>
            <a:schemeClr val="bg2"/>
          </a:solidFill>
          <a:ln w="38100">
            <a:noFill/>
          </a:ln>
        </p:spPr>
        <p:txBody>
          <a:bodyPr wrap="square" rtlCol="0">
            <a:spAutoFit/>
          </a:bodyPr>
          <a:lstStyle/>
          <a:p>
            <a:r>
              <a:rPr lang="en-US" sz="2800" dirty="0">
                <a:solidFill>
                  <a:prstClr val="black"/>
                </a:solidFill>
              </a:rPr>
              <a:t>Build a Disease Detector and take it to Disease City. What fraction of the inhabitants are declared diseased?</a:t>
            </a:r>
          </a:p>
        </p:txBody>
      </p:sp>
      <p:sp>
        <p:nvSpPr>
          <p:cNvPr id="2" name="Title 1"/>
          <p:cNvSpPr>
            <a:spLocks noGrp="1"/>
          </p:cNvSpPr>
          <p:nvPr>
            <p:ph type="title"/>
          </p:nvPr>
        </p:nvSpPr>
        <p:spPr/>
        <p:txBody>
          <a:bodyPr/>
          <a:lstStyle/>
          <a:p>
            <a:r>
              <a:rPr lang="en-US" sz="2400" dirty="0"/>
              <a:t>Sensitivity (Binary)</a:t>
            </a:r>
            <a:endParaRPr lang="en-US" dirty="0"/>
          </a:p>
        </p:txBody>
      </p:sp>
    </p:spTree>
    <p:extLst>
      <p:ext uri="{BB962C8B-B14F-4D97-AF65-F5344CB8AC3E}">
        <p14:creationId xmlns:p14="http://schemas.microsoft.com/office/powerpoint/2010/main" val="39492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 grpId="0"/>
      <p:bldP spid="5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5859263" y="3245989"/>
                <a:ext cx="1114472"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𝑇𝑁</m:t>
                          </m:r>
                        </m:num>
                        <m:den>
                          <m:r>
                            <a:rPr lang="en-US" i="1" smtClean="0">
                              <a:solidFill>
                                <a:prstClr val="black"/>
                              </a:solidFill>
                              <a:latin typeface="Cambria Math" panose="02040503050406030204" pitchFamily="18" charset="0"/>
                            </a:rPr>
                            <m:t>𝐹𝑃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𝑇𝑁</m:t>
                          </m:r>
                        </m:den>
                      </m:f>
                    </m:oMath>
                  </m:oMathPara>
                </a14:m>
                <a:endParaRPr lang="en-US"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59263" y="3245989"/>
                <a:ext cx="1114472" cy="615490"/>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12" name="Table 11"/>
          <p:cNvGraphicFramePr>
            <a:graphicFrameLocks noGrp="1"/>
          </p:cNvGraphicFramePr>
          <p:nvPr/>
        </p:nvGraphicFramePr>
        <p:xfrm>
          <a:off x="2770506" y="1395832"/>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613307" y="1390802"/>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035215" y="938869"/>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575541" y="1797443"/>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459262" y="938497"/>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266995" y="2358518"/>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699957" y="903039"/>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288015" y="1087705"/>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1989918" y="2105220"/>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73780" y="4996124"/>
            <a:ext cx="8323537" cy="954107"/>
          </a:xfrm>
          <a:prstGeom prst="rect">
            <a:avLst/>
          </a:prstGeom>
          <a:solidFill>
            <a:schemeClr val="bg2"/>
          </a:solidFill>
          <a:ln w="38100">
            <a:noFill/>
          </a:ln>
        </p:spPr>
        <p:txBody>
          <a:bodyPr wrap="square" rtlCol="0">
            <a:spAutoFit/>
          </a:bodyPr>
          <a:lstStyle/>
          <a:p>
            <a:r>
              <a:rPr lang="en-US" sz="2800" dirty="0">
                <a:solidFill>
                  <a:prstClr val="black"/>
                </a:solidFill>
              </a:rPr>
              <a:t>Take the same Disease Detector to Healthy City. What fraction of the inhabitants are declared healthy?</a:t>
            </a:r>
          </a:p>
        </p:txBody>
      </p:sp>
      <p:sp>
        <p:nvSpPr>
          <p:cNvPr id="17" name="TextBox 16"/>
          <p:cNvSpPr txBox="1"/>
          <p:nvPr/>
        </p:nvSpPr>
        <p:spPr>
          <a:xfrm>
            <a:off x="373781" y="2861237"/>
            <a:ext cx="4914234" cy="1815882"/>
          </a:xfrm>
          <a:prstGeom prst="rect">
            <a:avLst/>
          </a:prstGeom>
          <a:noFill/>
          <a:ln w="38100">
            <a:solidFill>
              <a:schemeClr val="tx1"/>
            </a:solidFill>
          </a:ln>
        </p:spPr>
        <p:txBody>
          <a:bodyPr wrap="square" rtlCol="0">
            <a:spAutoFit/>
          </a:bodyPr>
          <a:lstStyle/>
          <a:p>
            <a:r>
              <a:rPr lang="en-US" sz="2800" dirty="0">
                <a:solidFill>
                  <a:prstClr val="black"/>
                </a:solidFill>
              </a:rPr>
              <a:t>Specificity of a classifier:</a:t>
            </a:r>
          </a:p>
          <a:p>
            <a:r>
              <a:rPr lang="en-US" sz="2800" dirty="0">
                <a:solidFill>
                  <a:prstClr val="black"/>
                </a:solidFill>
              </a:rPr>
              <a:t>An estimate of the probability of detecting a pattern as negative </a:t>
            </a:r>
            <a:r>
              <a:rPr lang="en-US" sz="2800" u="sng" dirty="0">
                <a:solidFill>
                  <a:prstClr val="black"/>
                </a:solidFill>
              </a:rPr>
              <a:t>given that it is negative.</a:t>
            </a:r>
          </a:p>
        </p:txBody>
      </p:sp>
      <p:sp>
        <p:nvSpPr>
          <p:cNvPr id="2" name="Title 1"/>
          <p:cNvSpPr>
            <a:spLocks noGrp="1"/>
          </p:cNvSpPr>
          <p:nvPr>
            <p:ph type="title"/>
          </p:nvPr>
        </p:nvSpPr>
        <p:spPr/>
        <p:txBody>
          <a:bodyPr/>
          <a:lstStyle/>
          <a:p>
            <a:r>
              <a:rPr lang="en-US" sz="2400" dirty="0"/>
              <a:t>Specificity (Binary)</a:t>
            </a:r>
            <a:endParaRPr lang="en-US" dirty="0"/>
          </a:p>
        </p:txBody>
      </p:sp>
    </p:spTree>
    <p:extLst>
      <p:ext uri="{BB962C8B-B14F-4D97-AF65-F5344CB8AC3E}">
        <p14:creationId xmlns:p14="http://schemas.microsoft.com/office/powerpoint/2010/main" val="252456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animBg="1"/>
      <p:bldP spid="1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73780" y="4996124"/>
            <a:ext cx="8323537" cy="954107"/>
          </a:xfrm>
          <a:prstGeom prst="rect">
            <a:avLst/>
          </a:prstGeom>
          <a:solidFill>
            <a:schemeClr val="bg2"/>
          </a:solidFill>
          <a:ln w="38100">
            <a:noFill/>
          </a:ln>
        </p:spPr>
        <p:txBody>
          <a:bodyPr wrap="square" rtlCol="0">
            <a:spAutoFit/>
          </a:bodyPr>
          <a:lstStyle/>
          <a:p>
            <a:r>
              <a:rPr lang="en-US" sz="2800" dirty="0">
                <a:solidFill>
                  <a:prstClr val="black"/>
                </a:solidFill>
              </a:rPr>
              <a:t>Take the same Disease Detector to Real City. How believable is the device?</a:t>
            </a:r>
          </a:p>
        </p:txBody>
      </p:sp>
      <p:sp>
        <p:nvSpPr>
          <p:cNvPr id="49" name="TextBox 48"/>
          <p:cNvSpPr txBox="1"/>
          <p:nvPr/>
        </p:nvSpPr>
        <p:spPr>
          <a:xfrm>
            <a:off x="373781" y="2861237"/>
            <a:ext cx="4914234" cy="1815882"/>
          </a:xfrm>
          <a:prstGeom prst="rect">
            <a:avLst/>
          </a:prstGeom>
          <a:noFill/>
          <a:ln w="38100">
            <a:solidFill>
              <a:schemeClr val="tx1"/>
            </a:solidFill>
          </a:ln>
        </p:spPr>
        <p:txBody>
          <a:bodyPr wrap="square" rtlCol="0">
            <a:spAutoFit/>
          </a:bodyPr>
          <a:lstStyle/>
          <a:p>
            <a:r>
              <a:rPr lang="en-US" sz="2800" dirty="0">
                <a:solidFill>
                  <a:prstClr val="black"/>
                </a:solidFill>
              </a:rPr>
              <a:t>PPV of a classifier:</a:t>
            </a:r>
          </a:p>
          <a:p>
            <a:r>
              <a:rPr lang="en-US" sz="2800" dirty="0">
                <a:solidFill>
                  <a:prstClr val="black"/>
                </a:solidFill>
              </a:rPr>
              <a:t>An estimate of the probability that a pattern detected as positive is in fact positive.</a:t>
            </a:r>
            <a:endParaRPr lang="en-US" sz="2800" u="sng" dirty="0">
              <a:solidFill>
                <a:prstClr val="black"/>
              </a:solidFill>
            </a:endParaRPr>
          </a:p>
        </p:txBody>
      </p:sp>
      <p:graphicFrame>
        <p:nvGraphicFramePr>
          <p:cNvPr id="12" name="Table 11"/>
          <p:cNvGraphicFramePr>
            <a:graphicFrameLocks noGrp="1"/>
          </p:cNvGraphicFramePr>
          <p:nvPr/>
        </p:nvGraphicFramePr>
        <p:xfrm>
          <a:off x="2770506" y="1395832"/>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613307" y="1390802"/>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035215" y="938869"/>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575541" y="1797443"/>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459262" y="938497"/>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266995" y="2358518"/>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699957" y="903039"/>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288015" y="1087705"/>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1989918" y="2105220"/>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5859263" y="3245989"/>
                <a:ext cx="1114472"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𝑇𝑃</m:t>
                          </m:r>
                        </m:num>
                        <m:den>
                          <m:r>
                            <a:rPr lang="en-US" i="1" smtClean="0">
                              <a:solidFill>
                                <a:prstClr val="black"/>
                              </a:solidFill>
                              <a:latin typeface="Cambria Math" panose="02040503050406030204" pitchFamily="18" charset="0"/>
                            </a:rPr>
                            <m:t>𝐹𝑃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𝑇𝑃</m:t>
                          </m:r>
                        </m:den>
                      </m:f>
                    </m:oMath>
                  </m:oMathPara>
                </a14:m>
                <a:endParaRPr lang="en-US"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59263" y="3245989"/>
                <a:ext cx="1114472" cy="615490"/>
              </a:xfrm>
              <a:prstGeom prst="rect">
                <a:avLst/>
              </a:prstGeo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sz="2400" dirty="0"/>
              <a:t>Positive Predictive Value (Binary)</a:t>
            </a:r>
            <a:endParaRPr lang="en-US" dirty="0"/>
          </a:p>
        </p:txBody>
      </p:sp>
    </p:spTree>
    <p:extLst>
      <p:ext uri="{BB962C8B-B14F-4D97-AF65-F5344CB8AC3E}">
        <p14:creationId xmlns:p14="http://schemas.microsoft.com/office/powerpoint/2010/main" val="230772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9" grpId="0" animBg="1"/>
      <p:bldP spid="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Confusion Matrix</a:t>
            </a:r>
          </a:p>
        </p:txBody>
      </p:sp>
      <p:sp>
        <p:nvSpPr>
          <p:cNvPr id="18" name="TextBox 17"/>
          <p:cNvSpPr txBox="1"/>
          <p:nvPr/>
        </p:nvSpPr>
        <p:spPr>
          <a:xfrm rot="16200000">
            <a:off x="-285457" y="3302419"/>
            <a:ext cx="1297150" cy="369332"/>
          </a:xfrm>
          <a:prstGeom prst="rect">
            <a:avLst/>
          </a:prstGeom>
          <a:solidFill>
            <a:schemeClr val="bg1"/>
          </a:solidFill>
        </p:spPr>
        <p:txBody>
          <a:bodyPr wrap="none" lIns="91440" rIns="91440" rtlCol="0">
            <a:spAutoFit/>
          </a:bodyPr>
          <a:lstStyle/>
          <a:p>
            <a:r>
              <a:rPr lang="en-US" dirty="0"/>
              <a:t>Actual Class</a:t>
            </a:r>
          </a:p>
        </p:txBody>
      </p:sp>
      <p:sp>
        <p:nvSpPr>
          <p:cNvPr id="19" name="TextBox 18"/>
          <p:cNvSpPr txBox="1"/>
          <p:nvPr/>
        </p:nvSpPr>
        <p:spPr>
          <a:xfrm>
            <a:off x="2281594" y="589321"/>
            <a:ext cx="1560235" cy="369332"/>
          </a:xfrm>
          <a:prstGeom prst="rect">
            <a:avLst/>
          </a:prstGeom>
          <a:solidFill>
            <a:schemeClr val="bg1"/>
          </a:solidFill>
        </p:spPr>
        <p:txBody>
          <a:bodyPr wrap="none" lIns="91440" rIns="91440" rtlCol="0">
            <a:spAutoFit/>
          </a:bodyPr>
          <a:lstStyle/>
          <a:p>
            <a:r>
              <a:rPr lang="en-US" dirty="0"/>
              <a:t>Detected Class</a:t>
            </a:r>
          </a:p>
        </p:txBody>
      </p:sp>
      <mc:AlternateContent xmlns:mc="http://schemas.openxmlformats.org/markup-compatibility/2006" xmlns:a14="http://schemas.microsoft.com/office/drawing/2010/main">
        <mc:Choice Requires="a14">
          <p:sp>
            <p:nvSpPr>
              <p:cNvPr id="26" name="TextBox 25"/>
              <p:cNvSpPr txBox="1"/>
              <p:nvPr/>
            </p:nvSpPr>
            <p:spPr>
              <a:xfrm>
                <a:off x="5944972" y="1649723"/>
                <a:ext cx="2931765" cy="1188787"/>
              </a:xfrm>
              <a:prstGeom prst="rect">
                <a:avLst/>
              </a:prstGeom>
              <a:solidFill>
                <a:schemeClr val="bg1"/>
              </a:solidFill>
            </p:spPr>
            <p:txBody>
              <a:bodyPr wrap="none" lIns="91440" rIns="91440" rtlCol="0">
                <a:spAutoFit/>
              </a:bodyPr>
              <a:lstStyle/>
              <a:p>
                <a:r>
                  <a:rPr lang="en-US" dirty="0"/>
                  <a:t>Accuracy of detecting class 3:</a:t>
                </a:r>
              </a:p>
              <a:p>
                <a:endParaRPr lang="en-US" dirty="0"/>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64+1063</m:t>
                          </m:r>
                        </m:num>
                        <m:den>
                          <m:r>
                            <a:rPr lang="en-US" b="0" i="1" smtClean="0">
                              <a:latin typeface="Cambria Math" panose="02040503050406030204" pitchFamily="18" charset="0"/>
                            </a:rPr>
                            <m:t>1474</m:t>
                          </m:r>
                        </m:den>
                      </m:f>
                      <m:r>
                        <a:rPr lang="en-US" b="0" i="1" smtClean="0">
                          <a:latin typeface="Cambria Math" panose="02040503050406030204" pitchFamily="18" charset="0"/>
                        </a:rPr>
                        <m:t>=0.76</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944972" y="1649723"/>
                <a:ext cx="2931765" cy="1188787"/>
              </a:xfrm>
              <a:prstGeom prst="rect">
                <a:avLst/>
              </a:prstGeom>
              <a:blipFill rotWithShape="0">
                <a:blip r:embed="rId2"/>
                <a:stretch>
                  <a:fillRect l="-1663" t="-3077" r="-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944971" y="3433342"/>
                <a:ext cx="2874313" cy="1901867"/>
              </a:xfrm>
              <a:prstGeom prst="rect">
                <a:avLst/>
              </a:prstGeom>
              <a:solidFill>
                <a:schemeClr val="bg1"/>
              </a:solidFill>
            </p:spPr>
            <p:txBody>
              <a:bodyPr wrap="none" lIns="91440" rIns="91440" rtlCol="0">
                <a:spAutoFit/>
              </a:bodyPr>
              <a:lstStyle/>
              <a:p>
                <a:r>
                  <a:rPr lang="en-US" dirty="0"/>
                  <a:t>Q: Is this any good?</a:t>
                </a:r>
              </a:p>
              <a:p>
                <a:r>
                  <a:rPr lang="en-US" dirty="0"/>
                  <a:t>A: Compare against accuracy</a:t>
                </a:r>
              </a:p>
              <a:p>
                <a:r>
                  <a:rPr lang="en-US" dirty="0"/>
                  <a:t>of “random classifier”</a:t>
                </a:r>
              </a:p>
              <a:p>
                <a:endParaRPr lang="en-US" dirty="0"/>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e>
                        <m:sup>
                          <m:r>
                            <a:rPr lang="en-US" b="0" i="1" smtClean="0">
                              <a:latin typeface="Cambria Math" panose="02040503050406030204" pitchFamily="18" charset="0"/>
                            </a:rPr>
                            <m:t>2</m:t>
                          </m:r>
                        </m:sup>
                      </m:sSup>
                      <m:r>
                        <a:rPr lang="en-US" i="1">
                          <a:latin typeface="Cambria Math" panose="02040503050406030204" pitchFamily="18" charset="0"/>
                        </a:rPr>
                        <m:t>=0.</m:t>
                      </m:r>
                      <m:r>
                        <a:rPr lang="en-US" b="0" i="1" smtClean="0">
                          <a:latin typeface="Cambria Math" panose="02040503050406030204" pitchFamily="18" charset="0"/>
                        </a:rPr>
                        <m:t>72</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5944971" y="3433342"/>
                <a:ext cx="2874313" cy="1901867"/>
              </a:xfrm>
              <a:prstGeom prst="rect">
                <a:avLst/>
              </a:prstGeom>
              <a:blipFill rotWithShape="0">
                <a:blip r:embed="rId4"/>
                <a:stretch>
                  <a:fillRect l="-1695" t="-1603" r="-847"/>
                </a:stretch>
              </a:blipFill>
            </p:spPr>
            <p:txBody>
              <a:bodyPr/>
              <a:lstStyle/>
              <a:p>
                <a:r>
                  <a:rPr lang="en-US">
                    <a:noFill/>
                  </a:rPr>
                  <a:t> </a:t>
                </a:r>
              </a:p>
            </p:txBody>
          </p:sp>
        </mc:Fallback>
      </mc:AlternateContent>
      <p:pic>
        <p:nvPicPr>
          <p:cNvPr id="15" name="Picture 14"/>
          <p:cNvPicPr>
            <a:picLocks noChangeAspect="1"/>
          </p:cNvPicPr>
          <p:nvPr/>
        </p:nvPicPr>
        <p:blipFill>
          <a:blip r:embed="rId5"/>
          <a:stretch>
            <a:fillRect/>
          </a:stretch>
        </p:blipFill>
        <p:spPr>
          <a:xfrm>
            <a:off x="547784" y="958653"/>
            <a:ext cx="5027858" cy="5056864"/>
          </a:xfrm>
          <a:prstGeom prst="rect">
            <a:avLst/>
          </a:prstGeom>
        </p:spPr>
      </p:pic>
      <p:grpSp>
        <p:nvGrpSpPr>
          <p:cNvPr id="20" name="Group 19"/>
          <p:cNvGrpSpPr/>
          <p:nvPr/>
        </p:nvGrpSpPr>
        <p:grpSpPr>
          <a:xfrm>
            <a:off x="917113" y="1327985"/>
            <a:ext cx="4658528" cy="4687533"/>
            <a:chOff x="917114" y="1327984"/>
            <a:chExt cx="4658528" cy="4687533"/>
          </a:xfrm>
        </p:grpSpPr>
        <p:sp>
          <p:nvSpPr>
            <p:cNvPr id="17" name="Rectangle 16"/>
            <p:cNvSpPr/>
            <p:nvPr/>
          </p:nvSpPr>
          <p:spPr>
            <a:xfrm>
              <a:off x="917115" y="1327984"/>
              <a:ext cx="2335131" cy="2348469"/>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020106" y="1327984"/>
              <a:ext cx="1555536" cy="2348469"/>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020105" y="4462396"/>
              <a:ext cx="1555536" cy="1553121"/>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7114" y="4462395"/>
              <a:ext cx="2335131" cy="1553121"/>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42337" y="3676453"/>
              <a:ext cx="777767" cy="785942"/>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433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47784" y="958653"/>
            <a:ext cx="5027858" cy="5056864"/>
          </a:xfrm>
          <a:prstGeom prst="rect">
            <a:avLst/>
          </a:prstGeom>
        </p:spPr>
      </p:pic>
      <p:sp>
        <p:nvSpPr>
          <p:cNvPr id="9" name="Title 8"/>
          <p:cNvSpPr>
            <a:spLocks noGrp="1"/>
          </p:cNvSpPr>
          <p:nvPr>
            <p:ph type="title"/>
          </p:nvPr>
        </p:nvSpPr>
        <p:spPr/>
        <p:txBody>
          <a:bodyPr/>
          <a:lstStyle/>
          <a:p>
            <a:r>
              <a:rPr lang="en-US" dirty="0"/>
              <a:t>Positive Predictive Value</a:t>
            </a:r>
          </a:p>
        </p:txBody>
      </p:sp>
      <p:sp>
        <p:nvSpPr>
          <p:cNvPr id="18" name="TextBox 17"/>
          <p:cNvSpPr txBox="1"/>
          <p:nvPr/>
        </p:nvSpPr>
        <p:spPr>
          <a:xfrm rot="16200000">
            <a:off x="-285457" y="3302419"/>
            <a:ext cx="1297150" cy="369332"/>
          </a:xfrm>
          <a:prstGeom prst="rect">
            <a:avLst/>
          </a:prstGeom>
          <a:solidFill>
            <a:schemeClr val="bg1"/>
          </a:solidFill>
        </p:spPr>
        <p:txBody>
          <a:bodyPr wrap="none" lIns="91440" rIns="91440" rtlCol="0">
            <a:spAutoFit/>
          </a:bodyPr>
          <a:lstStyle/>
          <a:p>
            <a:r>
              <a:rPr lang="en-US" dirty="0"/>
              <a:t>Actual Class</a:t>
            </a:r>
          </a:p>
        </p:txBody>
      </p:sp>
      <p:sp>
        <p:nvSpPr>
          <p:cNvPr id="19" name="TextBox 18"/>
          <p:cNvSpPr txBox="1"/>
          <p:nvPr/>
        </p:nvSpPr>
        <p:spPr>
          <a:xfrm>
            <a:off x="2281594" y="589321"/>
            <a:ext cx="1560235" cy="369332"/>
          </a:xfrm>
          <a:prstGeom prst="rect">
            <a:avLst/>
          </a:prstGeom>
          <a:solidFill>
            <a:schemeClr val="bg1"/>
          </a:solidFill>
        </p:spPr>
        <p:txBody>
          <a:bodyPr wrap="none" lIns="91440" rIns="91440" rtlCol="0">
            <a:spAutoFit/>
          </a:bodyPr>
          <a:lstStyle/>
          <a:p>
            <a:r>
              <a:rPr lang="en-US" dirty="0"/>
              <a:t>Detected Class</a:t>
            </a:r>
          </a:p>
        </p:txBody>
      </p:sp>
      <p:sp>
        <p:nvSpPr>
          <p:cNvPr id="25" name="Rectangle 24"/>
          <p:cNvSpPr/>
          <p:nvPr/>
        </p:nvSpPr>
        <p:spPr>
          <a:xfrm>
            <a:off x="3242337" y="1327984"/>
            <a:ext cx="777767" cy="4687533"/>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5944972" y="1649723"/>
                <a:ext cx="2460866" cy="1172372"/>
              </a:xfrm>
              <a:prstGeom prst="rect">
                <a:avLst/>
              </a:prstGeom>
              <a:solidFill>
                <a:schemeClr val="bg1"/>
              </a:solidFill>
            </p:spPr>
            <p:txBody>
              <a:bodyPr wrap="none" lIns="91440" rIns="91440" rtlCol="0">
                <a:spAutoFit/>
              </a:bodyPr>
              <a:lstStyle/>
              <a:p>
                <a:r>
                  <a:rPr lang="en-US" dirty="0"/>
                  <a:t>PPV of detecting class 3:</a:t>
                </a:r>
              </a:p>
              <a:p>
                <a:endParaRPr lang="en-US" dirty="0"/>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64</m:t>
                          </m:r>
                        </m:num>
                        <m:den>
                          <m:r>
                            <a:rPr lang="en-US" b="0" i="1" smtClean="0">
                              <a:latin typeface="Cambria Math" panose="02040503050406030204" pitchFamily="18" charset="0"/>
                            </a:rPr>
                            <m:t>242</m:t>
                          </m:r>
                        </m:den>
                      </m:f>
                      <m:r>
                        <a:rPr lang="en-US" b="0" i="1" smtClean="0">
                          <a:latin typeface="Cambria Math" panose="02040503050406030204" pitchFamily="18" charset="0"/>
                        </a:rPr>
                        <m:t>=0.26</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944972" y="1649723"/>
                <a:ext cx="2460866" cy="1172372"/>
              </a:xfrm>
              <a:prstGeom prst="rect">
                <a:avLst/>
              </a:prstGeom>
              <a:blipFill rotWithShape="0">
                <a:blip r:embed="rId3"/>
                <a:stretch>
                  <a:fillRect l="-1980" t="-3125" r="-1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944971" y="3433342"/>
                <a:ext cx="2425857" cy="1822678"/>
              </a:xfrm>
              <a:prstGeom prst="rect">
                <a:avLst/>
              </a:prstGeom>
              <a:solidFill>
                <a:schemeClr val="bg1"/>
              </a:solidFill>
            </p:spPr>
            <p:txBody>
              <a:bodyPr wrap="none" lIns="91440" rIns="91440" rtlCol="0">
                <a:spAutoFit/>
              </a:bodyPr>
              <a:lstStyle/>
              <a:p>
                <a:r>
                  <a:rPr lang="en-US" dirty="0"/>
                  <a:t>Q: Is this any good?</a:t>
                </a:r>
              </a:p>
              <a:p>
                <a:r>
                  <a:rPr lang="en-US" dirty="0"/>
                  <a:t>A: Compare against PPV</a:t>
                </a:r>
              </a:p>
              <a:p>
                <a:r>
                  <a:rPr lang="en-US" dirty="0"/>
                  <a:t>of “random classifier”</a:t>
                </a:r>
              </a:p>
              <a:p>
                <a:endParaRPr lang="en-US" dirty="0"/>
              </a:p>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e>
                      </m:d>
                      <m:r>
                        <a:rPr lang="en-US" i="1">
                          <a:latin typeface="Cambria Math" panose="02040503050406030204" pitchFamily="18" charset="0"/>
                        </a:rPr>
                        <m:t>=0.</m:t>
                      </m:r>
                      <m:r>
                        <a:rPr lang="en-US" b="0" i="1" smtClean="0">
                          <a:latin typeface="Cambria Math" panose="02040503050406030204" pitchFamily="18" charset="0"/>
                        </a:rPr>
                        <m:t>16</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5944971" y="3433342"/>
                <a:ext cx="2425857" cy="1822678"/>
              </a:xfrm>
              <a:prstGeom prst="rect">
                <a:avLst/>
              </a:prstGeom>
              <a:blipFill rotWithShape="0">
                <a:blip r:embed="rId4"/>
                <a:stretch>
                  <a:fillRect l="-2010" t="-1672" r="-1759"/>
                </a:stretch>
              </a:blipFill>
            </p:spPr>
            <p:txBody>
              <a:bodyPr/>
              <a:lstStyle/>
              <a:p>
                <a:r>
                  <a:rPr lang="en-US">
                    <a:noFill/>
                  </a:rPr>
                  <a:t> </a:t>
                </a:r>
              </a:p>
            </p:txBody>
          </p:sp>
        </mc:Fallback>
      </mc:AlternateContent>
      <p:pic>
        <p:nvPicPr>
          <p:cNvPr id="2" name="Picture 1"/>
          <p:cNvPicPr>
            <a:picLocks noChangeAspect="1"/>
          </p:cNvPicPr>
          <p:nvPr/>
        </p:nvPicPr>
        <p:blipFill>
          <a:blip r:embed="rId5"/>
          <a:stretch>
            <a:fillRect/>
          </a:stretch>
        </p:blipFill>
        <p:spPr>
          <a:xfrm>
            <a:off x="5722204" y="5671988"/>
            <a:ext cx="3222099" cy="390557"/>
          </a:xfrm>
          <a:prstGeom prst="rect">
            <a:avLst/>
          </a:prstGeom>
          <a:ln>
            <a:solidFill>
              <a:schemeClr val="tx1"/>
            </a:solidFill>
          </a:ln>
        </p:spPr>
      </p:pic>
    </p:spTree>
    <p:extLst>
      <p:ext uri="{BB962C8B-B14F-4D97-AF65-F5344CB8AC3E}">
        <p14:creationId xmlns:p14="http://schemas.microsoft.com/office/powerpoint/2010/main" val="295817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68133" y="571318"/>
                <a:ext cx="8407730" cy="4838184"/>
              </a:xfrm>
              <a:prstGeom prst="rect">
                <a:avLst/>
              </a:prstGeom>
              <a:noFill/>
            </p:spPr>
            <p:txBody>
              <a:bodyPr wrap="square" rtlCol="0">
                <a:spAutoFit/>
              </a:bodyPr>
              <a:lstStyle/>
              <a:p>
                <a:pPr marL="457200" indent="-457200">
                  <a:buFont typeface="Arial" panose="020B0604020202020204" pitchFamily="34" charset="0"/>
                  <a:buChar char="•"/>
                </a:pPr>
                <a:r>
                  <a:rPr lang="en-US" sz="2000" dirty="0"/>
                  <a:t>An airport scanner records a person’s height as 67 inches. Is the person male or female?</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Question: How do we go about answering such a question?</a:t>
                </a:r>
              </a:p>
              <a:p>
                <a:pPr marL="457200" indent="-457200">
                  <a:buFont typeface="Arial" panose="020B0604020202020204" pitchFamily="34" charset="0"/>
                  <a:buChar char="•"/>
                </a:pPr>
                <a:r>
                  <a:rPr lang="en-US" sz="2000" dirty="0"/>
                  <a:t>Answer: Gather a large number of 67 inch individuals from the general population.</a:t>
                </a:r>
              </a:p>
              <a:p>
                <a:pPr marL="914400" lvl="1" indent="-457200">
                  <a:buFont typeface="Arial" panose="020B0604020202020204" pitchFamily="34" charset="0"/>
                  <a:buChar char="•"/>
                </a:pPr>
                <a:r>
                  <a:rPr lang="en-US" sz="2000" dirty="0"/>
                  <a:t>Count the number of males </a:t>
                </a:r>
                <a14:m>
                  <m:oMath xmlns:m="http://schemas.openxmlformats.org/officeDocument/2006/math">
                    <m:r>
                      <a:rPr lang="en-US" sz="2000" b="0" i="0" smtClean="0">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𝑀</m:t>
                    </m:r>
                  </m:oMath>
                </a14:m>
                <a:r>
                  <a:rPr lang="en-US" sz="2000" dirty="0"/>
                  <a:t>) and females </a:t>
                </a:r>
                <a14:m>
                  <m:oMath xmlns:m="http://schemas.openxmlformats.org/officeDocument/2006/math">
                    <m:r>
                      <a:rPr lang="en-US" sz="200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𝐹</m:t>
                    </m:r>
                  </m:oMath>
                </a14:m>
                <a:r>
                  <a:rPr lang="en-US" sz="2000" dirty="0"/>
                  <a:t>)</a:t>
                </a:r>
              </a:p>
              <a:p>
                <a:pPr marL="914400" lvl="1" indent="-457200">
                  <a:buFont typeface="Arial" panose="020B0604020202020204" pitchFamily="34" charset="0"/>
                  <a:buChar char="•"/>
                </a:pPr>
                <a:r>
                  <a:rPr lang="en-US" sz="2000" dirty="0"/>
                  <a:t>Posit that the queried individual is male if </a:t>
                </a:r>
                <a14:m>
                  <m:oMath xmlns:m="http://schemas.openxmlformats.org/officeDocument/2006/math">
                    <m:r>
                      <a:rPr lang="en-US" sz="2000" i="1">
                        <a:solidFill>
                          <a:prstClr val="black"/>
                        </a:solidFill>
                        <a:latin typeface="Cambria Math" panose="02040503050406030204" pitchFamily="18" charset="0"/>
                      </a:rPr>
                      <m:t>𝑀</m:t>
                    </m:r>
                    <m:r>
                      <a:rPr lang="en-US" sz="2000" b="0" i="1" smtClean="0">
                        <a:solidFill>
                          <a:prstClr val="black"/>
                        </a:solidFill>
                        <a:latin typeface="Cambria Math" panose="02040503050406030204" pitchFamily="18" charset="0"/>
                      </a:rPr>
                      <m:t>&gt;</m:t>
                    </m:r>
                    <m:r>
                      <a:rPr lang="en-US" sz="2000" b="0" i="1" smtClean="0">
                        <a:solidFill>
                          <a:prstClr val="black"/>
                        </a:solidFill>
                        <a:latin typeface="Cambria Math" panose="02040503050406030204" pitchFamily="18" charset="0"/>
                      </a:rPr>
                      <m:t>𝐹</m:t>
                    </m:r>
                  </m:oMath>
                </a14:m>
                <a:r>
                  <a:rPr lang="en-US" sz="2000" dirty="0"/>
                  <a:t>, or female if </a:t>
                </a:r>
                <a14:m>
                  <m:oMath xmlns:m="http://schemas.openxmlformats.org/officeDocument/2006/math">
                    <m:r>
                      <a:rPr lang="en-US" sz="2000" b="0" i="1" smtClean="0">
                        <a:solidFill>
                          <a:prstClr val="black"/>
                        </a:solidFill>
                        <a:latin typeface="Cambria Math" panose="02040503050406030204" pitchFamily="18" charset="0"/>
                      </a:rPr>
                      <m:t>𝐹</m:t>
                    </m:r>
                    <m:r>
                      <a:rPr lang="en-US" sz="2000" i="1">
                        <a:solidFill>
                          <a:prstClr val="black"/>
                        </a:solidFill>
                        <a:latin typeface="Cambria Math" panose="02040503050406030204" pitchFamily="18" charset="0"/>
                      </a:rPr>
                      <m:t>&gt;</m:t>
                    </m:r>
                    <m:r>
                      <a:rPr lang="en-US" sz="2000" b="0" i="1" smtClean="0">
                        <a:solidFill>
                          <a:prstClr val="black"/>
                        </a:solidFill>
                        <a:latin typeface="Cambria Math" panose="02040503050406030204" pitchFamily="18" charset="0"/>
                      </a:rPr>
                      <m:t>𝑀</m:t>
                    </m:r>
                  </m:oMath>
                </a14:m>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Refinement (Data Science): The probability that the queried individual is male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𝐹</m:t>
                        </m:r>
                      </m:den>
                    </m:f>
                  </m:oMath>
                </a14:m>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Follow-up Question: Can we design a classifier to “recognize” the gender given the height? How do we represent data showing the heights of males and females in a general population?</a:t>
                </a:r>
              </a:p>
            </p:txBody>
          </p:sp>
        </mc:Choice>
        <mc:Fallback xmlns="">
          <p:sp>
            <p:nvSpPr>
              <p:cNvPr id="5" name="TextBox 4"/>
              <p:cNvSpPr txBox="1">
                <a:spLocks noRot="1" noChangeAspect="1" noMove="1" noResize="1" noEditPoints="1" noAdjustHandles="1" noChangeArrowheads="1" noChangeShapeType="1" noTextEdit="1"/>
              </p:cNvSpPr>
              <p:nvPr/>
            </p:nvSpPr>
            <p:spPr>
              <a:xfrm>
                <a:off x="368133" y="571318"/>
                <a:ext cx="8407730" cy="4838184"/>
              </a:xfrm>
              <a:prstGeom prst="rect">
                <a:avLst/>
              </a:prstGeom>
              <a:blipFill>
                <a:blip r:embed="rId2"/>
                <a:stretch>
                  <a:fillRect l="-652" t="-757" b="-138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dirty="0">
                <a:solidFill>
                  <a:prstClr val="black"/>
                </a:solidFill>
              </a:rPr>
              <a:t>Practical Motivation: An example from biometrics</a:t>
            </a:r>
            <a:endParaRPr lang="en-US" dirty="0"/>
          </a:p>
        </p:txBody>
      </p:sp>
      <p:sp>
        <p:nvSpPr>
          <p:cNvPr id="4" name="Rectangle 3"/>
          <p:cNvSpPr/>
          <p:nvPr/>
        </p:nvSpPr>
        <p:spPr>
          <a:xfrm>
            <a:off x="3114192" y="5625382"/>
            <a:ext cx="4614686" cy="46166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dirty="0">
                <a:solidFill>
                  <a:srgbClr val="FF0000"/>
                </a:solidFill>
              </a:rPr>
              <a:t>Note: This is not merely a textbook exercise. Biometric systems used in security and authentication actually use the concepts described here.</a:t>
            </a:r>
          </a:p>
        </p:txBody>
      </p:sp>
    </p:spTree>
    <p:extLst>
      <p:ext uri="{BB962C8B-B14F-4D97-AF65-F5344CB8AC3E}">
        <p14:creationId xmlns:p14="http://schemas.microsoft.com/office/powerpoint/2010/main" val="176824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in pictures</a:t>
            </a:r>
          </a:p>
        </p:txBody>
      </p:sp>
      <p:pic>
        <p:nvPicPr>
          <p:cNvPr id="4" name="PCA_Fig_1"/>
          <p:cNvPicPr>
            <a:picLocks noRot="1" noChangeAspect="1"/>
          </p:cNvPicPr>
          <p:nvPr>
            <a:videoFile r:link="rId1"/>
          </p:nvPr>
        </p:nvPicPr>
        <p:blipFill>
          <a:blip r:embed="rId3"/>
          <a:stretch>
            <a:fillRect/>
          </a:stretch>
        </p:blipFill>
        <p:spPr>
          <a:xfrm>
            <a:off x="0" y="460497"/>
            <a:ext cx="9144000" cy="5143499"/>
          </a:xfrm>
          <a:prstGeom prst="rect">
            <a:avLst/>
          </a:prstGeom>
        </p:spPr>
      </p:pic>
      <p:sp>
        <p:nvSpPr>
          <p:cNvPr id="5" name="TextBox 4"/>
          <p:cNvSpPr txBox="1"/>
          <p:nvPr/>
        </p:nvSpPr>
        <p:spPr>
          <a:xfrm>
            <a:off x="4016561" y="5784794"/>
            <a:ext cx="1120820" cy="400110"/>
          </a:xfrm>
          <a:prstGeom prst="rect">
            <a:avLst/>
          </a:prstGeom>
          <a:noFill/>
          <a:ln>
            <a:solidFill>
              <a:schemeClr val="tx1"/>
            </a:solidFill>
          </a:ln>
        </p:spPr>
        <p:txBody>
          <a:bodyPr wrap="square" rtlCol="0">
            <a:spAutoFit/>
          </a:bodyPr>
          <a:lstStyle/>
          <a:p>
            <a:r>
              <a:rPr lang="en-US" sz="1000" dirty="0"/>
              <a:t>2D approximation</a:t>
            </a:r>
          </a:p>
          <a:p>
            <a:r>
              <a:rPr lang="en-US" sz="1000" dirty="0"/>
              <a:t>of P</a:t>
            </a:r>
          </a:p>
        </p:txBody>
      </p:sp>
      <p:sp>
        <p:nvSpPr>
          <p:cNvPr id="11" name="TextBox 10"/>
          <p:cNvSpPr txBox="1"/>
          <p:nvPr/>
        </p:nvSpPr>
        <p:spPr>
          <a:xfrm>
            <a:off x="5621244" y="5784794"/>
            <a:ext cx="1120820" cy="400110"/>
          </a:xfrm>
          <a:prstGeom prst="rect">
            <a:avLst/>
          </a:prstGeom>
          <a:noFill/>
          <a:ln>
            <a:solidFill>
              <a:schemeClr val="tx1"/>
            </a:solidFill>
          </a:ln>
        </p:spPr>
        <p:txBody>
          <a:bodyPr wrap="square" rtlCol="0">
            <a:spAutoFit/>
          </a:bodyPr>
          <a:lstStyle/>
          <a:p>
            <a:r>
              <a:rPr lang="en-US" sz="1000" dirty="0"/>
              <a:t>1D approximation</a:t>
            </a:r>
          </a:p>
          <a:p>
            <a:r>
              <a:rPr lang="en-US" sz="1000" dirty="0"/>
              <a:t>of P</a:t>
            </a:r>
          </a:p>
        </p:txBody>
      </p:sp>
      <p:cxnSp>
        <p:nvCxnSpPr>
          <p:cNvPr id="13" name="Straight Arrow Connector 12"/>
          <p:cNvCxnSpPr>
            <a:stCxn id="5" idx="0"/>
            <a:endCxn id="4" idx="2"/>
          </p:cNvCxnSpPr>
          <p:nvPr/>
        </p:nvCxnSpPr>
        <p:spPr>
          <a:xfrm flipH="1" flipV="1">
            <a:off x="4572000" y="5603996"/>
            <a:ext cx="4971" cy="180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6181654" y="5603996"/>
            <a:ext cx="4971" cy="180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054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in pictures (</a:t>
            </a:r>
            <a:r>
              <a:rPr lang="en-US" dirty="0" err="1"/>
              <a:t>contd</a:t>
            </a:r>
            <a:r>
              <a:rPr lang="en-US" dirty="0"/>
              <a:t>)</a:t>
            </a:r>
          </a:p>
        </p:txBody>
      </p:sp>
      <p:pic>
        <p:nvPicPr>
          <p:cNvPr id="3" name="PCA_Fig_2"/>
          <p:cNvPicPr>
            <a:picLocks noRot="1" noChangeAspect="1"/>
          </p:cNvPicPr>
          <p:nvPr>
            <a:videoFile r:link="rId1"/>
          </p:nvPr>
        </p:nvPicPr>
        <p:blipFill>
          <a:blip r:embed="rId3"/>
          <a:stretch>
            <a:fillRect/>
          </a:stretch>
        </p:blipFill>
        <p:spPr>
          <a:xfrm>
            <a:off x="0" y="460497"/>
            <a:ext cx="9145276" cy="5144218"/>
          </a:xfrm>
          <a:prstGeom prst="rect">
            <a:avLst/>
          </a:prstGeom>
        </p:spPr>
      </p:pic>
      <p:sp>
        <p:nvSpPr>
          <p:cNvPr id="4" name="TextBox 3"/>
          <p:cNvSpPr txBox="1"/>
          <p:nvPr/>
        </p:nvSpPr>
        <p:spPr>
          <a:xfrm>
            <a:off x="4016561" y="5784794"/>
            <a:ext cx="1120820" cy="400110"/>
          </a:xfrm>
          <a:prstGeom prst="rect">
            <a:avLst/>
          </a:prstGeom>
          <a:noFill/>
          <a:ln>
            <a:solidFill>
              <a:schemeClr val="tx1"/>
            </a:solidFill>
          </a:ln>
        </p:spPr>
        <p:txBody>
          <a:bodyPr wrap="square" rtlCol="0">
            <a:spAutoFit/>
          </a:bodyPr>
          <a:lstStyle/>
          <a:p>
            <a:r>
              <a:rPr lang="en-US" sz="1000" dirty="0"/>
              <a:t>2D approximation</a:t>
            </a:r>
          </a:p>
          <a:p>
            <a:r>
              <a:rPr lang="en-US" sz="1000" dirty="0"/>
              <a:t>of X</a:t>
            </a:r>
          </a:p>
        </p:txBody>
      </p:sp>
      <p:sp>
        <p:nvSpPr>
          <p:cNvPr id="5" name="TextBox 4"/>
          <p:cNvSpPr txBox="1"/>
          <p:nvPr/>
        </p:nvSpPr>
        <p:spPr>
          <a:xfrm>
            <a:off x="5621244" y="5784794"/>
            <a:ext cx="1120820" cy="400110"/>
          </a:xfrm>
          <a:prstGeom prst="rect">
            <a:avLst/>
          </a:prstGeom>
          <a:noFill/>
          <a:ln>
            <a:solidFill>
              <a:schemeClr val="tx1"/>
            </a:solidFill>
          </a:ln>
        </p:spPr>
        <p:txBody>
          <a:bodyPr wrap="square" rtlCol="0">
            <a:spAutoFit/>
          </a:bodyPr>
          <a:lstStyle/>
          <a:p>
            <a:r>
              <a:rPr lang="en-US" sz="1000" dirty="0"/>
              <a:t>1D approximation</a:t>
            </a:r>
          </a:p>
          <a:p>
            <a:r>
              <a:rPr lang="en-US" sz="1000" dirty="0"/>
              <a:t>of X</a:t>
            </a:r>
          </a:p>
        </p:txBody>
      </p:sp>
      <p:cxnSp>
        <p:nvCxnSpPr>
          <p:cNvPr id="6" name="Straight Arrow Connector 5"/>
          <p:cNvCxnSpPr>
            <a:stCxn id="4" idx="0"/>
          </p:cNvCxnSpPr>
          <p:nvPr/>
        </p:nvCxnSpPr>
        <p:spPr>
          <a:xfrm flipH="1" flipV="1">
            <a:off x="4572000" y="5603996"/>
            <a:ext cx="4971" cy="180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6181654" y="5603996"/>
            <a:ext cx="4971" cy="180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9970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How do I ace Assignment 3?</a:t>
            </a:r>
          </a:p>
        </p:txBody>
      </p:sp>
      <p:sp>
        <p:nvSpPr>
          <p:cNvPr id="3" name="TextBox 2"/>
          <p:cNvSpPr txBox="1"/>
          <p:nvPr/>
        </p:nvSpPr>
        <p:spPr>
          <a:xfrm>
            <a:off x="88333" y="575652"/>
            <a:ext cx="8780459" cy="5493812"/>
          </a:xfrm>
          <a:prstGeom prst="rect">
            <a:avLst/>
          </a:prstGeom>
          <a:noFill/>
          <a:ln>
            <a:noFill/>
          </a:ln>
        </p:spPr>
        <p:txBody>
          <a:bodyPr wrap="square" rtlCol="0">
            <a:spAutoFit/>
          </a:bodyPr>
          <a:lstStyle/>
          <a:p>
            <a:pPr marL="227013" lvl="2"/>
            <a:r>
              <a:rPr lang="en-US" dirty="0">
                <a:solidFill>
                  <a:prstClr val="black"/>
                </a:solidFill>
              </a:rPr>
              <a:t>Here are some checks to perform before submitting your assignment. Your submissions are evaluated by the instructor using similar checks.</a:t>
            </a:r>
            <a:endParaRPr lang="en-US" i="1" dirty="0">
              <a:solidFill>
                <a:prstClr val="black"/>
              </a:solidFill>
            </a:endParaRPr>
          </a:p>
          <a:p>
            <a:pPr marL="227013" lvl="2"/>
            <a:endParaRPr lang="en-US" sz="1400" dirty="0">
              <a:solidFill>
                <a:prstClr val="black"/>
              </a:solidFill>
            </a:endParaRPr>
          </a:p>
          <a:p>
            <a:pPr marL="227013" lvl="1" indent="-227013">
              <a:spcAft>
                <a:spcPts val="300"/>
              </a:spcAft>
              <a:buFont typeface="Wingdings" panose="05000000000000000000" pitchFamily="2" charset="2"/>
              <a:buChar char="q"/>
            </a:pPr>
            <a:r>
              <a:rPr lang="en-US" sz="1400" dirty="0">
                <a:solidFill>
                  <a:prstClr val="black"/>
                </a:solidFill>
              </a:rPr>
              <a:t>Except for entering data into the correct cells, do not alter the submission template in any other way.</a:t>
            </a:r>
          </a:p>
          <a:p>
            <a:pPr marL="227013" indent="-227013">
              <a:spcAft>
                <a:spcPts val="300"/>
              </a:spcAft>
              <a:buFont typeface="Wingdings" panose="05000000000000000000" pitchFamily="2" charset="2"/>
              <a:buChar char="q"/>
            </a:pPr>
            <a:r>
              <a:rPr lang="en-US" sz="1400" dirty="0">
                <a:solidFill>
                  <a:prstClr val="black"/>
                </a:solidFill>
              </a:rPr>
              <a:t>Visually check the correctness of C, mu, v1 and v2 by displaying them as images.</a:t>
            </a:r>
          </a:p>
          <a:p>
            <a:pPr marL="227013" indent="-227013">
              <a:spcAft>
                <a:spcPts val="300"/>
              </a:spcAft>
              <a:buFont typeface="Wingdings" panose="05000000000000000000" pitchFamily="2" charset="2"/>
              <a:buChar char="q"/>
            </a:pPr>
            <a:r>
              <a:rPr lang="en-US" sz="1400" dirty="0">
                <a:solidFill>
                  <a:prstClr val="black"/>
                </a:solidFill>
              </a:rPr>
              <a:t>Make sure your </a:t>
            </a:r>
            <a:r>
              <a:rPr lang="en-US" sz="1400" dirty="0" err="1">
                <a:solidFill>
                  <a:prstClr val="black"/>
                </a:solidFill>
              </a:rPr>
              <a:t>mup</a:t>
            </a:r>
            <a:r>
              <a:rPr lang="en-US" sz="1400" dirty="0">
                <a:solidFill>
                  <a:prstClr val="black"/>
                </a:solidFill>
              </a:rPr>
              <a:t> and </a:t>
            </a:r>
            <a:r>
              <a:rPr lang="en-US" sz="1400" dirty="0" err="1">
                <a:solidFill>
                  <a:prstClr val="black"/>
                </a:solidFill>
              </a:rPr>
              <a:t>mun</a:t>
            </a:r>
            <a:r>
              <a:rPr lang="en-US" sz="1400" dirty="0">
                <a:solidFill>
                  <a:prstClr val="black"/>
                </a:solidFill>
              </a:rPr>
              <a:t> are consistent with what you see on the scatterplot. Same goes for p1min, p1max, p2min and p2max.</a:t>
            </a:r>
          </a:p>
          <a:p>
            <a:pPr marL="227013" indent="-227013">
              <a:spcAft>
                <a:spcPts val="300"/>
              </a:spcAft>
              <a:buFont typeface="Wingdings" panose="05000000000000000000" pitchFamily="2" charset="2"/>
              <a:buChar char="q"/>
            </a:pPr>
            <a:r>
              <a:rPr lang="en-US" sz="1400" dirty="0">
                <a:solidFill>
                  <a:prstClr val="black"/>
                </a:solidFill>
              </a:rPr>
              <a:t>Make sure your covariance matrices </a:t>
            </a:r>
            <a:r>
              <a:rPr lang="en-US" sz="1400" dirty="0" err="1">
                <a:solidFill>
                  <a:prstClr val="black"/>
                </a:solidFill>
              </a:rPr>
              <a:t>cp</a:t>
            </a:r>
            <a:r>
              <a:rPr lang="en-US" sz="1400" dirty="0">
                <a:solidFill>
                  <a:prstClr val="black"/>
                </a:solidFill>
              </a:rPr>
              <a:t> and </a:t>
            </a:r>
            <a:r>
              <a:rPr lang="en-US" sz="1400" dirty="0" err="1">
                <a:solidFill>
                  <a:prstClr val="black"/>
                </a:solidFill>
              </a:rPr>
              <a:t>cn</a:t>
            </a:r>
            <a:r>
              <a:rPr lang="en-US" sz="1400" dirty="0">
                <a:solidFill>
                  <a:prstClr val="black"/>
                </a:solidFill>
              </a:rPr>
              <a:t> are symmetric.</a:t>
            </a:r>
          </a:p>
          <a:p>
            <a:pPr marL="227013" indent="-227013">
              <a:spcAft>
                <a:spcPts val="300"/>
              </a:spcAft>
              <a:buFont typeface="Wingdings" panose="05000000000000000000" pitchFamily="2" charset="2"/>
              <a:buChar char="q"/>
            </a:pPr>
            <a:r>
              <a:rPr lang="en-US" sz="1400" dirty="0">
                <a:solidFill>
                  <a:prstClr val="black"/>
                </a:solidFill>
              </a:rPr>
              <a:t>Display your 2 histograms as images and check for consistency with the scatterplots.</a:t>
            </a:r>
          </a:p>
          <a:p>
            <a:pPr marL="227013" indent="-227013">
              <a:spcAft>
                <a:spcPts val="300"/>
              </a:spcAft>
              <a:buFont typeface="Wingdings" panose="05000000000000000000" pitchFamily="2" charset="2"/>
              <a:buChar char="q"/>
            </a:pPr>
            <a:r>
              <a:rPr lang="en-US" sz="1400" dirty="0">
                <a:solidFill>
                  <a:prstClr val="black"/>
                </a:solidFill>
              </a:rPr>
              <a:t>Visually check </a:t>
            </a:r>
            <a:r>
              <a:rPr lang="en-US" sz="1400" dirty="0" err="1">
                <a:solidFill>
                  <a:prstClr val="black"/>
                </a:solidFill>
              </a:rPr>
              <a:t>xp</a:t>
            </a:r>
            <a:r>
              <a:rPr lang="en-US" sz="1400" dirty="0">
                <a:solidFill>
                  <a:prstClr val="black"/>
                </a:solidFill>
              </a:rPr>
              <a:t>, </a:t>
            </a:r>
            <a:r>
              <a:rPr lang="en-US" sz="1400" dirty="0" err="1">
                <a:solidFill>
                  <a:prstClr val="black"/>
                </a:solidFill>
              </a:rPr>
              <a:t>zp</a:t>
            </a:r>
            <a:r>
              <a:rPr lang="en-US" sz="1400" dirty="0">
                <a:solidFill>
                  <a:prstClr val="black"/>
                </a:solidFill>
              </a:rPr>
              <a:t>, </a:t>
            </a:r>
            <a:r>
              <a:rPr lang="en-US" sz="1400" dirty="0" err="1">
                <a:solidFill>
                  <a:prstClr val="black"/>
                </a:solidFill>
              </a:rPr>
              <a:t>rp</a:t>
            </a:r>
            <a:r>
              <a:rPr lang="en-US" sz="1400" dirty="0">
                <a:solidFill>
                  <a:prstClr val="black"/>
                </a:solidFill>
              </a:rPr>
              <a:t> and </a:t>
            </a:r>
            <a:r>
              <a:rPr lang="en-US" sz="1400" dirty="0" err="1">
                <a:solidFill>
                  <a:prstClr val="black"/>
                </a:solidFill>
              </a:rPr>
              <a:t>xrecp</a:t>
            </a:r>
            <a:r>
              <a:rPr lang="en-US" sz="1400" dirty="0">
                <a:solidFill>
                  <a:prstClr val="black"/>
                </a:solidFill>
              </a:rPr>
              <a:t>. Do the same for </a:t>
            </a:r>
            <a:r>
              <a:rPr lang="en-US" sz="1400" dirty="0" err="1">
                <a:solidFill>
                  <a:prstClr val="black"/>
                </a:solidFill>
              </a:rPr>
              <a:t>xn</a:t>
            </a:r>
            <a:r>
              <a:rPr lang="en-US" sz="1400" dirty="0">
                <a:solidFill>
                  <a:prstClr val="black"/>
                </a:solidFill>
              </a:rPr>
              <a:t>, </a:t>
            </a:r>
            <a:r>
              <a:rPr lang="en-US" sz="1400" dirty="0" err="1">
                <a:solidFill>
                  <a:prstClr val="black"/>
                </a:solidFill>
              </a:rPr>
              <a:t>zn</a:t>
            </a:r>
            <a:r>
              <a:rPr lang="en-US" sz="1400" dirty="0">
                <a:solidFill>
                  <a:prstClr val="black"/>
                </a:solidFill>
              </a:rPr>
              <a:t>, </a:t>
            </a:r>
            <a:r>
              <a:rPr lang="en-US" sz="1400" dirty="0" err="1">
                <a:solidFill>
                  <a:prstClr val="black"/>
                </a:solidFill>
              </a:rPr>
              <a:t>rn</a:t>
            </a:r>
            <a:r>
              <a:rPr lang="en-US" sz="1400" dirty="0">
                <a:solidFill>
                  <a:prstClr val="black"/>
                </a:solidFill>
              </a:rPr>
              <a:t> and </a:t>
            </a:r>
            <a:r>
              <a:rPr lang="en-US" sz="1400" dirty="0" err="1">
                <a:solidFill>
                  <a:prstClr val="black"/>
                </a:solidFill>
              </a:rPr>
              <a:t>xrecn</a:t>
            </a:r>
            <a:r>
              <a:rPr lang="en-US" sz="1400" dirty="0">
                <a:solidFill>
                  <a:prstClr val="black"/>
                </a:solidFill>
              </a:rPr>
              <a:t>. Some (mostly) recognizable digits must show up in each case. </a:t>
            </a:r>
            <a:r>
              <a:rPr lang="en-US" sz="1400" dirty="0" err="1">
                <a:solidFill>
                  <a:prstClr val="black"/>
                </a:solidFill>
              </a:rPr>
              <a:t>xrecp</a:t>
            </a:r>
            <a:r>
              <a:rPr lang="en-US" sz="1400" dirty="0">
                <a:solidFill>
                  <a:prstClr val="black"/>
                </a:solidFill>
              </a:rPr>
              <a:t> must appear as a blurry version of </a:t>
            </a:r>
            <a:r>
              <a:rPr lang="en-US" sz="1400" dirty="0" err="1">
                <a:solidFill>
                  <a:prstClr val="black"/>
                </a:solidFill>
              </a:rPr>
              <a:t>xp</a:t>
            </a:r>
            <a:r>
              <a:rPr lang="en-US" sz="1400" dirty="0">
                <a:solidFill>
                  <a:prstClr val="black"/>
                </a:solidFill>
              </a:rPr>
              <a:t>.</a:t>
            </a:r>
          </a:p>
          <a:p>
            <a:pPr marL="227013" indent="-227013">
              <a:spcAft>
                <a:spcPts val="300"/>
              </a:spcAft>
              <a:buFont typeface="Wingdings" panose="05000000000000000000" pitchFamily="2" charset="2"/>
              <a:buChar char="q"/>
            </a:pPr>
            <a:r>
              <a:rPr lang="en-US" sz="1400" dirty="0">
                <a:solidFill>
                  <a:prstClr val="black"/>
                </a:solidFill>
              </a:rPr>
              <a:t>Consistency is very important:</a:t>
            </a:r>
          </a:p>
          <a:p>
            <a:pPr marL="684213" lvl="1" indent="-227013">
              <a:spcAft>
                <a:spcPts val="300"/>
              </a:spcAft>
              <a:buFont typeface="Wingdings" panose="05000000000000000000" pitchFamily="2" charset="2"/>
              <a:buChar char="q"/>
            </a:pPr>
            <a:r>
              <a:rPr lang="en-US" sz="1400" i="1" dirty="0">
                <a:solidFill>
                  <a:prstClr val="black"/>
                </a:solidFill>
              </a:rPr>
              <a:t>Your</a:t>
            </a:r>
            <a:r>
              <a:rPr lang="en-US" sz="1400" dirty="0">
                <a:solidFill>
                  <a:prstClr val="black"/>
                </a:solidFill>
              </a:rPr>
              <a:t> </a:t>
            </a:r>
            <a:r>
              <a:rPr lang="en-US" sz="1400" dirty="0" err="1">
                <a:solidFill>
                  <a:prstClr val="black"/>
                </a:solidFill>
              </a:rPr>
              <a:t>zp</a:t>
            </a:r>
            <a:r>
              <a:rPr lang="en-US" sz="1400" dirty="0">
                <a:solidFill>
                  <a:prstClr val="black"/>
                </a:solidFill>
              </a:rPr>
              <a:t> must equal </a:t>
            </a:r>
            <a:r>
              <a:rPr lang="en-US" sz="1400" i="1" dirty="0">
                <a:solidFill>
                  <a:prstClr val="black"/>
                </a:solidFill>
              </a:rPr>
              <a:t>your</a:t>
            </a:r>
            <a:r>
              <a:rPr lang="en-US" sz="1400" dirty="0">
                <a:solidFill>
                  <a:prstClr val="black"/>
                </a:solidFill>
              </a:rPr>
              <a:t> </a:t>
            </a:r>
            <a:r>
              <a:rPr lang="en-US" sz="1400" dirty="0" err="1">
                <a:solidFill>
                  <a:prstClr val="black"/>
                </a:solidFill>
              </a:rPr>
              <a:t>xp</a:t>
            </a:r>
            <a:r>
              <a:rPr lang="en-US" sz="1400" dirty="0">
                <a:solidFill>
                  <a:prstClr val="black"/>
                </a:solidFill>
              </a:rPr>
              <a:t> minus </a:t>
            </a:r>
            <a:r>
              <a:rPr lang="en-US" sz="1400" i="1" dirty="0">
                <a:solidFill>
                  <a:prstClr val="black"/>
                </a:solidFill>
              </a:rPr>
              <a:t>your</a:t>
            </a:r>
            <a:r>
              <a:rPr lang="en-US" sz="1400" dirty="0">
                <a:solidFill>
                  <a:prstClr val="black"/>
                </a:solidFill>
              </a:rPr>
              <a:t> mu.</a:t>
            </a:r>
          </a:p>
          <a:p>
            <a:pPr marL="684213" lvl="1" indent="-227013">
              <a:spcAft>
                <a:spcPts val="300"/>
              </a:spcAft>
              <a:buFont typeface="Wingdings" panose="05000000000000000000" pitchFamily="2" charset="2"/>
              <a:buChar char="q"/>
            </a:pPr>
            <a:r>
              <a:rPr lang="en-US" sz="1400" i="1" dirty="0">
                <a:solidFill>
                  <a:prstClr val="black"/>
                </a:solidFill>
              </a:rPr>
              <a:t>Your</a:t>
            </a:r>
            <a:r>
              <a:rPr lang="en-US" sz="1400" dirty="0">
                <a:solidFill>
                  <a:prstClr val="black"/>
                </a:solidFill>
              </a:rPr>
              <a:t> pp must be consistent with </a:t>
            </a:r>
            <a:r>
              <a:rPr lang="en-US" sz="1400" i="1" dirty="0">
                <a:solidFill>
                  <a:prstClr val="black"/>
                </a:solidFill>
              </a:rPr>
              <a:t>your</a:t>
            </a:r>
            <a:r>
              <a:rPr lang="en-US" sz="1400" dirty="0">
                <a:solidFill>
                  <a:prstClr val="black"/>
                </a:solidFill>
              </a:rPr>
              <a:t> </a:t>
            </a:r>
            <a:r>
              <a:rPr lang="en-US" sz="1400" dirty="0" err="1">
                <a:solidFill>
                  <a:prstClr val="black"/>
                </a:solidFill>
              </a:rPr>
              <a:t>zp</a:t>
            </a:r>
            <a:r>
              <a:rPr lang="en-US" sz="1400" dirty="0">
                <a:solidFill>
                  <a:prstClr val="black"/>
                </a:solidFill>
              </a:rPr>
              <a:t> and </a:t>
            </a:r>
            <a:r>
              <a:rPr lang="en-US" sz="1400" i="1" dirty="0">
                <a:solidFill>
                  <a:prstClr val="black"/>
                </a:solidFill>
              </a:rPr>
              <a:t>your</a:t>
            </a:r>
            <a:r>
              <a:rPr lang="en-US" sz="1400" dirty="0">
                <a:solidFill>
                  <a:prstClr val="black"/>
                </a:solidFill>
              </a:rPr>
              <a:t> v1, v2</a:t>
            </a:r>
          </a:p>
          <a:p>
            <a:pPr marL="684213" lvl="1" indent="-227013">
              <a:spcAft>
                <a:spcPts val="300"/>
              </a:spcAft>
              <a:buFont typeface="Wingdings" panose="05000000000000000000" pitchFamily="2" charset="2"/>
              <a:buChar char="q"/>
            </a:pPr>
            <a:r>
              <a:rPr lang="en-US" sz="1400" i="1" dirty="0">
                <a:solidFill>
                  <a:prstClr val="black"/>
                </a:solidFill>
              </a:rPr>
              <a:t>Your</a:t>
            </a:r>
            <a:r>
              <a:rPr lang="en-US" sz="1400" dirty="0">
                <a:solidFill>
                  <a:prstClr val="black"/>
                </a:solidFill>
              </a:rPr>
              <a:t> </a:t>
            </a:r>
            <a:r>
              <a:rPr lang="en-US" sz="1400" dirty="0" err="1">
                <a:solidFill>
                  <a:prstClr val="black"/>
                </a:solidFill>
              </a:rPr>
              <a:t>rp</a:t>
            </a:r>
            <a:r>
              <a:rPr lang="en-US" sz="1400" dirty="0">
                <a:solidFill>
                  <a:prstClr val="black"/>
                </a:solidFill>
              </a:rPr>
              <a:t> must be consistent with </a:t>
            </a:r>
            <a:r>
              <a:rPr lang="en-US" sz="1400" i="1" dirty="0">
                <a:solidFill>
                  <a:prstClr val="black"/>
                </a:solidFill>
              </a:rPr>
              <a:t>your</a:t>
            </a:r>
            <a:r>
              <a:rPr lang="en-US" sz="1400" dirty="0">
                <a:solidFill>
                  <a:prstClr val="black"/>
                </a:solidFill>
              </a:rPr>
              <a:t> pp and </a:t>
            </a:r>
            <a:r>
              <a:rPr lang="en-US" sz="1400" i="1" dirty="0">
                <a:solidFill>
                  <a:prstClr val="black"/>
                </a:solidFill>
              </a:rPr>
              <a:t>your</a:t>
            </a:r>
            <a:r>
              <a:rPr lang="en-US" sz="1400" dirty="0">
                <a:solidFill>
                  <a:prstClr val="black"/>
                </a:solidFill>
              </a:rPr>
              <a:t> v1, v2</a:t>
            </a:r>
          </a:p>
          <a:p>
            <a:pPr marL="684213" lvl="1" indent="-227013">
              <a:spcAft>
                <a:spcPts val="300"/>
              </a:spcAft>
              <a:buFont typeface="Wingdings" panose="05000000000000000000" pitchFamily="2" charset="2"/>
              <a:buChar char="q"/>
            </a:pPr>
            <a:r>
              <a:rPr lang="en-US" sz="1400" i="1" dirty="0">
                <a:solidFill>
                  <a:prstClr val="black"/>
                </a:solidFill>
              </a:rPr>
              <a:t>Your</a:t>
            </a:r>
            <a:r>
              <a:rPr lang="en-US" sz="1400" dirty="0">
                <a:solidFill>
                  <a:prstClr val="black"/>
                </a:solidFill>
              </a:rPr>
              <a:t> </a:t>
            </a:r>
            <a:r>
              <a:rPr lang="en-US" sz="1400" dirty="0" err="1">
                <a:solidFill>
                  <a:prstClr val="black"/>
                </a:solidFill>
              </a:rPr>
              <a:t>xrecp</a:t>
            </a:r>
            <a:r>
              <a:rPr lang="en-US" sz="1400" dirty="0">
                <a:solidFill>
                  <a:prstClr val="black"/>
                </a:solidFill>
              </a:rPr>
              <a:t> must be consistent with </a:t>
            </a:r>
            <a:r>
              <a:rPr lang="en-US" sz="1400" i="1" dirty="0">
                <a:solidFill>
                  <a:prstClr val="black"/>
                </a:solidFill>
              </a:rPr>
              <a:t>your</a:t>
            </a:r>
            <a:r>
              <a:rPr lang="en-US" sz="1400" dirty="0">
                <a:solidFill>
                  <a:prstClr val="black"/>
                </a:solidFill>
              </a:rPr>
              <a:t> </a:t>
            </a:r>
            <a:r>
              <a:rPr lang="en-US" sz="1400" dirty="0" err="1">
                <a:solidFill>
                  <a:prstClr val="black"/>
                </a:solidFill>
              </a:rPr>
              <a:t>rp</a:t>
            </a:r>
            <a:r>
              <a:rPr lang="en-US" sz="1400" dirty="0">
                <a:solidFill>
                  <a:prstClr val="black"/>
                </a:solidFill>
              </a:rPr>
              <a:t> and </a:t>
            </a:r>
            <a:r>
              <a:rPr lang="en-US" sz="1400" i="1" dirty="0">
                <a:solidFill>
                  <a:prstClr val="black"/>
                </a:solidFill>
              </a:rPr>
              <a:t>your</a:t>
            </a:r>
            <a:r>
              <a:rPr lang="en-US" sz="1400" dirty="0">
                <a:solidFill>
                  <a:prstClr val="black"/>
                </a:solidFill>
              </a:rPr>
              <a:t> mu</a:t>
            </a:r>
          </a:p>
          <a:p>
            <a:pPr marL="684213" lvl="1" indent="-227013">
              <a:spcAft>
                <a:spcPts val="300"/>
              </a:spcAft>
              <a:buFont typeface="Wingdings" panose="05000000000000000000" pitchFamily="2" charset="2"/>
              <a:buChar char="q"/>
            </a:pPr>
            <a:r>
              <a:rPr lang="en-US" sz="1400" dirty="0">
                <a:solidFill>
                  <a:prstClr val="black"/>
                </a:solidFill>
              </a:rPr>
              <a:t>Similar consistency must be checked for the negative example</a:t>
            </a:r>
          </a:p>
          <a:p>
            <a:pPr marL="227013" indent="-227013">
              <a:spcAft>
                <a:spcPts val="300"/>
              </a:spcAft>
              <a:buFont typeface="Wingdings" panose="05000000000000000000" pitchFamily="2" charset="2"/>
              <a:buChar char="q"/>
            </a:pPr>
            <a:r>
              <a:rPr lang="en-US" sz="1400" dirty="0">
                <a:solidFill>
                  <a:prstClr val="black"/>
                </a:solidFill>
              </a:rPr>
              <a:t>Identify your pp and </a:t>
            </a:r>
            <a:r>
              <a:rPr lang="en-US" sz="1400" dirty="0" err="1">
                <a:solidFill>
                  <a:prstClr val="black"/>
                </a:solidFill>
              </a:rPr>
              <a:t>pn</a:t>
            </a:r>
            <a:r>
              <a:rPr lang="en-US" sz="1400" dirty="0">
                <a:solidFill>
                  <a:prstClr val="black"/>
                </a:solidFill>
              </a:rPr>
              <a:t> on the scatterplot. Are their locations consistent with the classification results you have stated on lines 88 through 94?</a:t>
            </a:r>
          </a:p>
          <a:p>
            <a:pPr marL="227013" lvl="2" indent="-227013">
              <a:spcAft>
                <a:spcPts val="300"/>
              </a:spcAft>
              <a:buFont typeface="Wingdings" panose="05000000000000000000" pitchFamily="2" charset="2"/>
              <a:buChar char="q"/>
            </a:pPr>
            <a:r>
              <a:rPr lang="en-US" sz="1400" dirty="0">
                <a:solidFill>
                  <a:prstClr val="black"/>
                </a:solidFill>
              </a:rPr>
              <a:t>Generally, the training accuracy attained using histograms must be slightly higher than that attained using the Bayesian classifier.</a:t>
            </a:r>
          </a:p>
          <a:p>
            <a:pPr marL="227013" lvl="2" indent="-227013">
              <a:spcAft>
                <a:spcPts val="300"/>
              </a:spcAft>
              <a:buFont typeface="Wingdings" panose="05000000000000000000" pitchFamily="2" charset="2"/>
              <a:buChar char="q"/>
            </a:pPr>
            <a:r>
              <a:rPr lang="en-US" sz="1400" dirty="0">
                <a:solidFill>
                  <a:prstClr val="black"/>
                </a:solidFill>
              </a:rPr>
              <a:t>Your stated training accuracy must be consistent with the degree of overlap seen in the scatterplot.</a:t>
            </a:r>
          </a:p>
        </p:txBody>
      </p:sp>
    </p:spTree>
    <p:extLst>
      <p:ext uri="{BB962C8B-B14F-4D97-AF65-F5344CB8AC3E}">
        <p14:creationId xmlns:p14="http://schemas.microsoft.com/office/powerpoint/2010/main" val="25761789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Lecture 5: Linear Classifiers</a:t>
            </a:r>
          </a:p>
        </p:txBody>
      </p:sp>
      <p:sp>
        <p:nvSpPr>
          <p:cNvPr id="11" name="Text Placeholder 2"/>
          <p:cNvSpPr txBox="1">
            <a:spLocks/>
          </p:cNvSpPr>
          <p:nvPr/>
        </p:nvSpPr>
        <p:spPr>
          <a:xfrm>
            <a:off x="4697506" y="618807"/>
            <a:ext cx="4141694"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hlinkClick r:id="rId2" action="ppaction://hlinksldjump"/>
              </a:rPr>
              <a:t>How good is this classifier?</a:t>
            </a:r>
            <a:endParaRPr lang="en-US" sz="1400" dirty="0"/>
          </a:p>
          <a:p>
            <a:r>
              <a:rPr lang="en-US" sz="1400" dirty="0">
                <a:hlinkClick r:id="rId3" action="ppaction://hlinksldjump"/>
              </a:rPr>
              <a:t>Tweaking the threshold</a:t>
            </a:r>
            <a:endParaRPr lang="en-US" sz="1400" dirty="0"/>
          </a:p>
          <a:p>
            <a:r>
              <a:rPr lang="en-US" sz="1400" dirty="0">
                <a:hlinkClick r:id="rId4" action="ppaction://hlinksldjump"/>
              </a:rPr>
              <a:t>Tweaking the threshold</a:t>
            </a:r>
            <a:endParaRPr lang="en-US" sz="1400" dirty="0"/>
          </a:p>
          <a:p>
            <a:r>
              <a:rPr lang="en-US" sz="1400" dirty="0">
                <a:hlinkClick r:id="rId5" action="ppaction://hlinksldjump"/>
              </a:rPr>
              <a:t>Receiver Operating Curve (ROC)</a:t>
            </a:r>
            <a:endParaRPr lang="en-US" sz="1400" dirty="0"/>
          </a:p>
          <a:p>
            <a:r>
              <a:rPr lang="en-US" sz="1400" dirty="0">
                <a:hlinkClick r:id="rId6" action="ppaction://hlinksldjump"/>
              </a:rPr>
              <a:t>Multiclass Linear Classifier - Recap</a:t>
            </a:r>
            <a:endParaRPr lang="en-US" sz="1400" dirty="0"/>
          </a:p>
          <a:p>
            <a:r>
              <a:rPr lang="en-US" sz="1400" dirty="0">
                <a:hlinkClick r:id="rId7" action="ppaction://hlinksldjump"/>
              </a:rPr>
              <a:t>Step-by-step: Linear Classifier Design for C classes</a:t>
            </a:r>
            <a:endParaRPr lang="en-US" sz="1400" dirty="0"/>
          </a:p>
          <a:p>
            <a:r>
              <a:rPr lang="en-US" sz="1400" dirty="0">
                <a:hlinkClick r:id="rId8" action="ppaction://hlinksldjump"/>
              </a:rPr>
              <a:t>Linear Classifier to answer “How will the machine fail?”</a:t>
            </a:r>
            <a:endParaRPr lang="en-US" sz="1400" dirty="0"/>
          </a:p>
          <a:p>
            <a:r>
              <a:rPr lang="en-US" sz="1400" dirty="0"/>
              <a:t>The power of linear classifiers</a:t>
            </a:r>
          </a:p>
        </p:txBody>
      </p:sp>
      <p:sp>
        <p:nvSpPr>
          <p:cNvPr id="12" name="Text Placeholder 2"/>
          <p:cNvSpPr txBox="1">
            <a:spLocks/>
          </p:cNvSpPr>
          <p:nvPr/>
        </p:nvSpPr>
        <p:spPr>
          <a:xfrm>
            <a:off x="98612" y="618807"/>
            <a:ext cx="4141694" cy="4351338"/>
          </a:xfrm>
          <a:prstGeom prst="rect">
            <a:avLst/>
          </a:prstGeom>
        </p:spPr>
        <p:txBody>
          <a:bodyPr vert="horz" lIns="91440" tIns="45720" rIns="91440" bIns="45720" rtlCol="0">
            <a:noAutofit/>
          </a:bodyPr>
          <a:lstStyle>
            <a:defPPr>
              <a:defRPr lang="en-US"/>
            </a:defPPr>
            <a:lvl1pPr marL="171450" indent="-171450" defTabSz="685800">
              <a:lnSpc>
                <a:spcPct val="90000"/>
              </a:lnSpc>
              <a:spcBef>
                <a:spcPts val="750"/>
              </a:spcBef>
              <a:buFont typeface="Arial" panose="020B0604020202020204" pitchFamily="34" charset="0"/>
              <a:buChar char="•"/>
              <a:defRPr sz="2100"/>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sz="1400" dirty="0">
                <a:hlinkClick r:id="rId9" action="ppaction://hlinksldjump"/>
              </a:rPr>
              <a:t>Linear Classifier – Basic Idea</a:t>
            </a:r>
            <a:endParaRPr lang="en-US" sz="1400" dirty="0"/>
          </a:p>
          <a:p>
            <a:r>
              <a:rPr lang="en-US" sz="1400" dirty="0">
                <a:hlinkClick r:id="rId10" action="ppaction://hlinksldjump"/>
              </a:rPr>
              <a:t>Linear Classifier – Basic Idea</a:t>
            </a:r>
            <a:endParaRPr lang="en-US" sz="1400" dirty="0"/>
          </a:p>
          <a:p>
            <a:r>
              <a:rPr lang="en-US" sz="1400" dirty="0">
                <a:hlinkClick r:id="rId11" action="ppaction://hlinksldjump"/>
              </a:rPr>
              <a:t>Linear Classifier – Perceptron</a:t>
            </a:r>
            <a:endParaRPr lang="en-US" sz="1400" dirty="0"/>
          </a:p>
          <a:p>
            <a:r>
              <a:rPr lang="en-US" sz="1400" dirty="0">
                <a:hlinkClick r:id="rId12" action="ppaction://hlinksldjump"/>
              </a:rPr>
              <a:t>Linear Classifier – Mean-square error minimizer</a:t>
            </a:r>
            <a:endParaRPr lang="en-US" sz="1400" dirty="0"/>
          </a:p>
          <a:p>
            <a:r>
              <a:rPr lang="en-US" sz="1400" dirty="0">
                <a:hlinkClick r:id="rId13" action="ppaction://hlinksldjump"/>
              </a:rPr>
              <a:t>Linear Classifier – Fisher’s Linear Discriminant</a:t>
            </a:r>
            <a:endParaRPr lang="en-US" sz="1400" dirty="0"/>
          </a:p>
          <a:p>
            <a:r>
              <a:rPr lang="en-US" sz="1400" dirty="0">
                <a:hlinkClick r:id="rId14" action="ppaction://hlinksldjump"/>
              </a:rPr>
              <a:t>Linear Classifiers – Perceptron versus Pseudoinverse</a:t>
            </a:r>
            <a:endParaRPr lang="en-US" sz="1400" dirty="0"/>
          </a:p>
          <a:p>
            <a:r>
              <a:rPr lang="en-US" sz="1400" dirty="0">
                <a:hlinkClick r:id="rId15" action="ppaction://hlinksldjump"/>
              </a:rPr>
              <a:t>Linear Classifiers – Support Vector Machines</a:t>
            </a:r>
            <a:endParaRPr lang="en-US" sz="1400" dirty="0"/>
          </a:p>
          <a:p>
            <a:r>
              <a:rPr lang="en-US" sz="1400" dirty="0">
                <a:hlinkClick r:id="rId16" action="ppaction://hlinksldjump"/>
              </a:rPr>
              <a:t>Linear Classifiers – Using nonlinear combinations of features</a:t>
            </a:r>
            <a:r>
              <a:rPr lang="en-US" sz="1400" dirty="0"/>
              <a:t> (1D example)</a:t>
            </a:r>
          </a:p>
          <a:p>
            <a:r>
              <a:rPr lang="en-US" sz="1400" dirty="0">
                <a:hlinkClick r:id="rId17" action="ppaction://hlinksldjump"/>
              </a:rPr>
              <a:t>Linear Classifiers – Using nonlinear combinations of features</a:t>
            </a:r>
            <a:r>
              <a:rPr lang="en-US" sz="1400" dirty="0"/>
              <a:t> (2D example)</a:t>
            </a:r>
          </a:p>
          <a:p>
            <a:r>
              <a:rPr lang="en-US" sz="1400" dirty="0">
                <a:hlinkClick r:id="rId18" action="ppaction://hlinksldjump"/>
              </a:rPr>
              <a:t>How to use nonlinear combinations of features</a:t>
            </a:r>
            <a:endParaRPr lang="en-US" sz="1400" dirty="0"/>
          </a:p>
          <a:p>
            <a:r>
              <a:rPr lang="en-US" sz="1400" dirty="0">
                <a:hlinkClick r:id="rId19" action="ppaction://hlinksldjump"/>
              </a:rPr>
              <a:t>Linear Classifiers – For multiple classes (</a:t>
            </a:r>
            <a:r>
              <a:rPr lang="en-US" sz="1400" dirty="0" err="1">
                <a:hlinkClick r:id="rId19" action="ppaction://hlinksldjump"/>
              </a:rPr>
              <a:t>Kesler’s</a:t>
            </a:r>
            <a:r>
              <a:rPr lang="en-US" sz="1400" dirty="0">
                <a:hlinkClick r:id="rId19" action="ppaction://hlinksldjump"/>
              </a:rPr>
              <a:t> construction)</a:t>
            </a:r>
            <a:endParaRPr lang="en-US" sz="1400" dirty="0"/>
          </a:p>
          <a:p>
            <a:r>
              <a:rPr lang="en-US" sz="1400" dirty="0">
                <a:hlinkClick r:id="rId20" action="ppaction://hlinksldjump"/>
              </a:rPr>
              <a:t>Real world example: Machine Failure</a:t>
            </a:r>
            <a:endParaRPr lang="en-US" sz="1400" dirty="0"/>
          </a:p>
          <a:p>
            <a:r>
              <a:rPr lang="en-US" sz="1400" dirty="0">
                <a:hlinkClick r:id="rId21" action="ppaction://hlinksldjump"/>
              </a:rPr>
              <a:t>Training and Testing Subsets</a:t>
            </a:r>
            <a:endParaRPr lang="en-US" sz="1400" dirty="0"/>
          </a:p>
          <a:p>
            <a:r>
              <a:rPr lang="en-US" sz="1400" dirty="0">
                <a:hlinkClick r:id="rId22" action="ppaction://hlinksldjump"/>
              </a:rPr>
              <a:t>Training and Testing Subset</a:t>
            </a:r>
            <a:endParaRPr lang="en-US" sz="1400" dirty="0"/>
          </a:p>
          <a:p>
            <a:r>
              <a:rPr lang="en-US" sz="1400" dirty="0">
                <a:hlinkClick r:id="rId23" action="ppaction://hlinksldjump"/>
              </a:rPr>
              <a:t>Validation Subset</a:t>
            </a:r>
            <a:endParaRPr lang="en-US" sz="1400" dirty="0"/>
          </a:p>
          <a:p>
            <a:r>
              <a:rPr lang="en-US" sz="1400" dirty="0">
                <a:hlinkClick r:id="rId24" action="ppaction://hlinksldjump"/>
              </a:rPr>
              <a:t>Linear Classifier to answer “Will the machine fail?”</a:t>
            </a:r>
            <a:endParaRPr lang="en-US" sz="1400" dirty="0"/>
          </a:p>
          <a:p>
            <a:r>
              <a:rPr lang="en-US" sz="1400" dirty="0">
                <a:hlinkClick r:id="rId25" action="ppaction://hlinksldjump"/>
              </a:rPr>
              <a:t>Step-by-step: Linear Classifier Design for 2 classes</a:t>
            </a:r>
            <a:endParaRPr lang="en-US" sz="1400" dirty="0"/>
          </a:p>
        </p:txBody>
      </p:sp>
    </p:spTree>
    <p:extLst>
      <p:ext uri="{BB962C8B-B14F-4D97-AF65-F5344CB8AC3E}">
        <p14:creationId xmlns:p14="http://schemas.microsoft.com/office/powerpoint/2010/main" val="39896466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266330" y="4268430"/>
            <a:ext cx="8762260" cy="1245688"/>
            <a:chOff x="266330" y="4587008"/>
            <a:chExt cx="8762260" cy="1494196"/>
          </a:xfrm>
        </p:grpSpPr>
        <p:grpSp>
          <p:nvGrpSpPr>
            <p:cNvPr id="25" name="Group 24"/>
            <p:cNvGrpSpPr/>
            <p:nvPr/>
          </p:nvGrpSpPr>
          <p:grpSpPr>
            <a:xfrm>
              <a:off x="266330" y="4587008"/>
              <a:ext cx="8762260" cy="1494196"/>
              <a:chOff x="266330" y="4587008"/>
              <a:chExt cx="8762260" cy="1494196"/>
            </a:xfrm>
          </p:grpSpPr>
          <p:sp>
            <p:nvSpPr>
              <p:cNvPr id="24" name="Rectangle 23"/>
              <p:cNvSpPr/>
              <p:nvPr/>
            </p:nvSpPr>
            <p:spPr>
              <a:xfrm>
                <a:off x="266330" y="4590668"/>
                <a:ext cx="8762260" cy="149053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sp>
            <p:nvSpPr>
              <p:cNvPr id="23" name="TextBox 22"/>
              <p:cNvSpPr txBox="1"/>
              <p:nvPr/>
            </p:nvSpPr>
            <p:spPr>
              <a:xfrm>
                <a:off x="266330" y="4587008"/>
                <a:ext cx="6326925" cy="406094"/>
              </a:xfrm>
              <a:prstGeom prst="rect">
                <a:avLst/>
              </a:prstGeom>
              <a:noFill/>
            </p:spPr>
            <p:txBody>
              <a:bodyPr wrap="none" rtlCol="0">
                <a:spAutoFit/>
              </a:bodyPr>
              <a:lstStyle/>
              <a:p>
                <a:r>
                  <a:rPr lang="en-US" sz="1600" dirty="0">
                    <a:solidFill>
                      <a:prstClr val="black"/>
                    </a:solidFill>
                  </a:rPr>
                  <a:t>Linear Classifier                                                                       With math swag</a:t>
                </a:r>
              </a:p>
            </p:txBody>
          </p:sp>
        </p:grpSp>
        <p:sp>
          <p:nvSpPr>
            <p:cNvPr id="26" name="TextBox 25"/>
            <p:cNvSpPr txBox="1"/>
            <p:nvPr/>
          </p:nvSpPr>
          <p:spPr>
            <a:xfrm>
              <a:off x="4860773" y="5227580"/>
              <a:ext cx="433132" cy="338554"/>
            </a:xfrm>
            <a:prstGeom prst="rect">
              <a:avLst/>
            </a:prstGeom>
            <a:noFill/>
          </p:spPr>
          <p:txBody>
            <a:bodyPr wrap="none" rtlCol="0">
              <a:spAutoFit/>
            </a:bodyPr>
            <a:lstStyle/>
            <a:p>
              <a:r>
                <a:rPr lang="en-US" sz="1600" dirty="0">
                  <a:solidFill>
                    <a:prstClr val="black"/>
                  </a:solidFill>
                </a:rPr>
                <a:t>OR</a:t>
              </a:r>
            </a:p>
          </p:txBody>
        </p:sp>
      </p:grpSp>
      <p:grpSp>
        <p:nvGrpSpPr>
          <p:cNvPr id="15" name="Group 14"/>
          <p:cNvGrpSpPr/>
          <p:nvPr/>
        </p:nvGrpSpPr>
        <p:grpSpPr>
          <a:xfrm>
            <a:off x="573463" y="4451875"/>
            <a:ext cx="3998536" cy="1044487"/>
            <a:chOff x="573463" y="4886814"/>
            <a:chExt cx="3998536" cy="1044487"/>
          </a:xfrm>
        </p:grpSpPr>
        <mc:AlternateContent xmlns:mc="http://schemas.openxmlformats.org/markup-compatibility/2006" xmlns:a14="http://schemas.microsoft.com/office/drawing/2010/main">
          <mc:Choice Requires="a14">
            <p:sp>
              <p:nvSpPr>
                <p:cNvPr id="9" name="TextBox 8"/>
                <p:cNvSpPr txBox="1"/>
                <p:nvPr/>
              </p:nvSpPr>
              <p:spPr>
                <a:xfrm>
                  <a:off x="573463" y="5270558"/>
                  <a:ext cx="31311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0</m:t>
                            </m:r>
                          </m:sub>
                        </m:sSub>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𝑑</m:t>
                            </m:r>
                          </m:sub>
                        </m:sSub>
                      </m:oMath>
                    </m:oMathPara>
                  </a14:m>
                  <a:endParaRPr lang="en-US"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73463" y="5270558"/>
                  <a:ext cx="3131178" cy="276999"/>
                </a:xfrm>
                <a:prstGeom prst="rect">
                  <a:avLst/>
                </a:prstGeom>
                <a:blipFill rotWithShape="0">
                  <a:blip r:embed="rId6"/>
                  <a:stretch>
                    <a:fillRect l="-973" r="-584"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390860" y="5270558"/>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0</m:t>
                        </m:r>
                      </m:oMath>
                    </m:oMathPara>
                  </a14:m>
                  <a:endParaRPr lang="en-US" dirty="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390860" y="5270558"/>
                  <a:ext cx="181139" cy="276999"/>
                </a:xfrm>
                <a:prstGeom prst="rect">
                  <a:avLst/>
                </a:prstGeom>
                <a:blipFill rotWithShape="0">
                  <a:blip r:embed="rId7"/>
                  <a:stretch>
                    <a:fillRect l="-30000" r="-30000" b="-6667"/>
                  </a:stretch>
                </a:blipFill>
              </p:spPr>
              <p:txBody>
                <a:bodyPr/>
                <a:lstStyle/>
                <a:p>
                  <a:r>
                    <a:rPr lang="en-US">
                      <a:noFill/>
                    </a:rPr>
                    <a:t> </a:t>
                  </a:r>
                </a:p>
              </p:txBody>
            </p:sp>
          </mc:Fallback>
        </mc:AlternateContent>
        <p:grpSp>
          <p:nvGrpSpPr>
            <p:cNvPr id="14" name="Group 13"/>
            <p:cNvGrpSpPr/>
            <p:nvPr/>
          </p:nvGrpSpPr>
          <p:grpSpPr>
            <a:xfrm>
              <a:off x="3706952" y="4886814"/>
              <a:ext cx="681597" cy="1044487"/>
              <a:chOff x="4863804" y="4949199"/>
              <a:chExt cx="681597" cy="1044487"/>
            </a:xfrm>
          </p:grpSpPr>
          <mc:AlternateContent xmlns:mc="http://schemas.openxmlformats.org/markup-compatibility/2006" xmlns:a14="http://schemas.microsoft.com/office/drawing/2010/main">
            <mc:Choice Requires="a14">
              <p:sp>
                <p:nvSpPr>
                  <p:cNvPr id="10" name="TextBox 9"/>
                  <p:cNvSpPr txBox="1"/>
                  <p:nvPr/>
                </p:nvSpPr>
                <p:spPr>
                  <a:xfrm>
                    <a:off x="5161322" y="5280012"/>
                    <a:ext cx="174727"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i="1" smtClean="0">
                                  <a:solidFill>
                                    <a:prstClr val="black"/>
                                  </a:solidFill>
                                  <a:latin typeface="Cambria Math" panose="02040503050406030204" pitchFamily="18" charset="0"/>
                                </a:rPr>
                              </m:ctrlPr>
                            </m:mPr>
                            <m:mr>
                              <m:e>
                                <m:r>
                                  <m:rPr>
                                    <m:brk m:alnAt="7"/>
                                  </m:rPr>
                                  <a:rPr lang="en-US" sz="1400" i="1" smtClean="0">
                                    <a:solidFill>
                                      <a:prstClr val="black"/>
                                    </a:solidFill>
                                    <a:latin typeface="Cambria Math" panose="02040503050406030204" pitchFamily="18" charset="0"/>
                                  </a:rPr>
                                  <m:t>&gt;</m:t>
                                </m:r>
                              </m:e>
                            </m:mr>
                            <m:mr>
                              <m:e>
                                <m:r>
                                  <a:rPr lang="en-US" sz="1400" i="1" smtClean="0">
                                    <a:solidFill>
                                      <a:prstClr val="black"/>
                                    </a:solidFill>
                                    <a:latin typeface="Cambria Math" panose="02040503050406030204" pitchFamily="18" charset="0"/>
                                  </a:rPr>
                                  <m:t>&lt;</m:t>
                                </m:r>
                              </m:e>
                            </m:mr>
                          </m:m>
                        </m:oMath>
                      </m:oMathPara>
                    </a14:m>
                    <a:endParaRPr lang="en-US" sz="1400"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161322" y="5280012"/>
                    <a:ext cx="174727" cy="345672"/>
                  </a:xfrm>
                  <a:prstGeom prst="rect">
                    <a:avLst/>
                  </a:prstGeom>
                  <a:blipFill rotWithShape="0">
                    <a:blip r:embed="rId8"/>
                    <a:stretch>
                      <a:fillRect l="-20690" r="-17241" b="-14035"/>
                    </a:stretch>
                  </a:blipFill>
                </p:spPr>
                <p:txBody>
                  <a:bodyPr/>
                  <a:lstStyle/>
                  <a:p>
                    <a:r>
                      <a:rPr lang="en-US">
                        <a:noFill/>
                      </a:rPr>
                      <a:t> </a:t>
                    </a:r>
                  </a:p>
                </p:txBody>
              </p:sp>
            </mc:Fallback>
          </mc:AlternateContent>
          <p:sp>
            <p:nvSpPr>
              <p:cNvPr id="12" name="TextBox 11"/>
              <p:cNvSpPr txBox="1"/>
              <p:nvPr/>
            </p:nvSpPr>
            <p:spPr>
              <a:xfrm>
                <a:off x="4863804" y="4949199"/>
                <a:ext cx="681597" cy="307777"/>
              </a:xfrm>
              <a:prstGeom prst="rect">
                <a:avLst/>
              </a:prstGeom>
              <a:noFill/>
            </p:spPr>
            <p:txBody>
              <a:bodyPr wrap="none" rtlCol="0">
                <a:spAutoFit/>
              </a:bodyPr>
              <a:lstStyle/>
              <a:p>
                <a:r>
                  <a:rPr lang="en-US" sz="1400" dirty="0">
                    <a:solidFill>
                      <a:prstClr val="black"/>
                    </a:solidFill>
                  </a:rPr>
                  <a:t>Class 1</a:t>
                </a:r>
              </a:p>
            </p:txBody>
          </p:sp>
          <p:sp>
            <p:nvSpPr>
              <p:cNvPr id="13" name="TextBox 12"/>
              <p:cNvSpPr txBox="1"/>
              <p:nvPr/>
            </p:nvSpPr>
            <p:spPr>
              <a:xfrm>
                <a:off x="4863804" y="5685909"/>
                <a:ext cx="681597" cy="307777"/>
              </a:xfrm>
              <a:prstGeom prst="rect">
                <a:avLst/>
              </a:prstGeom>
              <a:noFill/>
            </p:spPr>
            <p:txBody>
              <a:bodyPr wrap="none" rtlCol="0">
                <a:spAutoFit/>
              </a:bodyPr>
              <a:lstStyle/>
              <a:p>
                <a:r>
                  <a:rPr lang="en-US" sz="1400" dirty="0">
                    <a:solidFill>
                      <a:prstClr val="black"/>
                    </a:solidFill>
                  </a:rPr>
                  <a:t>Class 2</a:t>
                </a:r>
              </a:p>
            </p:txBody>
          </p:sp>
        </p:grpSp>
      </p:grpSp>
      <p:grpSp>
        <p:nvGrpSpPr>
          <p:cNvPr id="16" name="Group 15"/>
          <p:cNvGrpSpPr/>
          <p:nvPr/>
        </p:nvGrpSpPr>
        <p:grpSpPr>
          <a:xfrm>
            <a:off x="5539352" y="4451874"/>
            <a:ext cx="3144070" cy="1044487"/>
            <a:chOff x="2965337" y="4886814"/>
            <a:chExt cx="3144070" cy="1044487"/>
          </a:xfrm>
        </p:grpSpPr>
        <mc:AlternateContent xmlns:mc="http://schemas.openxmlformats.org/markup-compatibility/2006" xmlns:a14="http://schemas.microsoft.com/office/drawing/2010/main">
          <mc:Choice Requires="a14">
            <p:sp>
              <p:nvSpPr>
                <p:cNvPr id="17" name="TextBox 16"/>
                <p:cNvSpPr txBox="1"/>
                <p:nvPr/>
              </p:nvSpPr>
              <p:spPr>
                <a:xfrm>
                  <a:off x="2965337" y="4998136"/>
                  <a:ext cx="827470" cy="815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𝑗</m:t>
                            </m:r>
                            <m:r>
                              <a:rPr lang="en-US" i="1" smtClean="0">
                                <a:solidFill>
                                  <a:prstClr val="black"/>
                                </a:solidFill>
                                <a:latin typeface="Cambria Math" panose="02040503050406030204" pitchFamily="18" charset="0"/>
                              </a:rPr>
                              <m:t>=0</m:t>
                            </m:r>
                          </m:sub>
                          <m:sup>
                            <m:r>
                              <a:rPr lang="en-US" i="1" smtClean="0">
                                <a:solidFill>
                                  <a:prstClr val="black"/>
                                </a:solidFill>
                                <a:latin typeface="Cambria Math" panose="02040503050406030204" pitchFamily="18" charset="0"/>
                              </a:rPr>
                              <m:t>𝑑</m:t>
                            </m:r>
                          </m:sup>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𝑗</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𝑗</m:t>
                                </m:r>
                              </m:sub>
                            </m:sSub>
                          </m:e>
                        </m:nary>
                      </m:oMath>
                    </m:oMathPara>
                  </a14:m>
                  <a:endParaRPr lang="en-US" dirty="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965337" y="4998136"/>
                  <a:ext cx="827470" cy="81586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90860" y="5270558"/>
                  <a:ext cx="17185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0             </m:t>
                        </m:r>
                        <m:d>
                          <m:dPr>
                            <m:ctrlPr>
                              <a:rPr lang="en-US" i="1" smtClean="0">
                                <a:solidFill>
                                  <a:prstClr val="black"/>
                                </a:solidFill>
                                <a:latin typeface="Cambria Math" panose="02040503050406030204" pitchFamily="18" charset="0"/>
                              </a:rPr>
                            </m:ctrlPr>
                          </m:dPr>
                          <m:e>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0</m:t>
                                </m:r>
                              </m:sub>
                            </m:sSub>
                            <m:r>
                              <a:rPr lang="en-US" i="1" smtClean="0">
                                <a:solidFill>
                                  <a:prstClr val="black"/>
                                </a:solidFill>
                                <a:latin typeface="Cambria Math" panose="02040503050406030204" pitchFamily="18" charset="0"/>
                              </a:rPr>
                              <m:t>≝1</m:t>
                            </m:r>
                          </m:e>
                        </m:d>
                      </m:oMath>
                    </m:oMathPara>
                  </a14:m>
                  <a:endParaRPr lang="en-US" dirty="0">
                    <a:solidFill>
                      <a:prstClr val="black"/>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390860" y="5270558"/>
                  <a:ext cx="1718547" cy="276999"/>
                </a:xfrm>
                <a:prstGeom prst="rect">
                  <a:avLst/>
                </a:prstGeom>
                <a:blipFill rotWithShape="0">
                  <a:blip r:embed="rId10"/>
                  <a:stretch>
                    <a:fillRect l="-2847" b="-15556"/>
                  </a:stretch>
                </a:blipFill>
              </p:spPr>
              <p:txBody>
                <a:bodyPr/>
                <a:lstStyle/>
                <a:p>
                  <a:r>
                    <a:rPr lang="en-US">
                      <a:noFill/>
                    </a:rPr>
                    <a:t> </a:t>
                  </a:r>
                </a:p>
              </p:txBody>
            </p:sp>
          </mc:Fallback>
        </mc:AlternateContent>
        <p:grpSp>
          <p:nvGrpSpPr>
            <p:cNvPr id="19" name="Group 18"/>
            <p:cNvGrpSpPr/>
            <p:nvPr/>
          </p:nvGrpSpPr>
          <p:grpSpPr>
            <a:xfrm>
              <a:off x="3706952" y="4886814"/>
              <a:ext cx="681597" cy="1044487"/>
              <a:chOff x="4863804" y="4949199"/>
              <a:chExt cx="681597" cy="1044487"/>
            </a:xfrm>
          </p:grpSpPr>
          <mc:AlternateContent xmlns:mc="http://schemas.openxmlformats.org/markup-compatibility/2006" xmlns:a14="http://schemas.microsoft.com/office/drawing/2010/main">
            <mc:Choice Requires="a14">
              <p:sp>
                <p:nvSpPr>
                  <p:cNvPr id="20" name="TextBox 19"/>
                  <p:cNvSpPr txBox="1"/>
                  <p:nvPr/>
                </p:nvSpPr>
                <p:spPr>
                  <a:xfrm>
                    <a:off x="5161322" y="5280012"/>
                    <a:ext cx="174727"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i="1" smtClean="0">
                                  <a:solidFill>
                                    <a:prstClr val="black"/>
                                  </a:solidFill>
                                  <a:latin typeface="Cambria Math" panose="02040503050406030204" pitchFamily="18" charset="0"/>
                                </a:rPr>
                              </m:ctrlPr>
                            </m:mPr>
                            <m:mr>
                              <m:e>
                                <m:r>
                                  <m:rPr>
                                    <m:brk m:alnAt="7"/>
                                  </m:rPr>
                                  <a:rPr lang="en-US" sz="1400" i="1" smtClean="0">
                                    <a:solidFill>
                                      <a:prstClr val="black"/>
                                    </a:solidFill>
                                    <a:latin typeface="Cambria Math" panose="02040503050406030204" pitchFamily="18" charset="0"/>
                                  </a:rPr>
                                  <m:t>&gt;</m:t>
                                </m:r>
                              </m:e>
                            </m:mr>
                            <m:mr>
                              <m:e>
                                <m:r>
                                  <a:rPr lang="en-US" sz="1400" i="1" smtClean="0">
                                    <a:solidFill>
                                      <a:prstClr val="black"/>
                                    </a:solidFill>
                                    <a:latin typeface="Cambria Math" panose="02040503050406030204" pitchFamily="18" charset="0"/>
                                  </a:rPr>
                                  <m:t>&lt;</m:t>
                                </m:r>
                              </m:e>
                            </m:mr>
                          </m:m>
                        </m:oMath>
                      </m:oMathPara>
                    </a14:m>
                    <a:endParaRPr lang="en-US" sz="1400" dirty="0">
                      <a:solidFill>
                        <a:prstClr val="black"/>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161322" y="5280012"/>
                    <a:ext cx="174727" cy="345672"/>
                  </a:xfrm>
                  <a:prstGeom prst="rect">
                    <a:avLst/>
                  </a:prstGeom>
                  <a:blipFill rotWithShape="0">
                    <a:blip r:embed="rId8"/>
                    <a:stretch>
                      <a:fillRect l="-20690" r="-17241" b="-14035"/>
                    </a:stretch>
                  </a:blipFill>
                </p:spPr>
                <p:txBody>
                  <a:bodyPr/>
                  <a:lstStyle/>
                  <a:p>
                    <a:r>
                      <a:rPr lang="en-US">
                        <a:noFill/>
                      </a:rPr>
                      <a:t> </a:t>
                    </a:r>
                  </a:p>
                </p:txBody>
              </p:sp>
            </mc:Fallback>
          </mc:AlternateContent>
          <p:sp>
            <p:nvSpPr>
              <p:cNvPr id="21" name="TextBox 20"/>
              <p:cNvSpPr txBox="1"/>
              <p:nvPr/>
            </p:nvSpPr>
            <p:spPr>
              <a:xfrm>
                <a:off x="4863804" y="4949199"/>
                <a:ext cx="681597" cy="307777"/>
              </a:xfrm>
              <a:prstGeom prst="rect">
                <a:avLst/>
              </a:prstGeom>
              <a:noFill/>
            </p:spPr>
            <p:txBody>
              <a:bodyPr wrap="none" rtlCol="0">
                <a:spAutoFit/>
              </a:bodyPr>
              <a:lstStyle/>
              <a:p>
                <a:r>
                  <a:rPr lang="en-US" sz="1400" dirty="0">
                    <a:solidFill>
                      <a:prstClr val="black"/>
                    </a:solidFill>
                  </a:rPr>
                  <a:t>Class 1</a:t>
                </a:r>
              </a:p>
            </p:txBody>
          </p:sp>
          <p:sp>
            <p:nvSpPr>
              <p:cNvPr id="22" name="TextBox 21"/>
              <p:cNvSpPr txBox="1"/>
              <p:nvPr/>
            </p:nvSpPr>
            <p:spPr>
              <a:xfrm>
                <a:off x="4863804" y="5685909"/>
                <a:ext cx="681597" cy="307777"/>
              </a:xfrm>
              <a:prstGeom prst="rect">
                <a:avLst/>
              </a:prstGeom>
              <a:noFill/>
            </p:spPr>
            <p:txBody>
              <a:bodyPr wrap="none" rtlCol="0">
                <a:spAutoFit/>
              </a:bodyPr>
              <a:lstStyle/>
              <a:p>
                <a:r>
                  <a:rPr lang="en-US" sz="1400" dirty="0">
                    <a:solidFill>
                      <a:prstClr val="black"/>
                    </a:solidFill>
                  </a:rPr>
                  <a:t>Class 2</a:t>
                </a:r>
              </a:p>
            </p:txBody>
          </p:sp>
        </p:grpSp>
      </p:grpSp>
      <mc:AlternateContent xmlns:mc="http://schemas.openxmlformats.org/markup-compatibility/2006" xmlns:a14="http://schemas.microsoft.com/office/drawing/2010/main">
        <mc:Choice Requires="a14">
          <p:sp>
            <p:nvSpPr>
              <p:cNvPr id="29" name="TextBox 28"/>
              <p:cNvSpPr txBox="1"/>
              <p:nvPr/>
            </p:nvSpPr>
            <p:spPr>
              <a:xfrm>
                <a:off x="266330" y="5576780"/>
                <a:ext cx="8762260" cy="369332"/>
              </a:xfrm>
              <a:prstGeom prst="rect">
                <a:avLst/>
              </a:prstGeom>
              <a:noFill/>
            </p:spPr>
            <p:txBody>
              <a:bodyPr wrap="none" lIns="91440" rIns="0" rtlCol="0">
                <a:noAutofit/>
              </a:bodyPr>
              <a:lstStyle/>
              <a:p>
                <a:r>
                  <a:rPr lang="en-US" dirty="0">
                    <a:solidFill>
                      <a:prstClr val="black"/>
                    </a:solidFill>
                  </a:rPr>
                  <a:t>Linear Classifier Design </a:t>
                </a:r>
                <a14:m>
                  <m:oMath xmlns:m="http://schemas.openxmlformats.org/officeDocument/2006/math">
                    <m:r>
                      <a:rPr lang="en-US" i="1" smtClean="0">
                        <a:solidFill>
                          <a:prstClr val="black"/>
                        </a:solidFill>
                        <a:latin typeface="Cambria Math" panose="02040503050406030204" pitchFamily="18" charset="0"/>
                        <a:ea typeface="Cambria Math" panose="02040503050406030204" pitchFamily="18" charset="0"/>
                      </a:rPr>
                      <m:t>⇒</m:t>
                    </m:r>
                  </m:oMath>
                </a14:m>
                <a:r>
                  <a:rPr lang="en-US" dirty="0">
                    <a:solidFill>
                      <a:prstClr val="black"/>
                    </a:solidFill>
                  </a:rPr>
                  <a:t> Given a training set, find optimal set of weights </a:t>
                </a:r>
                <a14:m>
                  <m:oMath xmlns:m="http://schemas.openxmlformats.org/officeDocument/2006/math">
                    <m:d>
                      <m:dPr>
                        <m:begChr m:val="{"/>
                        <m:endChr m:val="}"/>
                        <m:ctrlPr>
                          <a:rPr lang="en-US" i="1" smtClean="0">
                            <a:solidFill>
                              <a:prstClr val="black"/>
                            </a:solidFill>
                            <a:latin typeface="Cambria Math" panose="02040503050406030204" pitchFamily="18" charset="0"/>
                          </a:rPr>
                        </m:ctrlPr>
                      </m:dPr>
                      <m:e>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0</m:t>
                            </m:r>
                          </m:sub>
                        </m:sSub>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sub>
                        </m:sSub>
                      </m:e>
                    </m:d>
                  </m:oMath>
                </a14:m>
                <a:r>
                  <a:rPr lang="en-US" dirty="0">
                    <a:solidFill>
                      <a:prstClr val="black"/>
                    </a:solidFill>
                  </a:rPr>
                  <a:t>.</a:t>
                </a:r>
              </a:p>
            </p:txBody>
          </p:sp>
        </mc:Choice>
        <mc:Fallback xmlns="">
          <p:sp>
            <p:nvSpPr>
              <p:cNvPr id="29" name="TextBox 28"/>
              <p:cNvSpPr txBox="1">
                <a:spLocks noRot="1" noChangeAspect="1" noMove="1" noResize="1" noEditPoints="1" noAdjustHandles="1" noChangeArrowheads="1" noChangeShapeType="1" noTextEdit="1"/>
              </p:cNvSpPr>
              <p:nvPr/>
            </p:nvSpPr>
            <p:spPr>
              <a:xfrm>
                <a:off x="266330" y="5576780"/>
                <a:ext cx="8762260" cy="369332"/>
              </a:xfrm>
              <a:prstGeom prst="rect">
                <a:avLst/>
              </a:prstGeom>
              <a:blipFill rotWithShape="0">
                <a:blip r:embed="rId11"/>
                <a:stretch>
                  <a:fillRect l="-626" t="-10000" r="-2366" b="-2666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Linear Classifier – Basic Idea</a:t>
            </a:r>
          </a:p>
        </p:txBody>
      </p:sp>
      <p:pic>
        <p:nvPicPr>
          <p:cNvPr id="4" name="Picture 3"/>
          <p:cNvPicPr>
            <a:picLocks noChangeAspect="1"/>
          </p:cNvPicPr>
          <p:nvPr/>
        </p:nvPicPr>
        <p:blipFill>
          <a:blip r:embed="rId12"/>
          <a:stretch>
            <a:fillRect/>
          </a:stretch>
        </p:blipFill>
        <p:spPr>
          <a:xfrm>
            <a:off x="56091" y="532521"/>
            <a:ext cx="5125447" cy="3549779"/>
          </a:xfrm>
          <a:prstGeom prst="rect">
            <a:avLst/>
          </a:prstGeom>
        </p:spPr>
      </p:pic>
      <p:pic>
        <p:nvPicPr>
          <p:cNvPr id="30" name="Picture 29"/>
          <p:cNvPicPr>
            <a:picLocks noChangeAspect="1"/>
          </p:cNvPicPr>
          <p:nvPr/>
        </p:nvPicPr>
        <p:blipFill>
          <a:blip r:embed="rId13"/>
          <a:stretch>
            <a:fillRect/>
          </a:stretch>
        </p:blipFill>
        <p:spPr>
          <a:xfrm>
            <a:off x="56091" y="532521"/>
            <a:ext cx="5125447" cy="3549779"/>
          </a:xfrm>
          <a:prstGeom prst="rect">
            <a:avLst/>
          </a:prstGeom>
        </p:spPr>
      </p:pic>
      <p:pic>
        <p:nvPicPr>
          <p:cNvPr id="31" name="Picture 30"/>
          <p:cNvPicPr>
            <a:picLocks noChangeAspect="1"/>
          </p:cNvPicPr>
          <p:nvPr/>
        </p:nvPicPr>
        <p:blipFill>
          <a:blip r:embed="rId14"/>
          <a:stretch>
            <a:fillRect/>
          </a:stretch>
        </p:blipFill>
        <p:spPr>
          <a:xfrm>
            <a:off x="56091" y="532521"/>
            <a:ext cx="5125447" cy="3549779"/>
          </a:xfrm>
          <a:prstGeom prst="rect">
            <a:avLst/>
          </a:prstGeom>
        </p:spPr>
      </p:pic>
      <p:pic>
        <p:nvPicPr>
          <p:cNvPr id="32" name="Picture 31"/>
          <p:cNvPicPr>
            <a:picLocks noChangeAspect="1"/>
          </p:cNvPicPr>
          <p:nvPr/>
        </p:nvPicPr>
        <p:blipFill>
          <a:blip r:embed="rId15"/>
          <a:stretch>
            <a:fillRect/>
          </a:stretch>
        </p:blipFill>
        <p:spPr>
          <a:xfrm>
            <a:off x="56091" y="532521"/>
            <a:ext cx="5125447" cy="3549779"/>
          </a:xfrm>
          <a:prstGeom prst="rect">
            <a:avLst/>
          </a:prstGeom>
        </p:spPr>
      </p:pic>
      <p:pic>
        <p:nvPicPr>
          <p:cNvPr id="40" name="Picture 39"/>
          <p:cNvPicPr>
            <a:picLocks noChangeAspect="1"/>
          </p:cNvPicPr>
          <p:nvPr/>
        </p:nvPicPr>
        <p:blipFill>
          <a:blip r:embed="rId13"/>
          <a:stretch>
            <a:fillRect/>
          </a:stretch>
        </p:blipFill>
        <p:spPr>
          <a:xfrm>
            <a:off x="56091" y="530154"/>
            <a:ext cx="5125447" cy="3549779"/>
          </a:xfrm>
          <a:prstGeom prst="rect">
            <a:avLst/>
          </a:prstGeom>
        </p:spPr>
      </p:pic>
      <p:pic>
        <p:nvPicPr>
          <p:cNvPr id="35" name="Picture 34"/>
          <p:cNvPicPr>
            <a:picLocks noChangeAspect="1"/>
          </p:cNvPicPr>
          <p:nvPr/>
        </p:nvPicPr>
        <p:blipFill>
          <a:blip r:embed="rId16"/>
          <a:stretch>
            <a:fillRect/>
          </a:stretch>
        </p:blipFill>
        <p:spPr>
          <a:xfrm>
            <a:off x="1080025" y="1345332"/>
            <a:ext cx="3302437" cy="269446"/>
          </a:xfrm>
          <a:prstGeom prst="rect">
            <a:avLst/>
          </a:prstGeom>
        </p:spPr>
      </p:pic>
      <p:sp>
        <p:nvSpPr>
          <p:cNvPr id="39" name="TextBox 38"/>
          <p:cNvSpPr txBox="1"/>
          <p:nvPr/>
        </p:nvSpPr>
        <p:spPr>
          <a:xfrm>
            <a:off x="990479" y="1098759"/>
            <a:ext cx="2934842" cy="307777"/>
          </a:xfrm>
          <a:prstGeom prst="rect">
            <a:avLst/>
          </a:prstGeom>
          <a:noFill/>
        </p:spPr>
        <p:txBody>
          <a:bodyPr wrap="none" rtlCol="0">
            <a:spAutoFit/>
          </a:bodyPr>
          <a:lstStyle/>
          <a:p>
            <a:r>
              <a:rPr lang="en-US" sz="1400" dirty="0">
                <a:solidFill>
                  <a:srgbClr val="FFFF00"/>
                </a:solidFill>
              </a:rPr>
              <a:t>The equation of the separating line is </a:t>
            </a:r>
          </a:p>
        </p:txBody>
      </p:sp>
      <p:grpSp>
        <p:nvGrpSpPr>
          <p:cNvPr id="45" name="Group 44"/>
          <p:cNvGrpSpPr/>
          <p:nvPr/>
        </p:nvGrpSpPr>
        <p:grpSpPr>
          <a:xfrm>
            <a:off x="5254666" y="1167897"/>
            <a:ext cx="3756086" cy="1901228"/>
            <a:chOff x="5363303" y="1167897"/>
            <a:chExt cx="3756086" cy="1901228"/>
          </a:xfrm>
        </p:grpSpPr>
        <p:grpSp>
          <p:nvGrpSpPr>
            <p:cNvPr id="44" name="Group 43"/>
            <p:cNvGrpSpPr/>
            <p:nvPr/>
          </p:nvGrpSpPr>
          <p:grpSpPr>
            <a:xfrm>
              <a:off x="5452849" y="1287200"/>
              <a:ext cx="3578643" cy="1591803"/>
              <a:chOff x="5452849" y="1287200"/>
              <a:chExt cx="3578643" cy="1591803"/>
            </a:xfrm>
          </p:grpSpPr>
          <p:grpSp>
            <p:nvGrpSpPr>
              <p:cNvPr id="42" name="Group 41"/>
              <p:cNvGrpSpPr/>
              <p:nvPr/>
            </p:nvGrpSpPr>
            <p:grpSpPr>
              <a:xfrm>
                <a:off x="5452850" y="2172833"/>
                <a:ext cx="3578642" cy="706170"/>
                <a:chOff x="5417991" y="2179313"/>
                <a:chExt cx="3504851" cy="708742"/>
              </a:xfrm>
            </p:grpSpPr>
            <p:pic>
              <p:nvPicPr>
                <p:cNvPr id="36" name="Picture 35"/>
                <p:cNvPicPr>
                  <a:picLocks noChangeAspect="1"/>
                </p:cNvPicPr>
                <p:nvPr/>
              </p:nvPicPr>
              <p:blipFill>
                <a:blip r:embed="rId17"/>
                <a:stretch>
                  <a:fillRect/>
                </a:stretch>
              </p:blipFill>
              <p:spPr>
                <a:xfrm>
                  <a:off x="8295637" y="2179313"/>
                  <a:ext cx="627205" cy="708742"/>
                </a:xfrm>
                <a:prstGeom prst="rect">
                  <a:avLst/>
                </a:prstGeom>
              </p:spPr>
            </p:pic>
            <p:pic>
              <p:nvPicPr>
                <p:cNvPr id="37" name="Picture 36"/>
                <p:cNvPicPr>
                  <a:picLocks noChangeAspect="1"/>
                </p:cNvPicPr>
                <p:nvPr/>
              </p:nvPicPr>
              <p:blipFill>
                <a:blip r:embed="rId18"/>
                <a:stretch>
                  <a:fillRect/>
                </a:stretch>
              </p:blipFill>
              <p:spPr>
                <a:xfrm>
                  <a:off x="5417991" y="2407658"/>
                  <a:ext cx="2843664" cy="252052"/>
                </a:xfrm>
                <a:prstGeom prst="rect">
                  <a:avLst/>
                </a:prstGeom>
              </p:spPr>
            </p:pic>
          </p:grpSp>
          <p:sp>
            <p:nvSpPr>
              <p:cNvPr id="41" name="TextBox 40"/>
              <p:cNvSpPr txBox="1"/>
              <p:nvPr/>
            </p:nvSpPr>
            <p:spPr>
              <a:xfrm>
                <a:off x="5452849" y="1287200"/>
                <a:ext cx="3375698" cy="954107"/>
              </a:xfrm>
              <a:prstGeom prst="rect">
                <a:avLst/>
              </a:prstGeom>
              <a:noFill/>
            </p:spPr>
            <p:txBody>
              <a:bodyPr wrap="square" rtlCol="0">
                <a:spAutoFit/>
              </a:bodyPr>
              <a:lstStyle/>
              <a:p>
                <a:r>
                  <a:rPr lang="en-US" sz="1400" dirty="0"/>
                  <a:t>Based on the equation of the separating line, a classifier to predict gender given height and </a:t>
                </a:r>
                <a:r>
                  <a:rPr lang="en-US" sz="1400" dirty="0" err="1"/>
                  <a:t>handspan</a:t>
                </a:r>
                <a:r>
                  <a:rPr lang="en-US" sz="1400" dirty="0"/>
                  <a:t> can be programmed as</a:t>
                </a:r>
              </a:p>
            </p:txBody>
          </p:sp>
        </p:grpSp>
        <p:sp>
          <p:nvSpPr>
            <p:cNvPr id="43" name="Rectangle 42"/>
            <p:cNvSpPr/>
            <p:nvPr/>
          </p:nvSpPr>
          <p:spPr>
            <a:xfrm>
              <a:off x="5363303" y="1167897"/>
              <a:ext cx="3756086" cy="19012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015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2"/>
          <a:srcRect l="11123" t="12532" r="12641" b="9042"/>
          <a:stretch/>
        </p:blipFill>
        <p:spPr>
          <a:xfrm>
            <a:off x="2116564" y="656202"/>
            <a:ext cx="5508928" cy="5508928"/>
          </a:xfrm>
          <a:prstGeom prst="rect">
            <a:avLst/>
          </a:prstGeom>
        </p:spPr>
      </p:pic>
      <p:pic>
        <p:nvPicPr>
          <p:cNvPr id="32" name="Picture 31"/>
          <p:cNvPicPr>
            <a:picLocks noChangeAspect="1"/>
          </p:cNvPicPr>
          <p:nvPr/>
        </p:nvPicPr>
        <p:blipFill rotWithShape="1">
          <a:blip r:embed="rId3"/>
          <a:srcRect l="11124" t="12534" r="12642" b="9044"/>
          <a:stretch/>
        </p:blipFill>
        <p:spPr>
          <a:xfrm>
            <a:off x="2116564" y="656202"/>
            <a:ext cx="5508928" cy="5508928"/>
          </a:xfrm>
          <a:prstGeom prst="rect">
            <a:avLst/>
          </a:prstGeom>
        </p:spPr>
      </p:pic>
      <p:pic>
        <p:nvPicPr>
          <p:cNvPr id="30" name="Picture 29"/>
          <p:cNvPicPr>
            <a:picLocks noChangeAspect="1"/>
          </p:cNvPicPr>
          <p:nvPr/>
        </p:nvPicPr>
        <p:blipFill rotWithShape="1">
          <a:blip r:embed="rId4"/>
          <a:srcRect l="11122" t="12532" r="12642" b="9042"/>
          <a:stretch/>
        </p:blipFill>
        <p:spPr>
          <a:xfrm>
            <a:off x="2116564" y="656202"/>
            <a:ext cx="5508928" cy="5508928"/>
          </a:xfrm>
          <a:prstGeom prst="rect">
            <a:avLst/>
          </a:prstGeom>
        </p:spPr>
      </p:pic>
      <p:sp>
        <p:nvSpPr>
          <p:cNvPr id="2" name="Title 1"/>
          <p:cNvSpPr>
            <a:spLocks noGrp="1"/>
          </p:cNvSpPr>
          <p:nvPr>
            <p:ph type="title"/>
          </p:nvPr>
        </p:nvSpPr>
        <p:spPr/>
        <p:txBody>
          <a:bodyPr/>
          <a:lstStyle/>
          <a:p>
            <a:r>
              <a:rPr lang="en-US" dirty="0"/>
              <a:t>Linear Classifier – Basic Idea</a:t>
            </a:r>
          </a:p>
        </p:txBody>
      </p:sp>
    </p:spTree>
    <p:extLst>
      <p:ext uri="{BB962C8B-B14F-4D97-AF65-F5344CB8AC3E}">
        <p14:creationId xmlns:p14="http://schemas.microsoft.com/office/powerpoint/2010/main" val="200661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62113" y="2610036"/>
            <a:ext cx="3536802" cy="230832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prstClr val="black"/>
                </a:solidFill>
              </a:rPr>
              <a:t>Converges if samples are linearly separable.</a:t>
            </a:r>
          </a:p>
          <a:p>
            <a:pPr marL="285750" indent="-285750">
              <a:buFont typeface="Arial" panose="020B0604020202020204" pitchFamily="34" charset="0"/>
              <a:buChar char="•"/>
            </a:pPr>
            <a:r>
              <a:rPr lang="en-US" dirty="0">
                <a:solidFill>
                  <a:prstClr val="black"/>
                </a:solidFill>
              </a:rPr>
              <a:t>Keep track of current best classifier at each iteration. If tired of iterating, stop and produce the best classifier found.</a:t>
            </a:r>
          </a:p>
          <a:p>
            <a:pPr marL="285750" indent="-285750">
              <a:buFont typeface="Arial" panose="020B0604020202020204" pitchFamily="34" charset="0"/>
              <a:buChar char="•"/>
            </a:pPr>
            <a:r>
              <a:rPr lang="en-US" dirty="0">
                <a:solidFill>
                  <a:prstClr val="black"/>
                </a:solidFill>
              </a:rPr>
              <a:t>Simple “beginners” classifier.</a:t>
            </a:r>
          </a:p>
        </p:txBody>
      </p:sp>
      <mc:AlternateContent xmlns:mc="http://schemas.openxmlformats.org/markup-compatibility/2006" xmlns:a14="http://schemas.microsoft.com/office/drawing/2010/main">
        <mc:Choice Requires="a14">
          <p:sp>
            <p:nvSpPr>
              <p:cNvPr id="7" name="TextBox 6"/>
              <p:cNvSpPr txBox="1"/>
              <p:nvPr/>
            </p:nvSpPr>
            <p:spPr>
              <a:xfrm>
                <a:off x="292457" y="822741"/>
                <a:ext cx="4014048" cy="646331"/>
              </a:xfrm>
              <a:prstGeom prst="rect">
                <a:avLst/>
              </a:prstGeom>
              <a:noFill/>
              <a:ln>
                <a:solidFill>
                  <a:schemeClr val="tx1"/>
                </a:solidFill>
              </a:ln>
            </p:spPr>
            <p:txBody>
              <a:bodyPr wrap="none" rtlCol="0">
                <a:spAutoFit/>
              </a:bodyPr>
              <a:lstStyle/>
              <a:p>
                <a:r>
                  <a:rPr lang="en-US" dirty="0">
                    <a:solidFill>
                      <a:prstClr val="black"/>
                    </a:solidFill>
                  </a:rPr>
                  <a:t>Initialize classifier</a:t>
                </a:r>
              </a:p>
              <a:p>
                <a:pPr/>
                <a14:m>
                  <m:oMathPara xmlns:m="http://schemas.openxmlformats.org/officeDocument/2006/math">
                    <m:oMathParaPr>
                      <m:jc m:val="left"/>
                    </m:oMathParaPr>
                    <m:oMath xmlns:m="http://schemas.openxmlformats.org/officeDocument/2006/math">
                      <m:r>
                        <a:rPr lang="en-US" b="1" i="1" smtClean="0">
                          <a:solidFill>
                            <a:prstClr val="black"/>
                          </a:solidFill>
                          <a:latin typeface="Cambria Math" panose="02040503050406030204" pitchFamily="18" charset="0"/>
                        </a:rPr>
                        <m:t>𝒘</m:t>
                      </m:r>
                      <m:r>
                        <a:rPr lang="en-US" i="1" smtClean="0">
                          <a:solidFill>
                            <a:prstClr val="black"/>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0</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𝑑</m:t>
                              </m:r>
                            </m:sub>
                          </m:sSub>
                        </m:e>
                      </m:d>
                      <m:r>
                        <a:rPr lang="en-US" i="1" smtClean="0">
                          <a:solidFill>
                            <a:prstClr val="black"/>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0</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1</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1</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1</m:t>
                          </m:r>
                        </m:e>
                      </m:d>
                    </m:oMath>
                  </m:oMathPara>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2457" y="822741"/>
                <a:ext cx="4014048" cy="646331"/>
              </a:xfrm>
              <a:prstGeom prst="rect">
                <a:avLst/>
              </a:prstGeom>
              <a:blipFill rotWithShape="0">
                <a:blip r:embed="rId2"/>
                <a:stretch>
                  <a:fillRect l="-1212" t="-463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83471" y="2178455"/>
                <a:ext cx="2374689" cy="646331"/>
              </a:xfrm>
              <a:prstGeom prst="rect">
                <a:avLst/>
              </a:prstGeom>
              <a:noFill/>
              <a:ln>
                <a:solidFill>
                  <a:schemeClr val="tx1"/>
                </a:solidFill>
              </a:ln>
            </p:spPr>
            <p:txBody>
              <a:bodyPr wrap="none" rtlCol="0">
                <a:spAutoFit/>
              </a:bodyPr>
              <a:lstStyle/>
              <a:p>
                <a:r>
                  <a:rPr lang="en-US" dirty="0">
                    <a:solidFill>
                      <a:prstClr val="black"/>
                    </a:solidFill>
                  </a:rPr>
                  <a:t>Pick point</a:t>
                </a:r>
              </a:p>
              <a:p>
                <a:pPr/>
                <a14:m>
                  <m:oMathPara xmlns:m="http://schemas.openxmlformats.org/officeDocument/2006/math">
                    <m:oMathParaPr>
                      <m:jc m:val="left"/>
                    </m:oMathParaPr>
                    <m:oMath xmlns:m="http://schemas.openxmlformats.org/officeDocument/2006/math">
                      <m:r>
                        <a:rPr lang="en-US" b="1" i="1" smtClean="0">
                          <a:solidFill>
                            <a:prstClr val="black"/>
                          </a:solidFill>
                          <a:latin typeface="Cambria Math" panose="02040503050406030204" pitchFamily="18" charset="0"/>
                        </a:rPr>
                        <m:t>𝒙𝒂</m:t>
                      </m:r>
                      <m:r>
                        <a:rPr lang="en-US" i="1" smtClean="0">
                          <a:solidFill>
                            <a:prstClr val="black"/>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1</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𝑑</m:t>
                              </m:r>
                            </m:sub>
                          </m:sSub>
                        </m:e>
                      </m:d>
                    </m:oMath>
                  </m:oMathPara>
                </a14:m>
                <a:endParaRPr lang="en-US" dirty="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83471" y="2178455"/>
                <a:ext cx="2374689" cy="646331"/>
              </a:xfrm>
              <a:prstGeom prst="rect">
                <a:avLst/>
              </a:prstGeom>
              <a:blipFill rotWithShape="0">
                <a:blip r:embed="rId3"/>
                <a:stretch>
                  <a:fillRect l="-1786" t="-370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31653" y="3534169"/>
                <a:ext cx="3478325" cy="923330"/>
              </a:xfrm>
              <a:prstGeom prst="rect">
                <a:avLst/>
              </a:prstGeom>
              <a:noFill/>
              <a:ln>
                <a:solidFill>
                  <a:schemeClr val="tx1"/>
                </a:solidFill>
              </a:ln>
            </p:spPr>
            <p:txBody>
              <a:bodyPr wrap="none" rtlCol="0">
                <a:spAutoFit/>
              </a:bodyPr>
              <a:lstStyle/>
              <a:p>
                <a:r>
                  <a:rPr lang="en-US" dirty="0">
                    <a:solidFill>
                      <a:prstClr val="black"/>
                    </a:solidFill>
                  </a:rPr>
                  <a:t>Is point classified correctly?</a:t>
                </a:r>
              </a:p>
              <a:p>
                <a:pPr>
                  <a:tabLst>
                    <a:tab pos="1260475" algn="l"/>
                  </a:tabLst>
                </a:pPr>
                <a:r>
                  <a:rPr lang="en-US" dirty="0">
                    <a:solidFill>
                      <a:prstClr val="black"/>
                    </a:solidFill>
                  </a:rPr>
                  <a:t>For positive 	points: Is </a:t>
                </a:r>
                <a14:m>
                  <m:oMath xmlns:m="http://schemas.openxmlformats.org/officeDocument/2006/math">
                    <m:r>
                      <a:rPr lang="en-US" b="1" i="1">
                        <a:solidFill>
                          <a:prstClr val="black"/>
                        </a:solidFill>
                        <a:latin typeface="Cambria Math" panose="02040503050406030204" pitchFamily="18" charset="0"/>
                      </a:rPr>
                      <m:t>𝒙</m:t>
                    </m:r>
                    <m:r>
                      <a:rPr lang="en-US" b="1" i="1" smtClean="0">
                        <a:solidFill>
                          <a:prstClr val="black"/>
                        </a:solidFill>
                        <a:latin typeface="Cambria Math" panose="02040503050406030204" pitchFamily="18" charset="0"/>
                      </a:rPr>
                      <m:t>𝒂</m:t>
                    </m:r>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𝒘</m:t>
                    </m:r>
                    <m:r>
                      <a:rPr lang="en-US" i="1" smtClean="0">
                        <a:solidFill>
                          <a:prstClr val="black"/>
                        </a:solidFill>
                        <a:latin typeface="Cambria Math" panose="02040503050406030204" pitchFamily="18" charset="0"/>
                      </a:rPr>
                      <m:t>&gt;0 ?</m:t>
                    </m:r>
                  </m:oMath>
                </a14:m>
                <a:endParaRPr lang="en-US" dirty="0">
                  <a:solidFill>
                    <a:prstClr val="black"/>
                  </a:solidFill>
                </a:endParaRPr>
              </a:p>
              <a:p>
                <a:pPr>
                  <a:tabLst>
                    <a:tab pos="1260475" algn="l"/>
                  </a:tabLst>
                </a:pPr>
                <a:r>
                  <a:rPr lang="en-US" dirty="0">
                    <a:solidFill>
                      <a:prstClr val="black"/>
                    </a:solidFill>
                  </a:rPr>
                  <a:t>For negative	points: Is </a:t>
                </a:r>
                <a14:m>
                  <m:oMath xmlns:m="http://schemas.openxmlformats.org/officeDocument/2006/math">
                    <m:r>
                      <a:rPr lang="en-US" b="1" i="1">
                        <a:solidFill>
                          <a:prstClr val="black"/>
                        </a:solidFill>
                        <a:latin typeface="Cambria Math" panose="02040503050406030204" pitchFamily="18" charset="0"/>
                      </a:rPr>
                      <m:t>𝒙𝒂</m:t>
                    </m:r>
                    <m:r>
                      <a:rPr lang="en-US">
                        <a:solidFill>
                          <a:prstClr val="black"/>
                        </a:solidFill>
                        <a:latin typeface="Cambria Math" panose="02040503050406030204" pitchFamily="18" charset="0"/>
                      </a:rPr>
                      <m:t>.</m:t>
                    </m:r>
                    <m:r>
                      <a:rPr lang="en-US">
                        <a:solidFill>
                          <a:prstClr val="black"/>
                        </a:solidFill>
                        <a:latin typeface="Cambria Math" panose="02040503050406030204" pitchFamily="18" charset="0"/>
                      </a:rPr>
                      <m:t>𝒘</m:t>
                    </m:r>
                    <m:r>
                      <a:rPr lang="en-US" smtClean="0">
                        <a:solidFill>
                          <a:prstClr val="black"/>
                        </a:solidFill>
                        <a:latin typeface="Cambria Math" panose="02040503050406030204" pitchFamily="18" charset="0"/>
                      </a:rPr>
                      <m:t>&lt;</m:t>
                    </m:r>
                    <m:r>
                      <a:rPr lang="en-US">
                        <a:solidFill>
                          <a:prstClr val="black"/>
                        </a:solidFill>
                        <a:latin typeface="Cambria Math" panose="02040503050406030204" pitchFamily="18" charset="0"/>
                      </a:rPr>
                      <m:t>0 ?</m:t>
                    </m:r>
                  </m:oMath>
                </a14:m>
                <a:endParaRPr lang="en-US" dirty="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31653" y="3534169"/>
                <a:ext cx="3478325" cy="923330"/>
              </a:xfrm>
              <a:prstGeom prst="rect">
                <a:avLst/>
              </a:prstGeom>
              <a:blipFill>
                <a:blip r:embed="rId4"/>
                <a:stretch>
                  <a:fillRect l="-1399" t="-3268" b="-915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85353" y="5166882"/>
                <a:ext cx="3370923" cy="923330"/>
              </a:xfrm>
              <a:prstGeom prst="rect">
                <a:avLst/>
              </a:prstGeom>
              <a:noFill/>
              <a:ln>
                <a:solidFill>
                  <a:schemeClr val="tx1"/>
                </a:solidFill>
              </a:ln>
            </p:spPr>
            <p:txBody>
              <a:bodyPr wrap="none" rtlCol="0">
                <a:spAutoFit/>
              </a:bodyPr>
              <a:lstStyle/>
              <a:p>
                <a:r>
                  <a:rPr lang="en-US" dirty="0">
                    <a:solidFill>
                      <a:prstClr val="black"/>
                    </a:solidFill>
                  </a:rPr>
                  <a:t>Modify classifier:</a:t>
                </a:r>
              </a:p>
              <a:p>
                <a:pPr>
                  <a:tabLst>
                    <a:tab pos="1260475" algn="l"/>
                  </a:tabLst>
                </a:pPr>
                <a:r>
                  <a:rPr lang="en-US" dirty="0">
                    <a:solidFill>
                      <a:prstClr val="black"/>
                    </a:solidFill>
                  </a:rPr>
                  <a:t>For positive 	points: </a:t>
                </a:r>
                <a14:m>
                  <m:oMath xmlns:m="http://schemas.openxmlformats.org/officeDocument/2006/math">
                    <m:r>
                      <a:rPr lang="en-US" b="1" i="1" smtClean="0">
                        <a:solidFill>
                          <a:prstClr val="black"/>
                        </a:solidFill>
                        <a:latin typeface="Cambria Math" panose="02040503050406030204" pitchFamily="18" charset="0"/>
                      </a:rPr>
                      <m:t>𝒘</m:t>
                    </m:r>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𝒘</m:t>
                    </m:r>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𝒙𝒂</m:t>
                    </m:r>
                  </m:oMath>
                </a14:m>
                <a:endParaRPr lang="en-US" dirty="0">
                  <a:solidFill>
                    <a:prstClr val="black"/>
                  </a:solidFill>
                </a:endParaRPr>
              </a:p>
              <a:p>
                <a:pPr>
                  <a:tabLst>
                    <a:tab pos="1260475" algn="l"/>
                  </a:tabLst>
                </a:pPr>
                <a:r>
                  <a:rPr lang="en-US" dirty="0">
                    <a:solidFill>
                      <a:prstClr val="black"/>
                    </a:solidFill>
                  </a:rPr>
                  <a:t>For negative	points: </a:t>
                </a:r>
                <a14:m>
                  <m:oMath xmlns:m="http://schemas.openxmlformats.org/officeDocument/2006/math">
                    <m:r>
                      <a:rPr lang="en-US" b="1" i="1">
                        <a:solidFill>
                          <a:prstClr val="black"/>
                        </a:solidFill>
                        <a:latin typeface="Cambria Math" panose="02040503050406030204" pitchFamily="18" charset="0"/>
                      </a:rPr>
                      <m:t>𝒘</m:t>
                    </m:r>
                    <m:r>
                      <a:rPr lang="en-US" b="1" i="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𝒘</m:t>
                    </m:r>
                    <m:r>
                      <a:rPr lang="en-US" b="1" i="1" smtClean="0">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𝒙</m:t>
                    </m:r>
                    <m:r>
                      <a:rPr lang="en-US" b="1" i="1" smtClean="0">
                        <a:solidFill>
                          <a:prstClr val="black"/>
                        </a:solidFill>
                        <a:latin typeface="Cambria Math" panose="02040503050406030204" pitchFamily="18" charset="0"/>
                      </a:rPr>
                      <m:t>𝒂</m:t>
                    </m:r>
                  </m:oMath>
                </a14:m>
                <a:endParaRPr lang="en-US"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85353" y="5166882"/>
                <a:ext cx="3370923" cy="923330"/>
              </a:xfrm>
              <a:prstGeom prst="rect">
                <a:avLst/>
              </a:prstGeom>
              <a:blipFill rotWithShape="0">
                <a:blip r:embed="rId5"/>
                <a:stretch>
                  <a:fillRect l="-1261" t="-3268" b="-9150"/>
                </a:stretch>
              </a:blipFill>
              <a:ln>
                <a:solidFill>
                  <a:schemeClr val="tx1"/>
                </a:solidFill>
              </a:ln>
            </p:spPr>
            <p:txBody>
              <a:bodyPr/>
              <a:lstStyle/>
              <a:p>
                <a:r>
                  <a:rPr lang="en-US">
                    <a:noFill/>
                  </a:rPr>
                  <a:t> </a:t>
                </a:r>
              </a:p>
            </p:txBody>
          </p:sp>
        </mc:Fallback>
      </mc:AlternateContent>
      <p:cxnSp>
        <p:nvCxnSpPr>
          <p:cNvPr id="9" name="Straight Arrow Connector 8"/>
          <p:cNvCxnSpPr/>
          <p:nvPr/>
        </p:nvCxnSpPr>
        <p:spPr>
          <a:xfrm>
            <a:off x="2299481" y="1469072"/>
            <a:ext cx="1" cy="709383"/>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299481" y="2824786"/>
            <a:ext cx="0" cy="709383"/>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299481" y="4457499"/>
            <a:ext cx="1" cy="709383"/>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2" idx="3"/>
            <a:endCxn id="11" idx="3"/>
          </p:cNvCxnSpPr>
          <p:nvPr/>
        </p:nvCxnSpPr>
        <p:spPr>
          <a:xfrm flipH="1" flipV="1">
            <a:off x="3558160" y="2501621"/>
            <a:ext cx="551818" cy="1494213"/>
          </a:xfrm>
          <a:prstGeom prst="bentConnector3">
            <a:avLst>
              <a:gd name="adj1" fmla="val -90164"/>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63746" y="3627515"/>
            <a:ext cx="485518" cy="369332"/>
          </a:xfrm>
          <a:prstGeom prst="rect">
            <a:avLst/>
          </a:prstGeom>
        </p:spPr>
        <p:txBody>
          <a:bodyPr wrap="none">
            <a:spAutoFit/>
          </a:bodyPr>
          <a:lstStyle/>
          <a:p>
            <a:r>
              <a:rPr lang="en-US" dirty="0">
                <a:solidFill>
                  <a:prstClr val="black"/>
                </a:solidFill>
              </a:rPr>
              <a:t>Yes</a:t>
            </a:r>
          </a:p>
        </p:txBody>
      </p:sp>
      <p:sp>
        <p:nvSpPr>
          <p:cNvPr id="20" name="Rectangle 19"/>
          <p:cNvSpPr/>
          <p:nvPr/>
        </p:nvSpPr>
        <p:spPr>
          <a:xfrm>
            <a:off x="2299480" y="4459524"/>
            <a:ext cx="455574" cy="369332"/>
          </a:xfrm>
          <a:prstGeom prst="rect">
            <a:avLst/>
          </a:prstGeom>
        </p:spPr>
        <p:txBody>
          <a:bodyPr wrap="none">
            <a:spAutoFit/>
          </a:bodyPr>
          <a:lstStyle/>
          <a:p>
            <a:r>
              <a:rPr lang="en-US" dirty="0">
                <a:solidFill>
                  <a:prstClr val="black"/>
                </a:solidFill>
              </a:rPr>
              <a:t>No</a:t>
            </a:r>
          </a:p>
        </p:txBody>
      </p:sp>
      <p:cxnSp>
        <p:nvCxnSpPr>
          <p:cNvPr id="22" name="Elbow Connector 21"/>
          <p:cNvCxnSpPr>
            <a:stCxn id="13" idx="3"/>
            <a:endCxn id="11" idx="3"/>
          </p:cNvCxnSpPr>
          <p:nvPr/>
        </p:nvCxnSpPr>
        <p:spPr>
          <a:xfrm flipH="1" flipV="1">
            <a:off x="3558160" y="2501621"/>
            <a:ext cx="498116" cy="3126926"/>
          </a:xfrm>
          <a:prstGeom prst="bentConnector3">
            <a:avLst>
              <a:gd name="adj1" fmla="val -111109"/>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Linear Classifier – Perceptron</a:t>
            </a:r>
          </a:p>
        </p:txBody>
      </p:sp>
      <p:grpSp>
        <p:nvGrpSpPr>
          <p:cNvPr id="8" name="Group 7"/>
          <p:cNvGrpSpPr/>
          <p:nvPr/>
        </p:nvGrpSpPr>
        <p:grpSpPr>
          <a:xfrm>
            <a:off x="175951" y="2732926"/>
            <a:ext cx="1833066" cy="489486"/>
            <a:chOff x="175951" y="2732926"/>
            <a:chExt cx="1833066" cy="489486"/>
          </a:xfrm>
        </p:grpSpPr>
        <mc:AlternateContent xmlns:mc="http://schemas.openxmlformats.org/markup-compatibility/2006" xmlns:a14="http://schemas.microsoft.com/office/drawing/2010/main">
          <mc:Choice Requires="a14">
            <p:sp>
              <p:nvSpPr>
                <p:cNvPr id="3" name="Rectangle 2"/>
                <p:cNvSpPr/>
                <p:nvPr/>
              </p:nvSpPr>
              <p:spPr>
                <a:xfrm>
                  <a:off x="175951" y="2968496"/>
                  <a:ext cx="1833066" cy="253916"/>
                </a:xfrm>
                <a:prstGeom prst="rect">
                  <a:avLst/>
                </a:prstGeom>
                <a:solidFill>
                  <a:srgbClr val="FFFF00"/>
                </a:solidFill>
                <a:ln>
                  <a:solidFill>
                    <a:schemeClr val="tx1"/>
                  </a:solidFill>
                </a:ln>
              </p:spPr>
              <p:txBody>
                <a:bodyPr wrap="none">
                  <a:spAutoFit/>
                </a:bodyPr>
                <a:lstStyle/>
                <a:p>
                  <a14:m>
                    <m:oMath xmlns:m="http://schemas.openxmlformats.org/officeDocument/2006/math">
                      <m:r>
                        <a:rPr lang="en-US" sz="1050" b="1" i="1" smtClean="0">
                          <a:solidFill>
                            <a:prstClr val="black"/>
                          </a:solidFill>
                          <a:latin typeface="Cambria Math" panose="02040503050406030204" pitchFamily="18" charset="0"/>
                        </a:rPr>
                        <m:t>𝒙𝒂</m:t>
                      </m:r>
                      <m:r>
                        <a:rPr lang="en-US" sz="1050" b="1" i="1" smtClean="0">
                          <a:solidFill>
                            <a:prstClr val="black"/>
                          </a:solidFill>
                          <a:latin typeface="Cambria Math" panose="02040503050406030204" pitchFamily="18" charset="0"/>
                        </a:rPr>
                        <m:t>= </m:t>
                      </m:r>
                    </m:oMath>
                  </a14:m>
                  <a:r>
                    <a:rPr lang="en-US" sz="1050" dirty="0">
                      <a:solidFill>
                        <a:prstClr val="black"/>
                      </a:solidFill>
                    </a:rPr>
                    <a:t>Augmented version of </a:t>
                  </a:r>
                  <a14:m>
                    <m:oMath xmlns:m="http://schemas.openxmlformats.org/officeDocument/2006/math">
                      <m:r>
                        <a:rPr lang="en-US" sz="1050" b="1" i="1">
                          <a:solidFill>
                            <a:prstClr val="black"/>
                          </a:solidFill>
                          <a:latin typeface="Cambria Math" panose="02040503050406030204" pitchFamily="18" charset="0"/>
                        </a:rPr>
                        <m:t>𝒙</m:t>
                      </m:r>
                    </m:oMath>
                  </a14:m>
                  <a:endParaRPr lang="en-US" sz="1050" dirty="0"/>
                </a:p>
              </p:txBody>
            </p:sp>
          </mc:Choice>
          <mc:Fallback xmlns="">
            <p:sp>
              <p:nvSpPr>
                <p:cNvPr id="3" name="Rectangle 2"/>
                <p:cNvSpPr>
                  <a:spLocks noRot="1" noChangeAspect="1" noMove="1" noResize="1" noEditPoints="1" noAdjustHandles="1" noChangeArrowheads="1" noChangeShapeType="1" noTextEdit="1"/>
                </p:cNvSpPr>
                <p:nvPr/>
              </p:nvSpPr>
              <p:spPr>
                <a:xfrm>
                  <a:off x="175951" y="2968496"/>
                  <a:ext cx="1833066" cy="253916"/>
                </a:xfrm>
                <a:prstGeom prst="rect">
                  <a:avLst/>
                </a:prstGeom>
                <a:blipFill>
                  <a:blip r:embed="rId6"/>
                  <a:stretch>
                    <a:fillRect b="-11364"/>
                  </a:stretch>
                </a:blipFill>
                <a:ln>
                  <a:solidFill>
                    <a:schemeClr val="tx1"/>
                  </a:solidFill>
                </a:ln>
              </p:spPr>
              <p:txBody>
                <a:bodyPr/>
                <a:lstStyle/>
                <a:p>
                  <a:r>
                    <a:rPr lang="en-US">
                      <a:noFill/>
                    </a:rPr>
                    <a:t> </a:t>
                  </a:r>
                </a:p>
              </p:txBody>
            </p:sp>
          </mc:Fallback>
        </mc:AlternateContent>
        <p:cxnSp>
          <p:nvCxnSpPr>
            <p:cNvPr id="5" name="Straight Arrow Connector 4"/>
            <p:cNvCxnSpPr>
              <a:cxnSpLocks/>
            </p:cNvCxnSpPr>
            <p:nvPr/>
          </p:nvCxnSpPr>
          <p:spPr>
            <a:xfrm flipV="1">
              <a:off x="1400705" y="2732926"/>
              <a:ext cx="0" cy="23557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914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8" name="TextBox 207"/>
              <p:cNvSpPr txBox="1"/>
              <p:nvPr/>
            </p:nvSpPr>
            <p:spPr>
              <a:xfrm>
                <a:off x="741284" y="715641"/>
                <a:ext cx="7643675" cy="923330"/>
              </a:xfrm>
              <a:prstGeom prst="rect">
                <a:avLst/>
              </a:prstGeom>
              <a:noFill/>
            </p:spPr>
            <p:txBody>
              <a:bodyPr wrap="square" lIns="91440" rIns="0" rtlCol="0">
                <a:spAutoFit/>
              </a:bodyPr>
              <a:lstStyle/>
              <a:p>
                <a:r>
                  <a:rPr lang="en-US" dirty="0">
                    <a:solidFill>
                      <a:prstClr val="black"/>
                    </a:solidFill>
                  </a:rPr>
                  <a:t>Given a training set, find set of weights </a:t>
                </a:r>
                <a14:m>
                  <m:oMath xmlns:m="http://schemas.openxmlformats.org/officeDocument/2006/math">
                    <m:d>
                      <m:dPr>
                        <m:begChr m:val="{"/>
                        <m:endChr m:val="}"/>
                        <m:ctrlPr>
                          <a:rPr lang="en-US" i="1" smtClean="0">
                            <a:solidFill>
                              <a:prstClr val="black"/>
                            </a:solidFill>
                            <a:latin typeface="Cambria Math" panose="02040503050406030204" pitchFamily="18" charset="0"/>
                          </a:rPr>
                        </m:ctrlPr>
                      </m:dPr>
                      <m:e>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0</m:t>
                            </m:r>
                          </m:sub>
                        </m:sSub>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sub>
                        </m:sSub>
                      </m:e>
                    </m:d>
                  </m:oMath>
                </a14:m>
                <a:r>
                  <a:rPr lang="en-US" dirty="0">
                    <a:solidFill>
                      <a:prstClr val="black"/>
                    </a:solidFill>
                  </a:rPr>
                  <a:t> such that</a:t>
                </a:r>
              </a:p>
              <a:p>
                <a:pPr>
                  <a:tabLst>
                    <a:tab pos="1144588" algn="l"/>
                  </a:tabLst>
                </a:pPr>
                <a:r>
                  <a:rPr lang="en-US" dirty="0">
                    <a:solidFill>
                      <a:prstClr val="black"/>
                    </a:solidFill>
                  </a:rPr>
                  <a:t>for positive	points the value of  </a:t>
                </a:r>
                <a14:m>
                  <m:oMath xmlns:m="http://schemas.openxmlformats.org/officeDocument/2006/math">
                    <m:sSub>
                      <m:sSubPr>
                        <m:ctrlPr>
                          <a:rPr lang="en-US" i="1">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𝑤</m:t>
                        </m:r>
                      </m:e>
                      <m:sub>
                        <m:r>
                          <a:rPr lang="en-US">
                            <a:solidFill>
                              <a:prstClr val="black"/>
                            </a:solidFill>
                            <a:latin typeface="Cambria Math" panose="02040503050406030204" pitchFamily="18" charset="0"/>
                          </a:rPr>
                          <m:t>0</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𝑤</m:t>
                        </m:r>
                      </m:e>
                      <m:sub>
                        <m:r>
                          <a:rPr lang="en-US">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sub>
                    </m:sSub>
                    <m:r>
                      <a:rPr lang="en-US">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𝑤</m:t>
                        </m:r>
                      </m:e>
                      <m:sub>
                        <m:r>
                          <a:rPr lang="en-US">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2</m:t>
                        </m:r>
                      </m:sub>
                    </m:sSub>
                    <m:r>
                      <a:rPr lang="en-US">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𝑤</m:t>
                        </m:r>
                      </m:e>
                      <m:sub>
                        <m:r>
                          <a:rPr lang="en-US">
                            <a:solidFill>
                              <a:prstClr val="black"/>
                            </a:solidFill>
                            <a:latin typeface="Cambria Math" panose="02040503050406030204" pitchFamily="18" charset="0"/>
                          </a:rPr>
                          <m:t>𝑑</m:t>
                        </m:r>
                      </m:sub>
                    </m:sSub>
                    <m:sSub>
                      <m:sSubPr>
                        <m:ctrlPr>
                          <a:rPr lang="en-US" i="1">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𝑑</m:t>
                        </m:r>
                      </m:sub>
                    </m:sSub>
                  </m:oMath>
                </a14:m>
                <a:r>
                  <a:rPr lang="en-US" dirty="0">
                    <a:solidFill>
                      <a:prstClr val="black"/>
                    </a:solidFill>
                  </a:rPr>
                  <a:t> is forced to 1</a:t>
                </a:r>
              </a:p>
              <a:p>
                <a:pPr>
                  <a:tabLst>
                    <a:tab pos="1144588" algn="l"/>
                  </a:tabLst>
                </a:pPr>
                <a:r>
                  <a:rPr lang="en-US" dirty="0">
                    <a:solidFill>
                      <a:prstClr val="black"/>
                    </a:solidFill>
                  </a:rPr>
                  <a:t>for negative	points the value of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0</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𝑑</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𝑑</m:t>
                        </m:r>
                      </m:sub>
                    </m:sSub>
                  </m:oMath>
                </a14:m>
                <a:r>
                  <a:rPr lang="en-US" dirty="0">
                    <a:solidFill>
                      <a:prstClr val="black"/>
                    </a:solidFill>
                  </a:rPr>
                  <a:t> is forced to -1</a:t>
                </a:r>
              </a:p>
            </p:txBody>
          </p:sp>
        </mc:Choice>
        <mc:Fallback xmlns="">
          <p:sp>
            <p:nvSpPr>
              <p:cNvPr id="208" name="TextBox 207"/>
              <p:cNvSpPr txBox="1">
                <a:spLocks noRot="1" noChangeAspect="1" noMove="1" noResize="1" noEditPoints="1" noAdjustHandles="1" noChangeArrowheads="1" noChangeShapeType="1" noTextEdit="1"/>
              </p:cNvSpPr>
              <p:nvPr/>
            </p:nvSpPr>
            <p:spPr>
              <a:xfrm>
                <a:off x="741284" y="715641"/>
                <a:ext cx="7643675" cy="923330"/>
              </a:xfrm>
              <a:prstGeom prst="rect">
                <a:avLst/>
              </a:prstGeom>
              <a:blipFill rotWithShape="0">
                <a:blip r:embed="rId2"/>
                <a:stretch>
                  <a:fillRect l="-718" t="-3289" b="-9211"/>
                </a:stretch>
              </a:blipFill>
            </p:spPr>
            <p:txBody>
              <a:bodyPr/>
              <a:lstStyle/>
              <a:p>
                <a:r>
                  <a:rPr lang="en-US">
                    <a:noFill/>
                  </a:rPr>
                  <a:t> </a:t>
                </a:r>
              </a:p>
            </p:txBody>
          </p:sp>
        </mc:Fallback>
      </mc:AlternateContent>
      <p:sp>
        <p:nvSpPr>
          <p:cNvPr id="239" name="TextBox 238"/>
          <p:cNvSpPr txBox="1"/>
          <p:nvPr/>
        </p:nvSpPr>
        <p:spPr>
          <a:xfrm>
            <a:off x="1655723" y="4094743"/>
            <a:ext cx="3012363" cy="369332"/>
          </a:xfrm>
          <a:prstGeom prst="rect">
            <a:avLst/>
          </a:prstGeom>
          <a:noFill/>
        </p:spPr>
        <p:txBody>
          <a:bodyPr wrap="none" rtlCol="0">
            <a:spAutoFit/>
          </a:bodyPr>
          <a:lstStyle/>
          <a:p>
            <a:r>
              <a:rPr lang="en-US" dirty="0">
                <a:solidFill>
                  <a:prstClr val="black"/>
                </a:solidFill>
              </a:rPr>
              <a:t>.	.	.	.</a:t>
            </a:r>
          </a:p>
        </p:txBody>
      </p:sp>
      <p:grpSp>
        <p:nvGrpSpPr>
          <p:cNvPr id="246" name="Group 245"/>
          <p:cNvGrpSpPr/>
          <p:nvPr/>
        </p:nvGrpSpPr>
        <p:grpSpPr>
          <a:xfrm>
            <a:off x="5413493" y="1861552"/>
            <a:ext cx="522066" cy="3346920"/>
            <a:chOff x="5156040" y="2660545"/>
            <a:chExt cx="522066" cy="3346920"/>
          </a:xfrm>
        </p:grpSpPr>
        <mc:AlternateContent xmlns:mc="http://schemas.openxmlformats.org/markup-compatibility/2006" xmlns:a14="http://schemas.microsoft.com/office/drawing/2010/main">
          <mc:Choice Requires="a14">
            <p:sp>
              <p:nvSpPr>
                <p:cNvPr id="241" name="Rectangle 240"/>
                <p:cNvSpPr/>
                <p:nvPr/>
              </p:nvSpPr>
              <p:spPr>
                <a:xfrm>
                  <a:off x="5156040" y="2660545"/>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0</m:t>
                            </m:r>
                          </m:sub>
                        </m:sSub>
                      </m:oMath>
                    </m:oMathPara>
                  </a14:m>
                  <a:endParaRPr lang="en-US" dirty="0">
                    <a:solidFill>
                      <a:prstClr val="black"/>
                    </a:solidFill>
                  </a:endParaRPr>
                </a:p>
              </p:txBody>
            </p:sp>
          </mc:Choice>
          <mc:Fallback xmlns="">
            <p:sp>
              <p:nvSpPr>
                <p:cNvPr id="241" name="Rectangle 240"/>
                <p:cNvSpPr>
                  <a:spLocks noRot="1" noChangeAspect="1" noMove="1" noResize="1" noEditPoints="1" noAdjustHandles="1" noChangeArrowheads="1" noChangeShapeType="1" noTextEdit="1"/>
                </p:cNvSpPr>
                <p:nvPr/>
              </p:nvSpPr>
              <p:spPr>
                <a:xfrm>
                  <a:off x="5156040" y="2660545"/>
                  <a:ext cx="507127"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Rectangle 241"/>
                <p:cNvSpPr/>
                <p:nvPr/>
              </p:nvSpPr>
              <p:spPr>
                <a:xfrm>
                  <a:off x="5156040" y="3726725"/>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242" name="Rectangle 241"/>
                <p:cNvSpPr>
                  <a:spLocks noRot="1" noChangeAspect="1" noMove="1" noResize="1" noEditPoints="1" noAdjustHandles="1" noChangeArrowheads="1" noChangeShapeType="1" noTextEdit="1"/>
                </p:cNvSpPr>
                <p:nvPr/>
              </p:nvSpPr>
              <p:spPr>
                <a:xfrm>
                  <a:off x="5156040" y="3726725"/>
                  <a:ext cx="507127" cy="369332"/>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Rectangle 242"/>
                <p:cNvSpPr/>
                <p:nvPr/>
              </p:nvSpPr>
              <p:spPr>
                <a:xfrm>
                  <a:off x="5156040" y="4317440"/>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243" name="Rectangle 242"/>
                <p:cNvSpPr>
                  <a:spLocks noRot="1" noChangeAspect="1" noMove="1" noResize="1" noEditPoints="1" noAdjustHandles="1" noChangeArrowheads="1" noChangeShapeType="1" noTextEdit="1"/>
                </p:cNvSpPr>
                <p:nvPr/>
              </p:nvSpPr>
              <p:spPr>
                <a:xfrm>
                  <a:off x="5156040" y="4317440"/>
                  <a:ext cx="507127" cy="369332"/>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Rectangle 243"/>
                <p:cNvSpPr/>
                <p:nvPr/>
              </p:nvSpPr>
              <p:spPr>
                <a:xfrm>
                  <a:off x="5156040" y="5638133"/>
                  <a:ext cx="5220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sub>
                        </m:sSub>
                      </m:oMath>
                    </m:oMathPara>
                  </a14:m>
                  <a:endParaRPr lang="en-US" dirty="0">
                    <a:solidFill>
                      <a:prstClr val="black"/>
                    </a:solidFill>
                  </a:endParaRPr>
                </a:p>
              </p:txBody>
            </p:sp>
          </mc:Choice>
          <mc:Fallback xmlns="">
            <p:sp>
              <p:nvSpPr>
                <p:cNvPr id="244" name="Rectangle 243"/>
                <p:cNvSpPr>
                  <a:spLocks noRot="1" noChangeAspect="1" noMove="1" noResize="1" noEditPoints="1" noAdjustHandles="1" noChangeArrowheads="1" noChangeShapeType="1" noTextEdit="1"/>
                </p:cNvSpPr>
                <p:nvPr/>
              </p:nvSpPr>
              <p:spPr>
                <a:xfrm>
                  <a:off x="5156040" y="5638133"/>
                  <a:ext cx="522066" cy="369332"/>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Rectangle 244"/>
                <p:cNvSpPr/>
                <p:nvPr/>
              </p:nvSpPr>
              <p:spPr>
                <a:xfrm>
                  <a:off x="5156040" y="3136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245" name="Rectangle 244"/>
                <p:cNvSpPr>
                  <a:spLocks noRot="1" noChangeAspect="1" noMove="1" noResize="1" noEditPoints="1" noAdjustHandles="1" noChangeArrowheads="1" noChangeShapeType="1" noTextEdit="1"/>
                </p:cNvSpPr>
                <p:nvPr/>
              </p:nvSpPr>
              <p:spPr>
                <a:xfrm>
                  <a:off x="5156040" y="3136011"/>
                  <a:ext cx="501804" cy="369332"/>
                </a:xfrm>
                <a:prstGeom prst="rect">
                  <a:avLst/>
                </a:prstGeom>
                <a:blipFill rotWithShape="0">
                  <a:blip r:embed="rId27"/>
                  <a:stretch>
                    <a:fillRect/>
                  </a:stretch>
                </a:blipFill>
              </p:spPr>
              <p:txBody>
                <a:bodyPr/>
                <a:lstStyle/>
                <a:p>
                  <a:r>
                    <a:rPr lang="en-US">
                      <a:noFill/>
                    </a:rPr>
                    <a:t> </a:t>
                  </a:r>
                </a:p>
              </p:txBody>
            </p:sp>
          </mc:Fallback>
        </mc:AlternateContent>
      </p:grpSp>
      <p:grpSp>
        <p:nvGrpSpPr>
          <p:cNvPr id="247" name="Group 246"/>
          <p:cNvGrpSpPr/>
          <p:nvPr/>
        </p:nvGrpSpPr>
        <p:grpSpPr>
          <a:xfrm>
            <a:off x="7121882" y="1861552"/>
            <a:ext cx="465640" cy="3346920"/>
            <a:chOff x="5156040" y="2660545"/>
            <a:chExt cx="465640" cy="3346920"/>
          </a:xfrm>
        </p:grpSpPr>
        <mc:AlternateContent xmlns:mc="http://schemas.openxmlformats.org/markup-compatibility/2006" xmlns:a14="http://schemas.microsoft.com/office/drawing/2010/main">
          <mc:Choice Requires="a14">
            <p:sp>
              <p:nvSpPr>
                <p:cNvPr id="248" name="Rectangle 247"/>
                <p:cNvSpPr/>
                <p:nvPr/>
              </p:nvSpPr>
              <p:spPr>
                <a:xfrm>
                  <a:off x="5156040" y="2660545"/>
                  <a:ext cx="4275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248" name="Rectangle 247"/>
                <p:cNvSpPr>
                  <a:spLocks noRot="1" noChangeAspect="1" noMove="1" noResize="1" noEditPoints="1" noAdjustHandles="1" noChangeArrowheads="1" noChangeShapeType="1" noTextEdit="1"/>
                </p:cNvSpPr>
                <p:nvPr/>
              </p:nvSpPr>
              <p:spPr>
                <a:xfrm>
                  <a:off x="5156040" y="2660545"/>
                  <a:ext cx="427553" cy="369332"/>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9" name="Rectangle 248"/>
                <p:cNvSpPr/>
                <p:nvPr/>
              </p:nvSpPr>
              <p:spPr>
                <a:xfrm>
                  <a:off x="5156040" y="4149339"/>
                  <a:ext cx="432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249" name="Rectangle 248"/>
                <p:cNvSpPr>
                  <a:spLocks noRot="1" noChangeAspect="1" noMove="1" noResize="1" noEditPoints="1" noAdjustHandles="1" noChangeArrowheads="1" noChangeShapeType="1" noTextEdit="1"/>
                </p:cNvSpPr>
                <p:nvPr/>
              </p:nvSpPr>
              <p:spPr>
                <a:xfrm>
                  <a:off x="5156040" y="4149339"/>
                  <a:ext cx="432875" cy="369332"/>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Rectangle 250"/>
                <p:cNvSpPr/>
                <p:nvPr/>
              </p:nvSpPr>
              <p:spPr>
                <a:xfrm>
                  <a:off x="5156040" y="5638133"/>
                  <a:ext cx="4656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𝑁</m:t>
                            </m:r>
                          </m:sub>
                        </m:sSub>
                      </m:oMath>
                    </m:oMathPara>
                  </a14:m>
                  <a:endParaRPr lang="en-US" dirty="0">
                    <a:solidFill>
                      <a:prstClr val="black"/>
                    </a:solidFill>
                  </a:endParaRPr>
                </a:p>
              </p:txBody>
            </p:sp>
          </mc:Choice>
          <mc:Fallback xmlns="">
            <p:sp>
              <p:nvSpPr>
                <p:cNvPr id="251" name="Rectangle 250"/>
                <p:cNvSpPr>
                  <a:spLocks noRot="1" noChangeAspect="1" noMove="1" noResize="1" noEditPoints="1" noAdjustHandles="1" noChangeArrowheads="1" noChangeShapeType="1" noTextEdit="1"/>
                </p:cNvSpPr>
                <p:nvPr/>
              </p:nvSpPr>
              <p:spPr>
                <a:xfrm>
                  <a:off x="5156040" y="5638133"/>
                  <a:ext cx="465640" cy="369332"/>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Rectangle 251"/>
                <p:cNvSpPr/>
                <p:nvPr/>
              </p:nvSpPr>
              <p:spPr>
                <a:xfrm>
                  <a:off x="5156040" y="3401206"/>
                  <a:ext cx="432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252" name="Rectangle 251"/>
                <p:cNvSpPr>
                  <a:spLocks noRot="1" noChangeAspect="1" noMove="1" noResize="1" noEditPoints="1" noAdjustHandles="1" noChangeArrowheads="1" noChangeShapeType="1" noTextEdit="1"/>
                </p:cNvSpPr>
                <p:nvPr/>
              </p:nvSpPr>
              <p:spPr>
                <a:xfrm>
                  <a:off x="5156040" y="3401206"/>
                  <a:ext cx="432875" cy="369332"/>
                </a:xfrm>
                <a:prstGeom prst="rect">
                  <a:avLst/>
                </a:prstGeom>
                <a:blipFill rotWithShape="0">
                  <a:blip r:embed="rId31"/>
                  <a:stretch>
                    <a:fillRect/>
                  </a:stretch>
                </a:blipFill>
              </p:spPr>
              <p:txBody>
                <a:bodyPr/>
                <a:lstStyle/>
                <a:p>
                  <a:r>
                    <a:rPr lang="en-US">
                      <a:noFill/>
                    </a:rPr>
                    <a:t> </a:t>
                  </a:r>
                </a:p>
              </p:txBody>
            </p:sp>
          </mc:Fallback>
        </mc:AlternateContent>
      </p:grpSp>
      <p:sp>
        <p:nvSpPr>
          <p:cNvPr id="253" name="TextBox 252"/>
          <p:cNvSpPr txBox="1"/>
          <p:nvPr/>
        </p:nvSpPr>
        <p:spPr>
          <a:xfrm>
            <a:off x="5543208" y="4109162"/>
            <a:ext cx="242374" cy="369332"/>
          </a:xfrm>
          <a:prstGeom prst="rect">
            <a:avLst/>
          </a:prstGeom>
          <a:noFill/>
        </p:spPr>
        <p:txBody>
          <a:bodyPr wrap="none" rtlCol="0">
            <a:spAutoFit/>
          </a:bodyPr>
          <a:lstStyle/>
          <a:p>
            <a:r>
              <a:rPr lang="en-US" dirty="0">
                <a:solidFill>
                  <a:prstClr val="black"/>
                </a:solidFill>
              </a:rPr>
              <a:t>.</a:t>
            </a:r>
          </a:p>
        </p:txBody>
      </p:sp>
      <p:sp>
        <p:nvSpPr>
          <p:cNvPr id="254" name="TextBox 253"/>
          <p:cNvSpPr txBox="1"/>
          <p:nvPr/>
        </p:nvSpPr>
        <p:spPr>
          <a:xfrm>
            <a:off x="7224602" y="4094743"/>
            <a:ext cx="242374" cy="369332"/>
          </a:xfrm>
          <a:prstGeom prst="rect">
            <a:avLst/>
          </a:prstGeom>
          <a:noFill/>
        </p:spPr>
        <p:txBody>
          <a:bodyPr wrap="none" rtlCol="0">
            <a:spAutoFit/>
          </a:bodyPr>
          <a:lstStyle/>
          <a:p>
            <a:r>
              <a:rPr lang="en-US" dirty="0">
                <a:solidFill>
                  <a:prstClr val="black"/>
                </a:solidFill>
              </a:rPr>
              <a:t>.</a:t>
            </a:r>
          </a:p>
        </p:txBody>
      </p:sp>
      <p:grpSp>
        <p:nvGrpSpPr>
          <p:cNvPr id="262" name="Group 261"/>
          <p:cNvGrpSpPr/>
          <p:nvPr/>
        </p:nvGrpSpPr>
        <p:grpSpPr>
          <a:xfrm>
            <a:off x="862008" y="1753661"/>
            <a:ext cx="370859" cy="3562702"/>
            <a:chOff x="337351" y="2660545"/>
            <a:chExt cx="370859" cy="3562702"/>
          </a:xfrm>
        </p:grpSpPr>
        <p:cxnSp>
          <p:nvCxnSpPr>
            <p:cNvPr id="257" name="Straight Connector 256"/>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p:nvGrpSpPr>
        <p:grpSpPr>
          <a:xfrm rot="10800000">
            <a:off x="4574139" y="1753661"/>
            <a:ext cx="370859" cy="3562702"/>
            <a:chOff x="337351" y="2660545"/>
            <a:chExt cx="370859" cy="3562702"/>
          </a:xfrm>
        </p:grpSpPr>
        <p:cxnSp>
          <p:nvCxnSpPr>
            <p:cNvPr id="264" name="Straight Connector 263"/>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p:nvGrpSpPr>
        <p:grpSpPr>
          <a:xfrm rot="10800000">
            <a:off x="5748034" y="1753661"/>
            <a:ext cx="370859" cy="3562702"/>
            <a:chOff x="337351" y="2660545"/>
            <a:chExt cx="370859" cy="3562702"/>
          </a:xfrm>
        </p:grpSpPr>
        <p:cxnSp>
          <p:nvCxnSpPr>
            <p:cNvPr id="272" name="Straight Connector 271"/>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5181254" y="1753661"/>
            <a:ext cx="370859" cy="3562702"/>
            <a:chOff x="337351" y="2660545"/>
            <a:chExt cx="370859" cy="3562702"/>
          </a:xfrm>
        </p:grpSpPr>
        <p:cxnSp>
          <p:nvCxnSpPr>
            <p:cNvPr id="276" name="Straight Connector 275"/>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p:nvGrpSpPr>
        <p:grpSpPr>
          <a:xfrm rot="10800000">
            <a:off x="7405197" y="1753661"/>
            <a:ext cx="370859" cy="3562702"/>
            <a:chOff x="337351" y="2660545"/>
            <a:chExt cx="370859" cy="3562702"/>
          </a:xfrm>
        </p:grpSpPr>
        <p:cxnSp>
          <p:nvCxnSpPr>
            <p:cNvPr id="280" name="Straight Connector 279"/>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p:nvGrpSpPr>
        <p:grpSpPr>
          <a:xfrm>
            <a:off x="6838417" y="1753661"/>
            <a:ext cx="370859" cy="3562702"/>
            <a:chOff x="337351" y="2660545"/>
            <a:chExt cx="370859" cy="3562702"/>
          </a:xfrm>
        </p:grpSpPr>
        <p:cxnSp>
          <p:nvCxnSpPr>
            <p:cNvPr id="284" name="Straight Connector 283"/>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7" name="TextBox 286"/>
          <p:cNvSpPr txBox="1"/>
          <p:nvPr/>
        </p:nvSpPr>
        <p:spPr>
          <a:xfrm>
            <a:off x="6258082" y="3410725"/>
            <a:ext cx="389850" cy="584775"/>
          </a:xfrm>
          <a:prstGeom prst="rect">
            <a:avLst/>
          </a:prstGeom>
          <a:noFill/>
        </p:spPr>
        <p:txBody>
          <a:bodyPr wrap="none" rtlCol="0">
            <a:spAutoFit/>
          </a:bodyPr>
          <a:lstStyle/>
          <a:p>
            <a:r>
              <a:rPr lang="en-US" sz="3200" dirty="0">
                <a:solidFill>
                  <a:prstClr val="black"/>
                </a:solidFill>
              </a:rPr>
              <a:t>=</a:t>
            </a:r>
          </a:p>
        </p:txBody>
      </p:sp>
      <mc:AlternateContent xmlns:mc="http://schemas.openxmlformats.org/markup-compatibility/2006" xmlns:a14="http://schemas.microsoft.com/office/drawing/2010/main">
        <mc:Choice Requires="a14">
          <p:sp>
            <p:nvSpPr>
              <p:cNvPr id="288" name="TextBox 287"/>
              <p:cNvSpPr txBox="1"/>
              <p:nvPr/>
            </p:nvSpPr>
            <p:spPr>
              <a:xfrm>
                <a:off x="449144" y="5748583"/>
                <a:ext cx="7479740" cy="369332"/>
              </a:xfrm>
              <a:prstGeom prst="rect">
                <a:avLst/>
              </a:prstGeom>
              <a:noFill/>
            </p:spPr>
            <p:txBody>
              <a:bodyPr wrap="none" lIns="0" tIns="0" rIns="0" bIns="0" rtlCol="0">
                <a:spAutoFit/>
              </a:bodyPr>
              <a:lstStyle/>
              <a:p>
                <a14:m>
                  <m:oMath xmlns:m="http://schemas.openxmlformats.org/officeDocument/2006/math">
                    <m:r>
                      <a:rPr lang="en-US" sz="2400" b="1" i="1" smtClean="0">
                        <a:solidFill>
                          <a:prstClr val="black"/>
                        </a:solidFill>
                        <a:latin typeface="Cambria Math" panose="02040503050406030204" pitchFamily="18" charset="0"/>
                      </a:rPr>
                      <m:t>𝑿𝒂</m:t>
                    </m:r>
                    <m:r>
                      <a:rPr lang="en-US" sz="2400" b="1" i="1" smtClean="0">
                        <a:solidFill>
                          <a:prstClr val="black"/>
                        </a:solidFill>
                        <a:latin typeface="Cambria Math" panose="02040503050406030204" pitchFamily="18" charset="0"/>
                      </a:rPr>
                      <m:t> </m:t>
                    </m:r>
                    <m:r>
                      <a:rPr lang="en-US" sz="2400" b="1" i="1" smtClean="0">
                        <a:solidFill>
                          <a:prstClr val="black"/>
                        </a:solidFill>
                        <a:latin typeface="Cambria Math" panose="02040503050406030204" pitchFamily="18" charset="0"/>
                      </a:rPr>
                      <m:t>𝑾</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𝑻</m:t>
                    </m:r>
                  </m:oMath>
                </a14:m>
                <a:r>
                  <a:rPr lang="en-US" sz="2400" b="1" dirty="0">
                    <a:solidFill>
                      <a:prstClr val="black"/>
                    </a:solidFill>
                  </a:rPr>
                  <a:t> </a:t>
                </a:r>
                <a:r>
                  <a:rPr lang="en-US" sz="2400" dirty="0">
                    <a:solidFill>
                      <a:prstClr val="black"/>
                    </a:solidFill>
                  </a:rPr>
                  <a:t>is solved using the pseudoinverse as </a:t>
                </a:r>
                <a14:m>
                  <m:oMath xmlns:m="http://schemas.openxmlformats.org/officeDocument/2006/math">
                    <m:r>
                      <a:rPr lang="en-US" sz="2400" b="1" i="1">
                        <a:solidFill>
                          <a:prstClr val="black"/>
                        </a:solidFill>
                        <a:latin typeface="Cambria Math" panose="02040503050406030204" pitchFamily="18" charset="0"/>
                      </a:rPr>
                      <m:t>𝑾</m:t>
                    </m:r>
                    <m:r>
                      <a:rPr lang="en-US" sz="2400" b="1" i="1">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𝑿𝒂</m:t>
                        </m:r>
                      </m:e>
                      <m:sup>
                        <m:r>
                          <a:rPr lang="en-US" sz="2400" b="1" i="1" smtClean="0">
                            <a:solidFill>
                              <a:prstClr val="black"/>
                            </a:solidFill>
                            <a:latin typeface="Cambria Math" panose="02040503050406030204" pitchFamily="18" charset="0"/>
                          </a:rPr>
                          <m:t>+</m:t>
                        </m:r>
                      </m:sup>
                    </m:sSup>
                    <m:r>
                      <a:rPr lang="en-US" sz="2400" b="1" i="1">
                        <a:solidFill>
                          <a:prstClr val="black"/>
                        </a:solidFill>
                        <a:latin typeface="Cambria Math" panose="02040503050406030204" pitchFamily="18" charset="0"/>
                      </a:rPr>
                      <m:t>𝑻</m:t>
                    </m:r>
                  </m:oMath>
                </a14:m>
                <a:endParaRPr lang="en-US" sz="2400" dirty="0">
                  <a:solidFill>
                    <a:prstClr val="black"/>
                  </a:solidFill>
                </a:endParaRPr>
              </a:p>
            </p:txBody>
          </p:sp>
        </mc:Choice>
        <mc:Fallback xmlns="">
          <p:sp>
            <p:nvSpPr>
              <p:cNvPr id="288" name="TextBox 287"/>
              <p:cNvSpPr txBox="1">
                <a:spLocks noRot="1" noChangeAspect="1" noMove="1" noResize="1" noEditPoints="1" noAdjustHandles="1" noChangeArrowheads="1" noChangeShapeType="1" noTextEdit="1"/>
              </p:cNvSpPr>
              <p:nvPr/>
            </p:nvSpPr>
            <p:spPr>
              <a:xfrm>
                <a:off x="449144" y="5748583"/>
                <a:ext cx="7479740" cy="369332"/>
              </a:xfrm>
              <a:prstGeom prst="rect">
                <a:avLst/>
              </a:prstGeom>
              <a:blipFill rotWithShape="0">
                <a:blip r:embed="rId32"/>
                <a:stretch>
                  <a:fillRect l="-1467" t="-24590" r="-489" b="-4918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Linear Classifier – Mean-square error minimizer</a:t>
            </a:r>
          </a:p>
        </p:txBody>
      </p:sp>
      <p:grpSp>
        <p:nvGrpSpPr>
          <p:cNvPr id="4" name="Group 3"/>
          <p:cNvGrpSpPr/>
          <p:nvPr/>
        </p:nvGrpSpPr>
        <p:grpSpPr>
          <a:xfrm>
            <a:off x="1355729" y="1978097"/>
            <a:ext cx="231217" cy="3223809"/>
            <a:chOff x="1373659" y="1978097"/>
            <a:chExt cx="231217" cy="3223809"/>
          </a:xfrm>
        </p:grpSpPr>
        <mc:AlternateContent xmlns:mc="http://schemas.openxmlformats.org/markup-compatibility/2006" xmlns:a14="http://schemas.microsoft.com/office/drawing/2010/main">
          <mc:Choice Requires="a14">
            <p:sp>
              <p:nvSpPr>
                <p:cNvPr id="71" name="Rectangle 70"/>
                <p:cNvSpPr/>
                <p:nvPr/>
              </p:nvSpPr>
              <p:spPr>
                <a:xfrm>
                  <a:off x="1373659" y="1978097"/>
                  <a:ext cx="231217" cy="246221"/>
                </a:xfrm>
                <a:prstGeom prst="rect">
                  <a:avLst/>
                </a:prstGeom>
                <a:solidFill>
                  <a:srgbClr val="FFFF00"/>
                </a:solidFill>
              </p:spPr>
              <p:txBody>
                <a:bodyPr wrap="none" lIns="0" rIns="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=1</m:t>
                        </m:r>
                      </m:oMath>
                    </m:oMathPara>
                  </a14:m>
                  <a:endParaRPr lang="en-US" sz="1000" dirty="0">
                    <a:solidFill>
                      <a:schemeClr val="tx1"/>
                    </a:solidFill>
                  </a:endParaRPr>
                </a:p>
              </p:txBody>
            </p:sp>
          </mc:Choice>
          <mc:Fallback xmlns="">
            <p:sp>
              <p:nvSpPr>
                <p:cNvPr id="71" name="Rectangle 70"/>
                <p:cNvSpPr>
                  <a:spLocks noRot="1" noChangeAspect="1" noMove="1" noResize="1" noEditPoints="1" noAdjustHandles="1" noChangeArrowheads="1" noChangeShapeType="1" noTextEdit="1"/>
                </p:cNvSpPr>
                <p:nvPr/>
              </p:nvSpPr>
              <p:spPr>
                <a:xfrm>
                  <a:off x="1373659" y="1978097"/>
                  <a:ext cx="231217" cy="246221"/>
                </a:xfrm>
                <a:prstGeom prst="rect">
                  <a:avLst/>
                </a:prstGeom>
                <a:blipFill rotWithShape="0">
                  <a:blip r:embed="rId33"/>
                  <a:stretch>
                    <a:fillRect l="-7895" r="-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1373659" y="3466891"/>
                  <a:ext cx="231217" cy="246221"/>
                </a:xfrm>
                <a:prstGeom prst="rect">
                  <a:avLst/>
                </a:prstGeom>
                <a:solidFill>
                  <a:srgbClr val="FFFF00"/>
                </a:solidFill>
              </p:spPr>
              <p:txBody>
                <a:bodyPr wrap="none" lIns="0" rIns="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=1</m:t>
                        </m:r>
                      </m:oMath>
                    </m:oMathPara>
                  </a14:m>
                  <a:endParaRPr lang="en-US" sz="1000" dirty="0">
                    <a:solidFill>
                      <a:schemeClr val="tx1"/>
                    </a:solidFill>
                  </a:endParaRPr>
                </a:p>
              </p:txBody>
            </p:sp>
          </mc:Choice>
          <mc:Fallback xmlns="">
            <p:sp>
              <p:nvSpPr>
                <p:cNvPr id="72" name="Rectangle 71"/>
                <p:cNvSpPr>
                  <a:spLocks noRot="1" noChangeAspect="1" noMove="1" noResize="1" noEditPoints="1" noAdjustHandles="1" noChangeArrowheads="1" noChangeShapeType="1" noTextEdit="1"/>
                </p:cNvSpPr>
                <p:nvPr/>
              </p:nvSpPr>
              <p:spPr>
                <a:xfrm>
                  <a:off x="1373659" y="3466891"/>
                  <a:ext cx="231217" cy="246221"/>
                </a:xfrm>
                <a:prstGeom prst="rect">
                  <a:avLst/>
                </a:prstGeom>
                <a:blipFill rotWithShape="0">
                  <a:blip r:embed="rId34"/>
                  <a:stretch>
                    <a:fillRect l="-7895" r="-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1373659" y="4955685"/>
                  <a:ext cx="231217" cy="246221"/>
                </a:xfrm>
                <a:prstGeom prst="rect">
                  <a:avLst/>
                </a:prstGeom>
                <a:solidFill>
                  <a:srgbClr val="FFFF00"/>
                </a:solidFill>
              </p:spPr>
              <p:txBody>
                <a:bodyPr wrap="none" lIns="0" rIns="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=1</m:t>
                        </m:r>
                      </m:oMath>
                    </m:oMathPara>
                  </a14:m>
                  <a:endParaRPr lang="en-US" sz="1000" dirty="0">
                    <a:solidFill>
                      <a:schemeClr val="tx1"/>
                    </a:solidFill>
                  </a:endParaRPr>
                </a:p>
              </p:txBody>
            </p:sp>
          </mc:Choice>
          <mc:Fallback xmlns="">
            <p:sp>
              <p:nvSpPr>
                <p:cNvPr id="73" name="Rectangle 72"/>
                <p:cNvSpPr>
                  <a:spLocks noRot="1" noChangeAspect="1" noMove="1" noResize="1" noEditPoints="1" noAdjustHandles="1" noChangeArrowheads="1" noChangeShapeType="1" noTextEdit="1"/>
                </p:cNvSpPr>
                <p:nvPr/>
              </p:nvSpPr>
              <p:spPr>
                <a:xfrm>
                  <a:off x="1373659" y="4955685"/>
                  <a:ext cx="231217" cy="246221"/>
                </a:xfrm>
                <a:prstGeom prst="rect">
                  <a:avLst/>
                </a:prstGeom>
                <a:blipFill rotWithShape="0">
                  <a:blip r:embed="rId34"/>
                  <a:stretch>
                    <a:fillRect l="-7895" r="-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1373659" y="2718758"/>
                  <a:ext cx="231217" cy="246221"/>
                </a:xfrm>
                <a:prstGeom prst="rect">
                  <a:avLst/>
                </a:prstGeom>
                <a:solidFill>
                  <a:srgbClr val="FFFF00"/>
                </a:solidFill>
              </p:spPr>
              <p:txBody>
                <a:bodyPr wrap="none" lIns="0" rIns="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=1</m:t>
                        </m:r>
                      </m:oMath>
                    </m:oMathPara>
                  </a14:m>
                  <a:endParaRPr lang="en-US" sz="1000" dirty="0">
                    <a:solidFill>
                      <a:schemeClr val="tx1"/>
                    </a:solidFill>
                  </a:endParaRPr>
                </a:p>
              </p:txBody>
            </p:sp>
          </mc:Choice>
          <mc:Fallback xmlns="">
            <p:sp>
              <p:nvSpPr>
                <p:cNvPr id="74" name="Rectangle 73"/>
                <p:cNvSpPr>
                  <a:spLocks noRot="1" noChangeAspect="1" noMove="1" noResize="1" noEditPoints="1" noAdjustHandles="1" noChangeArrowheads="1" noChangeShapeType="1" noTextEdit="1"/>
                </p:cNvSpPr>
                <p:nvPr/>
              </p:nvSpPr>
              <p:spPr>
                <a:xfrm>
                  <a:off x="1373659" y="2718758"/>
                  <a:ext cx="231217" cy="246221"/>
                </a:xfrm>
                <a:prstGeom prst="rect">
                  <a:avLst/>
                </a:prstGeom>
                <a:blipFill rotWithShape="0">
                  <a:blip r:embed="rId35"/>
                  <a:stretch>
                    <a:fillRect l="-7895" r="-15789"/>
                  </a:stretch>
                </a:blipFill>
              </p:spPr>
              <p:txBody>
                <a:bodyPr/>
                <a:lstStyle/>
                <a:p>
                  <a:r>
                    <a:rPr lang="en-US">
                      <a:noFill/>
                    </a:rPr>
                    <a:t> </a:t>
                  </a:r>
                </a:p>
              </p:txBody>
            </p:sp>
          </mc:Fallback>
        </mc:AlternateContent>
      </p:grpSp>
      <p:grpSp>
        <p:nvGrpSpPr>
          <p:cNvPr id="76" name="Group 75"/>
          <p:cNvGrpSpPr/>
          <p:nvPr/>
        </p:nvGrpSpPr>
        <p:grpSpPr>
          <a:xfrm>
            <a:off x="1556377" y="1861552"/>
            <a:ext cx="3210097" cy="3346920"/>
            <a:chOff x="1556377" y="1861552"/>
            <a:chExt cx="3210097" cy="3346920"/>
          </a:xfrm>
        </p:grpSpPr>
        <mc:AlternateContent xmlns:mc="http://schemas.openxmlformats.org/markup-compatibility/2006" xmlns:a14="http://schemas.microsoft.com/office/drawing/2010/main">
          <mc:Choice Requires="a14">
            <p:sp>
              <p:nvSpPr>
                <p:cNvPr id="77" name="Rectangle 76"/>
                <p:cNvSpPr/>
                <p:nvPr/>
              </p:nvSpPr>
              <p:spPr>
                <a:xfrm>
                  <a:off x="2164179" y="1861552"/>
                  <a:ext cx="55855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77" name="Rectangle 76"/>
                <p:cNvSpPr>
                  <a:spLocks noRot="1" noChangeAspect="1" noMove="1" noResize="1" noEditPoints="1" noAdjustHandles="1" noChangeArrowheads="1" noChangeShapeType="1" noTextEdit="1"/>
                </p:cNvSpPr>
                <p:nvPr/>
              </p:nvSpPr>
              <p:spPr>
                <a:xfrm>
                  <a:off x="2164179" y="1861552"/>
                  <a:ext cx="558551" cy="369332"/>
                </a:xfrm>
                <a:prstGeom prst="rect">
                  <a:avLst/>
                </a:prstGeom>
                <a:blipFill rotWithShape="0">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754894" y="1861552"/>
                  <a:ext cx="55855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78" name="Rectangle 77"/>
                <p:cNvSpPr>
                  <a:spLocks noRot="1" noChangeAspect="1" noMove="1" noResize="1" noEditPoints="1" noAdjustHandles="1" noChangeArrowheads="1" noChangeShapeType="1" noTextEdit="1"/>
                </p:cNvSpPr>
                <p:nvPr/>
              </p:nvSpPr>
              <p:spPr>
                <a:xfrm>
                  <a:off x="2754894" y="1861552"/>
                  <a:ext cx="558551" cy="369332"/>
                </a:xfrm>
                <a:prstGeom prst="rect">
                  <a:avLst/>
                </a:prstGeom>
                <a:blipFill rotWithShape="0">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3865426" y="1861552"/>
                  <a:ext cx="88396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d</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79" name="Rectangle 78"/>
                <p:cNvSpPr>
                  <a:spLocks noRot="1" noChangeAspect="1" noMove="1" noResize="1" noEditPoints="1" noAdjustHandles="1" noChangeArrowheads="1" noChangeShapeType="1" noTextEdit="1"/>
                </p:cNvSpPr>
                <p:nvPr/>
              </p:nvSpPr>
              <p:spPr>
                <a:xfrm>
                  <a:off x="3865426" y="1861552"/>
                  <a:ext cx="883960" cy="369332"/>
                </a:xfrm>
                <a:prstGeom prst="rect">
                  <a:avLst/>
                </a:prstGeom>
                <a:blipFill rotWithShape="0">
                  <a:blip r:embed="rId38"/>
                  <a:stretch>
                    <a:fillRect l="-551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1573465" y="1861552"/>
                  <a:ext cx="55855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0" name="Rectangle 79"/>
                <p:cNvSpPr>
                  <a:spLocks noRot="1" noChangeAspect="1" noMove="1" noResize="1" noEditPoints="1" noAdjustHandles="1" noChangeArrowheads="1" noChangeShapeType="1" noTextEdit="1"/>
                </p:cNvSpPr>
                <p:nvPr/>
              </p:nvSpPr>
              <p:spPr>
                <a:xfrm>
                  <a:off x="1573465" y="1861552"/>
                  <a:ext cx="558551" cy="369332"/>
                </a:xfrm>
                <a:prstGeom prst="rect">
                  <a:avLst/>
                </a:prstGeom>
                <a:blipFill rotWithShape="0">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2161518" y="2605949"/>
                  <a:ext cx="56387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1" name="Rectangle 80"/>
                <p:cNvSpPr>
                  <a:spLocks noRot="1" noChangeAspect="1" noMove="1" noResize="1" noEditPoints="1" noAdjustHandles="1" noChangeArrowheads="1" noChangeShapeType="1" noTextEdit="1"/>
                </p:cNvSpPr>
                <p:nvPr/>
              </p:nvSpPr>
              <p:spPr>
                <a:xfrm>
                  <a:off x="2161518" y="2605949"/>
                  <a:ext cx="563872" cy="369332"/>
                </a:xfrm>
                <a:prstGeom prst="rect">
                  <a:avLst/>
                </a:prstGeom>
                <a:blipFill rotWithShape="0">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p:cNvSpPr/>
                <p:nvPr/>
              </p:nvSpPr>
              <p:spPr>
                <a:xfrm>
                  <a:off x="2752233" y="2605949"/>
                  <a:ext cx="56387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2" name="Rectangle 81"/>
                <p:cNvSpPr>
                  <a:spLocks noRot="1" noChangeAspect="1" noMove="1" noResize="1" noEditPoints="1" noAdjustHandles="1" noChangeArrowheads="1" noChangeShapeType="1" noTextEdit="1"/>
                </p:cNvSpPr>
                <p:nvPr/>
              </p:nvSpPr>
              <p:spPr>
                <a:xfrm>
                  <a:off x="2752233" y="2605949"/>
                  <a:ext cx="563872" cy="369332"/>
                </a:xfrm>
                <a:prstGeom prst="rect">
                  <a:avLst/>
                </a:prstGeom>
                <a:blipFill rotWithShape="0">
                  <a:blip r:embed="rId4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3862765" y="2605949"/>
                  <a:ext cx="8892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d</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3" name="Rectangle 82"/>
                <p:cNvSpPr>
                  <a:spLocks noRot="1" noChangeAspect="1" noMove="1" noResize="1" noEditPoints="1" noAdjustHandles="1" noChangeArrowheads="1" noChangeShapeType="1" noTextEdit="1"/>
                </p:cNvSpPr>
                <p:nvPr/>
              </p:nvSpPr>
              <p:spPr>
                <a:xfrm>
                  <a:off x="3862765" y="2605949"/>
                  <a:ext cx="889282" cy="369332"/>
                </a:xfrm>
                <a:prstGeom prst="rect">
                  <a:avLst/>
                </a:prstGeom>
                <a:blipFill rotWithShape="0">
                  <a:blip r:embed="rId42"/>
                  <a:stretch>
                    <a:fillRect l="-616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p:cNvSpPr/>
                <p:nvPr/>
              </p:nvSpPr>
              <p:spPr>
                <a:xfrm>
                  <a:off x="1570804" y="2605949"/>
                  <a:ext cx="56387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4" name="Rectangle 83"/>
                <p:cNvSpPr>
                  <a:spLocks noRot="1" noChangeAspect="1" noMove="1" noResize="1" noEditPoints="1" noAdjustHandles="1" noChangeArrowheads="1" noChangeShapeType="1" noTextEdit="1"/>
                </p:cNvSpPr>
                <p:nvPr/>
              </p:nvSpPr>
              <p:spPr>
                <a:xfrm>
                  <a:off x="1570804" y="2605949"/>
                  <a:ext cx="563872" cy="369332"/>
                </a:xfrm>
                <a:prstGeom prst="rect">
                  <a:avLst/>
                </a:prstGeom>
                <a:blipFill rotWithShape="0">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2161518" y="3350346"/>
                  <a:ext cx="56387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5" name="Rectangle 84"/>
                <p:cNvSpPr>
                  <a:spLocks noRot="1" noChangeAspect="1" noMove="1" noResize="1" noEditPoints="1" noAdjustHandles="1" noChangeArrowheads="1" noChangeShapeType="1" noTextEdit="1"/>
                </p:cNvSpPr>
                <p:nvPr/>
              </p:nvSpPr>
              <p:spPr>
                <a:xfrm>
                  <a:off x="2161518" y="3350346"/>
                  <a:ext cx="563872" cy="369332"/>
                </a:xfrm>
                <a:prstGeom prst="rect">
                  <a:avLst/>
                </a:prstGeom>
                <a:blipFill rotWithShape="0">
                  <a:blip r:embed="rId4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2752233" y="3350346"/>
                  <a:ext cx="56387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6" name="Rectangle 85"/>
                <p:cNvSpPr>
                  <a:spLocks noRot="1" noChangeAspect="1" noMove="1" noResize="1" noEditPoints="1" noAdjustHandles="1" noChangeArrowheads="1" noChangeShapeType="1" noTextEdit="1"/>
                </p:cNvSpPr>
                <p:nvPr/>
              </p:nvSpPr>
              <p:spPr>
                <a:xfrm>
                  <a:off x="2752233" y="3350346"/>
                  <a:ext cx="563872" cy="369332"/>
                </a:xfrm>
                <a:prstGeom prst="rect">
                  <a:avLst/>
                </a:prstGeom>
                <a:blipFill rotWithShape="0">
                  <a:blip r:embed="rId4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3862765" y="3350346"/>
                  <a:ext cx="8892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d</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7" name="Rectangle 86"/>
                <p:cNvSpPr>
                  <a:spLocks noRot="1" noChangeAspect="1" noMove="1" noResize="1" noEditPoints="1" noAdjustHandles="1" noChangeArrowheads="1" noChangeShapeType="1" noTextEdit="1"/>
                </p:cNvSpPr>
                <p:nvPr/>
              </p:nvSpPr>
              <p:spPr>
                <a:xfrm>
                  <a:off x="3862765" y="3350346"/>
                  <a:ext cx="889282" cy="369332"/>
                </a:xfrm>
                <a:prstGeom prst="rect">
                  <a:avLst/>
                </a:prstGeom>
                <a:blipFill rotWithShape="0">
                  <a:blip r:embed="rId46"/>
                  <a:stretch>
                    <a:fillRect l="-616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1570804" y="3350346"/>
                  <a:ext cx="56387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8" name="Rectangle 87"/>
                <p:cNvSpPr>
                  <a:spLocks noRot="1" noChangeAspect="1" noMove="1" noResize="1" noEditPoints="1" noAdjustHandles="1" noChangeArrowheads="1" noChangeShapeType="1" noTextEdit="1"/>
                </p:cNvSpPr>
                <p:nvPr/>
              </p:nvSpPr>
              <p:spPr>
                <a:xfrm>
                  <a:off x="1570804" y="3350346"/>
                  <a:ext cx="563872" cy="369332"/>
                </a:xfrm>
                <a:prstGeom prst="rect">
                  <a:avLst/>
                </a:prstGeom>
                <a:blipFill rotWithShape="0">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2147091" y="4839140"/>
                  <a:ext cx="59272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9" name="Rectangle 88"/>
                <p:cNvSpPr>
                  <a:spLocks noRot="1" noChangeAspect="1" noMove="1" noResize="1" noEditPoints="1" noAdjustHandles="1" noChangeArrowheads="1" noChangeShapeType="1" noTextEdit="1"/>
                </p:cNvSpPr>
                <p:nvPr/>
              </p:nvSpPr>
              <p:spPr>
                <a:xfrm>
                  <a:off x="2147091" y="4839140"/>
                  <a:ext cx="592726" cy="369332"/>
                </a:xfrm>
                <a:prstGeom prst="rect">
                  <a:avLst/>
                </a:prstGeom>
                <a:blipFill rotWithShape="0">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2737806" y="4839140"/>
                  <a:ext cx="59272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90" name="Rectangle 89"/>
                <p:cNvSpPr>
                  <a:spLocks noRot="1" noChangeAspect="1" noMove="1" noResize="1" noEditPoints="1" noAdjustHandles="1" noChangeArrowheads="1" noChangeShapeType="1" noTextEdit="1"/>
                </p:cNvSpPr>
                <p:nvPr/>
              </p:nvSpPr>
              <p:spPr>
                <a:xfrm>
                  <a:off x="2737806" y="4839140"/>
                  <a:ext cx="592726" cy="369332"/>
                </a:xfrm>
                <a:prstGeom prst="rect">
                  <a:avLst/>
                </a:prstGeom>
                <a:blipFill rotWithShape="0">
                  <a:blip r:embed="rId4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3848338" y="4839140"/>
                  <a:ext cx="91813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d</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91" name="Rectangle 90"/>
                <p:cNvSpPr>
                  <a:spLocks noRot="1" noChangeAspect="1" noMove="1" noResize="1" noEditPoints="1" noAdjustHandles="1" noChangeArrowheads="1" noChangeShapeType="1" noTextEdit="1"/>
                </p:cNvSpPr>
                <p:nvPr/>
              </p:nvSpPr>
              <p:spPr>
                <a:xfrm>
                  <a:off x="3848338" y="4839140"/>
                  <a:ext cx="918136" cy="369332"/>
                </a:xfrm>
                <a:prstGeom prst="rect">
                  <a:avLst/>
                </a:prstGeom>
                <a:blipFill rotWithShape="0">
                  <a:blip r:embed="rId50"/>
                  <a:stretch>
                    <a:fillRect l="-529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1556377" y="4839140"/>
                  <a:ext cx="59272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92" name="Rectangle 91"/>
                <p:cNvSpPr>
                  <a:spLocks noRot="1" noChangeAspect="1" noMove="1" noResize="1" noEditPoints="1" noAdjustHandles="1" noChangeArrowheads="1" noChangeShapeType="1" noTextEdit="1"/>
                </p:cNvSpPr>
                <p:nvPr/>
              </p:nvSpPr>
              <p:spPr>
                <a:xfrm>
                  <a:off x="1556377" y="4839140"/>
                  <a:ext cx="592726" cy="369332"/>
                </a:xfrm>
                <a:prstGeom prst="rect">
                  <a:avLst/>
                </a:prstGeom>
                <a:blipFill rotWithShape="0">
                  <a:blip r:embed="rId51"/>
                  <a:stretch>
                    <a:fillRect/>
                  </a:stretch>
                </a:blipFill>
              </p:spPr>
              <p:txBody>
                <a:bodyPr/>
                <a:lstStyle/>
                <a:p>
                  <a:r>
                    <a:rPr lang="en-US">
                      <a:noFill/>
                    </a:rPr>
                    <a:t> </a:t>
                  </a:r>
                </a:p>
              </p:txBody>
            </p:sp>
          </mc:Fallback>
        </mc:AlternateContent>
      </p:grpSp>
      <p:grpSp>
        <p:nvGrpSpPr>
          <p:cNvPr id="93" name="Group 92"/>
          <p:cNvGrpSpPr/>
          <p:nvPr/>
        </p:nvGrpSpPr>
        <p:grpSpPr>
          <a:xfrm>
            <a:off x="1497641" y="1753661"/>
            <a:ext cx="370859" cy="3562702"/>
            <a:chOff x="337351" y="2660545"/>
            <a:chExt cx="370859" cy="3562702"/>
          </a:xfrm>
        </p:grpSpPr>
        <p:cxnSp>
          <p:nvCxnSpPr>
            <p:cNvPr id="94" name="Straight Connector 93"/>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893943" y="1861552"/>
            <a:ext cx="592726" cy="3346920"/>
            <a:chOff x="893943" y="1861552"/>
            <a:chExt cx="592726" cy="3346920"/>
          </a:xfrm>
        </p:grpSpPr>
        <mc:AlternateContent xmlns:mc="http://schemas.openxmlformats.org/markup-compatibility/2006" xmlns:a14="http://schemas.microsoft.com/office/drawing/2010/main">
          <mc:Choice Requires="a14">
            <p:sp>
              <p:nvSpPr>
                <p:cNvPr id="103" name="Rectangle 102"/>
                <p:cNvSpPr/>
                <p:nvPr/>
              </p:nvSpPr>
              <p:spPr>
                <a:xfrm>
                  <a:off x="911031" y="1861552"/>
                  <a:ext cx="558551"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0</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03" name="Rectangle 102"/>
                <p:cNvSpPr>
                  <a:spLocks noRot="1" noChangeAspect="1" noMove="1" noResize="1" noEditPoints="1" noAdjustHandles="1" noChangeArrowheads="1" noChangeShapeType="1" noTextEdit="1"/>
                </p:cNvSpPr>
                <p:nvPr/>
              </p:nvSpPr>
              <p:spPr>
                <a:xfrm>
                  <a:off x="911031" y="1861552"/>
                  <a:ext cx="558551" cy="369332"/>
                </a:xfrm>
                <a:prstGeom prst="rect">
                  <a:avLst/>
                </a:prstGeom>
                <a:blipFill rotWithShape="0">
                  <a:blip r:embed="rId5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p:cNvSpPr/>
                <p:nvPr/>
              </p:nvSpPr>
              <p:spPr>
                <a:xfrm>
                  <a:off x="908370" y="2605949"/>
                  <a:ext cx="56387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20</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04" name="Rectangle 103"/>
                <p:cNvSpPr>
                  <a:spLocks noRot="1" noChangeAspect="1" noMove="1" noResize="1" noEditPoints="1" noAdjustHandles="1" noChangeArrowheads="1" noChangeShapeType="1" noTextEdit="1"/>
                </p:cNvSpPr>
                <p:nvPr/>
              </p:nvSpPr>
              <p:spPr>
                <a:xfrm>
                  <a:off x="908370" y="2605949"/>
                  <a:ext cx="563872" cy="369332"/>
                </a:xfrm>
                <a:prstGeom prst="rect">
                  <a:avLst/>
                </a:prstGeom>
                <a:blipFill rotWithShape="0">
                  <a:blip r:embed="rId5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104"/>
                <p:cNvSpPr/>
                <p:nvPr/>
              </p:nvSpPr>
              <p:spPr>
                <a:xfrm>
                  <a:off x="908370" y="3350346"/>
                  <a:ext cx="56387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30</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05" name="Rectangle 104"/>
                <p:cNvSpPr>
                  <a:spLocks noRot="1" noChangeAspect="1" noMove="1" noResize="1" noEditPoints="1" noAdjustHandles="1" noChangeArrowheads="1" noChangeShapeType="1" noTextEdit="1"/>
                </p:cNvSpPr>
                <p:nvPr/>
              </p:nvSpPr>
              <p:spPr>
                <a:xfrm>
                  <a:off x="908370" y="3350346"/>
                  <a:ext cx="563872" cy="369332"/>
                </a:xfrm>
                <a:prstGeom prst="rect">
                  <a:avLst/>
                </a:prstGeom>
                <a:blipFill rotWithShape="0">
                  <a:blip r:embed="rId5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p:cNvSpPr/>
                <p:nvPr/>
              </p:nvSpPr>
              <p:spPr>
                <a:xfrm>
                  <a:off x="893943" y="4839140"/>
                  <a:ext cx="59272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0</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06" name="Rectangle 105"/>
                <p:cNvSpPr>
                  <a:spLocks noRot="1" noChangeAspect="1" noMove="1" noResize="1" noEditPoints="1" noAdjustHandles="1" noChangeArrowheads="1" noChangeShapeType="1" noTextEdit="1"/>
                </p:cNvSpPr>
                <p:nvPr/>
              </p:nvSpPr>
              <p:spPr>
                <a:xfrm>
                  <a:off x="893943" y="4839140"/>
                  <a:ext cx="592726" cy="369332"/>
                </a:xfrm>
                <a:prstGeom prst="rect">
                  <a:avLst/>
                </a:prstGeom>
                <a:blipFill rotWithShape="0">
                  <a:blip r:embed="rId5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 name="TextBox 106"/>
              <p:cNvSpPr txBox="1"/>
              <p:nvPr/>
            </p:nvSpPr>
            <p:spPr>
              <a:xfrm>
                <a:off x="4005889" y="5372912"/>
                <a:ext cx="940963"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i="1" smtClean="0">
                              <a:solidFill>
                                <a:prstClr val="black"/>
                              </a:solidFill>
                              <a:latin typeface="Cambria Math" panose="02040503050406030204" pitchFamily="18" charset="0"/>
                            </a:rPr>
                            <m:t>𝑁</m:t>
                          </m:r>
                          <m:r>
                            <a:rPr lang="en-US" sz="1200" i="1" smtClean="0">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m:t>
                          </m:r>
                          <m:r>
                            <a:rPr lang="en-US" sz="1200" i="1" smtClean="0">
                              <a:solidFill>
                                <a:prstClr val="black"/>
                              </a:solidFill>
                              <a:latin typeface="Cambria Math" panose="02040503050406030204" pitchFamily="18" charset="0"/>
                              <a:ea typeface="Cambria Math" panose="02040503050406030204" pitchFamily="18" charset="0"/>
                            </a:rPr>
                            <m:t>𝑑</m:t>
                          </m:r>
                          <m:r>
                            <a:rPr lang="en-US" sz="1200" b="0" i="1" smtClean="0">
                              <a:solidFill>
                                <a:prstClr val="black"/>
                              </a:solidFill>
                              <a:latin typeface="Cambria Math" panose="02040503050406030204" pitchFamily="18" charset="0"/>
                              <a:ea typeface="Cambria Math" panose="02040503050406030204" pitchFamily="18" charset="0"/>
                            </a:rPr>
                            <m:t>+1)</m:t>
                          </m:r>
                        </m:e>
                      </m:d>
                    </m:oMath>
                  </m:oMathPara>
                </a14:m>
                <a:endParaRPr lang="en-US" sz="1200" dirty="0">
                  <a:solidFill>
                    <a:prstClr val="black"/>
                  </a:solidFill>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4005889" y="5372912"/>
                <a:ext cx="940963" cy="184666"/>
              </a:xfrm>
              <a:prstGeom prst="rect">
                <a:avLst/>
              </a:prstGeom>
              <a:blipFill rotWithShape="0">
                <a:blip r:embed="rId56"/>
                <a:stretch>
                  <a:fillRect t="-3226"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5234957" y="5372912"/>
                <a:ext cx="909416"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d>
                            <m:dPr>
                              <m:ctrlPr>
                                <a:rPr lang="en-US" sz="1200" b="0" i="1" smtClean="0">
                                  <a:solidFill>
                                    <a:prstClr val="black"/>
                                  </a:solidFill>
                                  <a:latin typeface="Cambria Math" panose="02040503050406030204" pitchFamily="18" charset="0"/>
                                  <a:ea typeface="Cambria Math" panose="02040503050406030204" pitchFamily="18" charset="0"/>
                                </a:rPr>
                              </m:ctrlPr>
                            </m:dPr>
                            <m:e>
                              <m:r>
                                <a:rPr lang="en-US" sz="1200" i="1" smtClean="0">
                                  <a:solidFill>
                                    <a:prstClr val="black"/>
                                  </a:solidFill>
                                  <a:latin typeface="Cambria Math" panose="02040503050406030204" pitchFamily="18" charset="0"/>
                                  <a:ea typeface="Cambria Math" panose="02040503050406030204" pitchFamily="18" charset="0"/>
                                </a:rPr>
                                <m:t>𝑑</m:t>
                              </m:r>
                              <m:r>
                                <a:rPr lang="en-US" sz="1200" b="0" i="1" smtClean="0">
                                  <a:solidFill>
                                    <a:prstClr val="black"/>
                                  </a:solidFill>
                                  <a:latin typeface="Cambria Math" panose="02040503050406030204" pitchFamily="18" charset="0"/>
                                  <a:ea typeface="Cambria Math" panose="02040503050406030204" pitchFamily="18" charset="0"/>
                                </a:rPr>
                                <m:t>+1</m:t>
                              </m:r>
                            </m:e>
                          </m:d>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1</m:t>
                          </m:r>
                        </m:e>
                      </m:d>
                    </m:oMath>
                  </m:oMathPara>
                </a14:m>
                <a:endParaRPr lang="en-US" sz="1200" dirty="0">
                  <a:solidFill>
                    <a:prstClr val="black"/>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5234957" y="5372912"/>
                <a:ext cx="909416" cy="184666"/>
              </a:xfrm>
              <a:prstGeom prst="rect">
                <a:avLst/>
              </a:prstGeom>
              <a:blipFill rotWithShape="0">
                <a:blip r:embed="rId57"/>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261093" y="5372912"/>
                <a:ext cx="534313"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b="0" i="1" smtClean="0">
                              <a:solidFill>
                                <a:prstClr val="black"/>
                              </a:solidFill>
                              <a:latin typeface="Cambria Math" panose="02040503050406030204" pitchFamily="18" charset="0"/>
                            </a:rPr>
                            <m:t>𝑁</m:t>
                          </m:r>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1</m:t>
                          </m:r>
                        </m:e>
                      </m:d>
                    </m:oMath>
                  </m:oMathPara>
                </a14:m>
                <a:endParaRPr lang="en-US" sz="1200" dirty="0">
                  <a:solidFill>
                    <a:prstClr val="black"/>
                  </a:solidFill>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7261093" y="5372912"/>
                <a:ext cx="534313" cy="184666"/>
              </a:xfrm>
              <a:prstGeom prst="rect">
                <a:avLst/>
              </a:prstGeom>
              <a:blipFill rotWithShape="0">
                <a:blip r:embed="rId58"/>
                <a:stretch>
                  <a:fillRect b="-3226"/>
                </a:stretch>
              </a:blipFill>
            </p:spPr>
            <p:txBody>
              <a:bodyPr/>
              <a:lstStyle/>
              <a:p>
                <a:r>
                  <a:rPr lang="en-US">
                    <a:noFill/>
                  </a:rPr>
                  <a:t> </a:t>
                </a:r>
              </a:p>
            </p:txBody>
          </p:sp>
        </mc:Fallback>
      </mc:AlternateContent>
    </p:spTree>
    <p:extLst>
      <p:ext uri="{BB962C8B-B14F-4D97-AF65-F5344CB8AC3E}">
        <p14:creationId xmlns:p14="http://schemas.microsoft.com/office/powerpoint/2010/main" val="314011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6"/>
                                        </p:tgtEl>
                                        <p:attrNameLst>
                                          <p:attrName>style.visibility</p:attrName>
                                        </p:attrNameLst>
                                      </p:cBhvr>
                                      <p:to>
                                        <p:strVal val="visible"/>
                                      </p:to>
                                    </p:set>
                                    <p:animEffect transition="in" filter="fade">
                                      <p:cBhvr>
                                        <p:cTn id="21" dur="500"/>
                                        <p:tgtEl>
                                          <p:spTgt spid="2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3"/>
                                        </p:tgtEl>
                                        <p:attrNameLst>
                                          <p:attrName>style.visibility</p:attrName>
                                        </p:attrNameLst>
                                      </p:cBhvr>
                                      <p:to>
                                        <p:strVal val="visible"/>
                                      </p:to>
                                    </p:set>
                                    <p:animEffect transition="in" filter="fade">
                                      <p:cBhvr>
                                        <p:cTn id="24" dur="500"/>
                                        <p:tgtEl>
                                          <p:spTgt spid="253"/>
                                        </p:tgtEl>
                                      </p:cBhvr>
                                    </p:animEffect>
                                  </p:childTnLst>
                                </p:cTn>
                              </p:par>
                              <p:par>
                                <p:cTn id="25" presetID="10" presetClass="entr" presetSubtype="0" fill="hold" nodeType="withEffect">
                                  <p:stCondLst>
                                    <p:cond delay="0"/>
                                  </p:stCondLst>
                                  <p:childTnLst>
                                    <p:set>
                                      <p:cBhvr>
                                        <p:cTn id="26" dur="1" fill="hold">
                                          <p:stCondLst>
                                            <p:cond delay="0"/>
                                          </p:stCondLst>
                                        </p:cTn>
                                        <p:tgtEl>
                                          <p:spTgt spid="271"/>
                                        </p:tgtEl>
                                        <p:attrNameLst>
                                          <p:attrName>style.visibility</p:attrName>
                                        </p:attrNameLst>
                                      </p:cBhvr>
                                      <p:to>
                                        <p:strVal val="visible"/>
                                      </p:to>
                                    </p:set>
                                    <p:animEffect transition="in" filter="fade">
                                      <p:cBhvr>
                                        <p:cTn id="27" dur="500"/>
                                        <p:tgtEl>
                                          <p:spTgt spid="271"/>
                                        </p:tgtEl>
                                      </p:cBhvr>
                                    </p:animEffect>
                                  </p:childTnLst>
                                </p:cTn>
                              </p:par>
                              <p:par>
                                <p:cTn id="28" presetID="10" presetClass="entr" presetSubtype="0" fill="hold" nodeType="withEffect">
                                  <p:stCondLst>
                                    <p:cond delay="0"/>
                                  </p:stCondLst>
                                  <p:childTnLst>
                                    <p:set>
                                      <p:cBhvr>
                                        <p:cTn id="29" dur="1" fill="hold">
                                          <p:stCondLst>
                                            <p:cond delay="0"/>
                                          </p:stCondLst>
                                        </p:cTn>
                                        <p:tgtEl>
                                          <p:spTgt spid="275"/>
                                        </p:tgtEl>
                                        <p:attrNameLst>
                                          <p:attrName>style.visibility</p:attrName>
                                        </p:attrNameLst>
                                      </p:cBhvr>
                                      <p:to>
                                        <p:strVal val="visible"/>
                                      </p:to>
                                    </p:set>
                                    <p:animEffect transition="in" filter="fade">
                                      <p:cBhvr>
                                        <p:cTn id="30" dur="500"/>
                                        <p:tgtEl>
                                          <p:spTgt spid="2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4"/>
                                        </p:tgtEl>
                                        <p:attrNameLst>
                                          <p:attrName>style.visibility</p:attrName>
                                        </p:attrNameLst>
                                      </p:cBhvr>
                                      <p:to>
                                        <p:strVal val="visible"/>
                                      </p:to>
                                    </p:set>
                                    <p:animEffect transition="in" filter="fade">
                                      <p:cBhvr>
                                        <p:cTn id="38" dur="500"/>
                                        <p:tgtEl>
                                          <p:spTgt spid="254"/>
                                        </p:tgtEl>
                                      </p:cBhvr>
                                    </p:animEffect>
                                  </p:childTnLst>
                                </p:cTn>
                              </p:par>
                              <p:par>
                                <p:cTn id="39" presetID="10" presetClass="entr" presetSubtype="0" fill="hold" nodeType="withEffect">
                                  <p:stCondLst>
                                    <p:cond delay="0"/>
                                  </p:stCondLst>
                                  <p:childTnLst>
                                    <p:set>
                                      <p:cBhvr>
                                        <p:cTn id="40" dur="1" fill="hold">
                                          <p:stCondLst>
                                            <p:cond delay="0"/>
                                          </p:stCondLst>
                                        </p:cTn>
                                        <p:tgtEl>
                                          <p:spTgt spid="279"/>
                                        </p:tgtEl>
                                        <p:attrNameLst>
                                          <p:attrName>style.visibility</p:attrName>
                                        </p:attrNameLst>
                                      </p:cBhvr>
                                      <p:to>
                                        <p:strVal val="visible"/>
                                      </p:to>
                                    </p:set>
                                    <p:animEffect transition="in" filter="fade">
                                      <p:cBhvr>
                                        <p:cTn id="41" dur="500"/>
                                        <p:tgtEl>
                                          <p:spTgt spid="279"/>
                                        </p:tgtEl>
                                      </p:cBhvr>
                                    </p:animEffect>
                                  </p:childTnLst>
                                </p:cTn>
                              </p:par>
                              <p:par>
                                <p:cTn id="42" presetID="10" presetClass="entr" presetSubtype="0" fill="hold" nodeType="withEffect">
                                  <p:stCondLst>
                                    <p:cond delay="0"/>
                                  </p:stCondLst>
                                  <p:childTnLst>
                                    <p:set>
                                      <p:cBhvr>
                                        <p:cTn id="43" dur="1" fill="hold">
                                          <p:stCondLst>
                                            <p:cond delay="0"/>
                                          </p:stCondLst>
                                        </p:cTn>
                                        <p:tgtEl>
                                          <p:spTgt spid="283"/>
                                        </p:tgtEl>
                                        <p:attrNameLst>
                                          <p:attrName>style.visibility</p:attrName>
                                        </p:attrNameLst>
                                      </p:cBhvr>
                                      <p:to>
                                        <p:strVal val="visible"/>
                                      </p:to>
                                    </p:set>
                                    <p:animEffect transition="in" filter="fade">
                                      <p:cBhvr>
                                        <p:cTn id="44" dur="500"/>
                                        <p:tgtEl>
                                          <p:spTgt spid="28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7"/>
                                        </p:tgtEl>
                                        <p:attrNameLst>
                                          <p:attrName>style.visibility</p:attrName>
                                        </p:attrNameLst>
                                      </p:cBhvr>
                                      <p:to>
                                        <p:strVal val="visible"/>
                                      </p:to>
                                    </p:set>
                                    <p:animEffect transition="in" filter="fade">
                                      <p:cBhvr>
                                        <p:cTn id="47" dur="500"/>
                                        <p:tgtEl>
                                          <p:spTgt spid="28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9"/>
                                        </p:tgtEl>
                                        <p:attrNameLst>
                                          <p:attrName>style.visibility</p:attrName>
                                        </p:attrNameLst>
                                      </p:cBhvr>
                                      <p:to>
                                        <p:strVal val="visible"/>
                                      </p:to>
                                    </p:set>
                                    <p:animEffect transition="in" filter="fade">
                                      <p:cBhvr>
                                        <p:cTn id="58" dur="500"/>
                                        <p:tgtEl>
                                          <p:spTgt spid="10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88"/>
                                        </p:tgtEl>
                                        <p:attrNameLst>
                                          <p:attrName>style.visibility</p:attrName>
                                        </p:attrNameLst>
                                      </p:cBhvr>
                                      <p:to>
                                        <p:strVal val="visible"/>
                                      </p:to>
                                    </p:set>
                                    <p:animEffect transition="in" filter="fade">
                                      <p:cBhvr>
                                        <p:cTn id="63"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4" grpId="0"/>
      <p:bldP spid="287" grpId="0"/>
      <p:bldP spid="288" grpId="0"/>
      <p:bldP spid="107" grpId="0" animBg="1"/>
      <p:bldP spid="108" grpId="0" animBg="1"/>
      <p:bldP spid="10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836879" y="586288"/>
            <a:ext cx="5282149" cy="4089406"/>
          </a:xfrm>
          <a:prstGeom prst="rect">
            <a:avLst/>
          </a:prstGeom>
        </p:spPr>
      </p:pic>
      <p:pic>
        <p:nvPicPr>
          <p:cNvPr id="11" name="Picture 10"/>
          <p:cNvPicPr>
            <a:picLocks noChangeAspect="1"/>
          </p:cNvPicPr>
          <p:nvPr/>
        </p:nvPicPr>
        <p:blipFill>
          <a:blip r:embed="rId3"/>
          <a:stretch>
            <a:fillRect/>
          </a:stretch>
        </p:blipFill>
        <p:spPr>
          <a:xfrm>
            <a:off x="836879" y="586288"/>
            <a:ext cx="5282149" cy="4089406"/>
          </a:xfrm>
          <a:prstGeom prst="rect">
            <a:avLst/>
          </a:prstGeom>
        </p:spPr>
      </p:pic>
      <p:pic>
        <p:nvPicPr>
          <p:cNvPr id="12" name="Picture 11"/>
          <p:cNvPicPr>
            <a:picLocks noChangeAspect="1"/>
          </p:cNvPicPr>
          <p:nvPr/>
        </p:nvPicPr>
        <p:blipFill>
          <a:blip r:embed="rId4"/>
          <a:stretch>
            <a:fillRect/>
          </a:stretch>
        </p:blipFill>
        <p:spPr>
          <a:xfrm>
            <a:off x="836879" y="586288"/>
            <a:ext cx="5282149" cy="4089406"/>
          </a:xfrm>
          <a:prstGeom prst="rect">
            <a:avLst/>
          </a:prstGeom>
        </p:spPr>
      </p:pic>
      <p:pic>
        <p:nvPicPr>
          <p:cNvPr id="13" name="Picture 12"/>
          <p:cNvPicPr>
            <a:picLocks noChangeAspect="1"/>
          </p:cNvPicPr>
          <p:nvPr/>
        </p:nvPicPr>
        <p:blipFill>
          <a:blip r:embed="rId5"/>
          <a:stretch>
            <a:fillRect/>
          </a:stretch>
        </p:blipFill>
        <p:spPr>
          <a:xfrm>
            <a:off x="836879" y="586288"/>
            <a:ext cx="5282149" cy="4089406"/>
          </a:xfrm>
          <a:prstGeom prst="rect">
            <a:avLst/>
          </a:prstGeom>
        </p:spPr>
      </p:pic>
      <p:pic>
        <p:nvPicPr>
          <p:cNvPr id="14" name="Picture 13"/>
          <p:cNvPicPr>
            <a:picLocks noChangeAspect="1"/>
          </p:cNvPicPr>
          <p:nvPr/>
        </p:nvPicPr>
        <p:blipFill>
          <a:blip r:embed="rId6"/>
          <a:stretch>
            <a:fillRect/>
          </a:stretch>
        </p:blipFill>
        <p:spPr>
          <a:xfrm>
            <a:off x="836879" y="586288"/>
            <a:ext cx="5282149" cy="4089406"/>
          </a:xfrm>
          <a:prstGeom prst="rect">
            <a:avLst/>
          </a:prstGeom>
        </p:spPr>
      </p:pic>
      <p:pic>
        <p:nvPicPr>
          <p:cNvPr id="15" name="Picture 14"/>
          <p:cNvPicPr>
            <a:picLocks noChangeAspect="1"/>
          </p:cNvPicPr>
          <p:nvPr/>
        </p:nvPicPr>
        <p:blipFill>
          <a:blip r:embed="rId7"/>
          <a:stretch>
            <a:fillRect/>
          </a:stretch>
        </p:blipFill>
        <p:spPr>
          <a:xfrm>
            <a:off x="836879" y="586288"/>
            <a:ext cx="5282149" cy="4089406"/>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274877" y="5419149"/>
                <a:ext cx="8144922" cy="369332"/>
              </a:xfrm>
              <a:prstGeom prst="rect">
                <a:avLst/>
              </a:prstGeom>
            </p:spPr>
            <p:txBody>
              <a:bodyPr wrap="none">
                <a:spAutoFit/>
              </a:bodyPr>
              <a:lstStyle/>
              <a:p>
                <a14:m>
                  <m:oMath xmlns:m="http://schemas.openxmlformats.org/officeDocument/2006/math">
                    <m:d>
                      <m:dPr>
                        <m:begChr m:val="{"/>
                        <m:endChr m:val="}"/>
                        <m:ctrlPr>
                          <a:rPr lang="en-US" i="1" smtClean="0">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𝑑</m:t>
                            </m:r>
                          </m:sub>
                        </m:sSub>
                      </m:e>
                    </m:d>
                    <m:r>
                      <a:rPr lang="en-US" i="1" smtClean="0">
                        <a:solidFill>
                          <a:prstClr val="black"/>
                        </a:solidFill>
                        <a:latin typeface="Cambria Math" panose="02040503050406030204" pitchFamily="18" charset="0"/>
                      </a:rPr>
                      <m:t>=</m:t>
                    </m:r>
                    <m:sSup>
                      <m:sSupPr>
                        <m:ctrlPr>
                          <a:rPr lang="en-US" i="1" smtClean="0">
                            <a:solidFill>
                              <a:prstClr val="black"/>
                            </a:solidFill>
                            <a:latin typeface="Cambria Math" panose="02040503050406030204" pitchFamily="18" charset="0"/>
                          </a:rPr>
                        </m:ctrlPr>
                      </m:sSupPr>
                      <m:e>
                        <m:d>
                          <m:dPr>
                            <m:ctrlPr>
                              <a:rPr lang="en-US" i="1" smtClean="0">
                                <a:solidFill>
                                  <a:prstClr val="black"/>
                                </a:solidFill>
                                <a:latin typeface="Cambria Math" panose="02040503050406030204" pitchFamily="18" charset="0"/>
                              </a:rPr>
                            </m:ctrlPr>
                          </m:dPr>
                          <m:e>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m:rPr>
                                    <m:sty m:val="p"/>
                                  </m:rPr>
                                  <a:rPr lang="el-GR" i="1" smtClean="0">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ea typeface="Cambria Math" panose="02040503050406030204" pitchFamily="18" charset="0"/>
                                  </a:rPr>
                                  <m:t>2</m:t>
                                </m:r>
                              </m:sub>
                            </m:sSub>
                          </m:e>
                        </m:d>
                      </m:e>
                      <m:sup>
                        <m:r>
                          <a:rPr lang="en-US" i="1" smtClean="0">
                            <a:solidFill>
                              <a:prstClr val="black"/>
                            </a:solidFill>
                            <a:latin typeface="Cambria Math" panose="02040503050406030204" pitchFamily="18" charset="0"/>
                          </a:rPr>
                          <m:t>−1</m:t>
                        </m:r>
                      </m:sup>
                    </m:sSup>
                    <m:d>
                      <m:dPr>
                        <m:ctrlPr>
                          <a:rPr lang="en-US" i="1" smtClean="0">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1" i="1" smtClean="0">
                                <a:solidFill>
                                  <a:prstClr val="black"/>
                                </a:solidFill>
                                <a:latin typeface="Cambria Math" panose="02040503050406030204" pitchFamily="18" charset="0"/>
                                <a:ea typeface="Cambria Math" panose="02040503050406030204" pitchFamily="18" charset="0"/>
                              </a:rPr>
                              <m:t>𝝁</m:t>
                            </m:r>
                          </m:e>
                          <m:sub>
                            <m:r>
                              <a:rPr lang="en-US" i="1">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i="1" smtClean="0">
                                <a:solidFill>
                                  <a:prstClr val="black"/>
                                </a:solidFill>
                                <a:latin typeface="Cambria Math" panose="02040503050406030204" pitchFamily="18" charset="0"/>
                              </a:rPr>
                              <m:t>2</m:t>
                            </m:r>
                          </m:sub>
                        </m:sSub>
                      </m:e>
                    </m:d>
                  </m:oMath>
                </a14:m>
                <a:r>
                  <a:rPr lang="en-US" dirty="0">
                    <a:solidFill>
                      <a:prstClr val="black"/>
                    </a:solidFill>
                  </a:rPr>
                  <a:t>                (Note: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0</m:t>
                        </m:r>
                      </m:sub>
                    </m:sSub>
                  </m:oMath>
                </a14:m>
                <a:r>
                  <a:rPr lang="en-US" dirty="0">
                    <a:solidFill>
                      <a:prstClr val="black"/>
                    </a:solidFill>
                  </a:rPr>
                  <a:t> is not determined)</a:t>
                </a:r>
              </a:p>
            </p:txBody>
          </p:sp>
        </mc:Choice>
        <mc:Fallback xmlns="">
          <p:sp>
            <p:nvSpPr>
              <p:cNvPr id="16" name="Rectangle 15"/>
              <p:cNvSpPr>
                <a:spLocks noRot="1" noChangeAspect="1" noMove="1" noResize="1" noEditPoints="1" noAdjustHandles="1" noChangeArrowheads="1" noChangeShapeType="1" noTextEdit="1"/>
              </p:cNvSpPr>
              <p:nvPr/>
            </p:nvSpPr>
            <p:spPr>
              <a:xfrm>
                <a:off x="274877" y="5419149"/>
                <a:ext cx="8144922" cy="369332"/>
              </a:xfrm>
              <a:prstGeom prst="rect">
                <a:avLst/>
              </a:prstGeom>
              <a:blipFill rotWithShape="0">
                <a:blip r:embed="rId8"/>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416920" y="4851067"/>
                <a:ext cx="6536982" cy="584775"/>
              </a:xfrm>
              <a:prstGeom prst="rect">
                <a:avLst/>
              </a:prstGeom>
              <a:noFill/>
            </p:spPr>
            <p:txBody>
              <a:bodyPr wrap="square" lIns="91440" rIns="0" rtlCol="0">
                <a:spAutoFit/>
              </a:bodyPr>
              <a:lstStyle/>
              <a:p>
                <a:r>
                  <a:rPr lang="en-US" sz="1600" dirty="0">
                    <a:solidFill>
                      <a:prstClr val="black"/>
                    </a:solidFill>
                  </a:rPr>
                  <a:t>Given a training set, find set of weights </a:t>
                </a:r>
                <a14:m>
                  <m:oMath xmlns:m="http://schemas.openxmlformats.org/officeDocument/2006/math">
                    <m:d>
                      <m:dPr>
                        <m:begChr m:val="{"/>
                        <m:endChr m:val="}"/>
                        <m:ctrlPr>
                          <a:rPr lang="en-US" sz="1600" i="1" smtClean="0">
                            <a:solidFill>
                              <a:prstClr val="black"/>
                            </a:solidFill>
                            <a:latin typeface="Cambria Math" panose="02040503050406030204" pitchFamily="18" charset="0"/>
                          </a:rPr>
                        </m:ctrlPr>
                      </m:dPr>
                      <m:e>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𝑤</m:t>
                            </m:r>
                          </m:e>
                          <m:sub>
                            <m:r>
                              <a:rPr lang="en-US" sz="1600" i="1" smtClean="0">
                                <a:solidFill>
                                  <a:prstClr val="black"/>
                                </a:solidFill>
                                <a:latin typeface="Cambria Math" panose="02040503050406030204" pitchFamily="18" charset="0"/>
                              </a:rPr>
                              <m:t>0</m:t>
                            </m:r>
                          </m:sub>
                        </m:sSub>
                        <m:r>
                          <a:rPr lang="en-US" sz="1600" i="1" smtClean="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𝑤</m:t>
                            </m:r>
                          </m:e>
                          <m:sub>
                            <m:r>
                              <a:rPr lang="en-US" sz="1600" i="1" smtClean="0">
                                <a:solidFill>
                                  <a:prstClr val="black"/>
                                </a:solidFill>
                                <a:latin typeface="Cambria Math" panose="02040503050406030204" pitchFamily="18" charset="0"/>
                              </a:rPr>
                              <m:t>1</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𝑤</m:t>
                            </m:r>
                          </m:e>
                          <m:sub>
                            <m:r>
                              <a:rPr lang="en-US" sz="1600" i="1" smtClean="0">
                                <a:solidFill>
                                  <a:prstClr val="black"/>
                                </a:solidFill>
                                <a:latin typeface="Cambria Math" panose="02040503050406030204" pitchFamily="18" charset="0"/>
                              </a:rPr>
                              <m:t>2</m:t>
                            </m:r>
                          </m:sub>
                        </m:sSub>
                        <m:r>
                          <a:rPr lang="en-US" sz="1600" i="1" smtClean="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𝑤</m:t>
                            </m:r>
                          </m:e>
                          <m:sub>
                            <m:r>
                              <a:rPr lang="en-US" sz="1600" i="1" smtClean="0">
                                <a:solidFill>
                                  <a:prstClr val="black"/>
                                </a:solidFill>
                                <a:latin typeface="Cambria Math" panose="02040503050406030204" pitchFamily="18" charset="0"/>
                              </a:rPr>
                              <m:t>𝑑</m:t>
                            </m:r>
                          </m:sub>
                        </m:sSub>
                      </m:e>
                    </m:d>
                  </m:oMath>
                </a14:m>
                <a:r>
                  <a:rPr lang="en-US" sz="1600" dirty="0">
                    <a:solidFill>
                      <a:prstClr val="black"/>
                    </a:solidFill>
                  </a:rPr>
                  <a:t> such that</a:t>
                </a:r>
              </a:p>
              <a:p>
                <a:r>
                  <a:rPr lang="en-US" sz="1600" dirty="0">
                    <a:solidFill>
                      <a:prstClr val="black"/>
                    </a:solidFill>
                  </a:rPr>
                  <a:t>variance-within-classes is reduced and variance-between-classes is increased</a:t>
                </a:r>
              </a:p>
            </p:txBody>
          </p:sp>
        </mc:Choice>
        <mc:Fallback xmlns="">
          <p:sp>
            <p:nvSpPr>
              <p:cNvPr id="83" name="TextBox 82"/>
              <p:cNvSpPr txBox="1">
                <a:spLocks noRot="1" noChangeAspect="1" noMove="1" noResize="1" noEditPoints="1" noAdjustHandles="1" noChangeArrowheads="1" noChangeShapeType="1" noTextEdit="1"/>
              </p:cNvSpPr>
              <p:nvPr/>
            </p:nvSpPr>
            <p:spPr>
              <a:xfrm>
                <a:off x="416920" y="4851067"/>
                <a:ext cx="6536982" cy="584775"/>
              </a:xfrm>
              <a:prstGeom prst="rect">
                <a:avLst/>
              </a:prstGeom>
              <a:blipFill rotWithShape="0">
                <a:blip r:embed="rId9"/>
                <a:stretch>
                  <a:fillRect l="-466" t="-3125" b="-1250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Linear Classifier – Fisher’s Linear Discriminant</a:t>
            </a:r>
          </a:p>
        </p:txBody>
      </p:sp>
    </p:spTree>
    <p:extLst>
      <p:ext uri="{BB962C8B-B14F-4D97-AF65-F5344CB8AC3E}">
        <p14:creationId xmlns:p14="http://schemas.microsoft.com/office/powerpoint/2010/main" val="191792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2186" y="682716"/>
            <a:ext cx="4522230" cy="5309810"/>
          </a:xfrm>
          <a:prstGeom prst="rect">
            <a:avLst/>
          </a:prstGeom>
        </p:spPr>
      </p:pic>
      <p:pic>
        <p:nvPicPr>
          <p:cNvPr id="6" name="Picture 5"/>
          <p:cNvPicPr>
            <a:picLocks noChangeAspect="1"/>
          </p:cNvPicPr>
          <p:nvPr/>
        </p:nvPicPr>
        <p:blipFill>
          <a:blip r:embed="rId3"/>
          <a:stretch>
            <a:fillRect/>
          </a:stretch>
        </p:blipFill>
        <p:spPr>
          <a:xfrm>
            <a:off x="402186" y="682716"/>
            <a:ext cx="4522230" cy="5309810"/>
          </a:xfrm>
          <a:prstGeom prst="rect">
            <a:avLst/>
          </a:prstGeom>
        </p:spPr>
      </p:pic>
      <p:pic>
        <p:nvPicPr>
          <p:cNvPr id="7" name="Picture 6"/>
          <p:cNvPicPr>
            <a:picLocks noChangeAspect="1"/>
          </p:cNvPicPr>
          <p:nvPr/>
        </p:nvPicPr>
        <p:blipFill>
          <a:blip r:embed="rId4"/>
          <a:stretch>
            <a:fillRect/>
          </a:stretch>
        </p:blipFill>
        <p:spPr>
          <a:xfrm>
            <a:off x="402186" y="682716"/>
            <a:ext cx="4522230" cy="5309810"/>
          </a:xfrm>
          <a:prstGeom prst="rect">
            <a:avLst/>
          </a:prstGeom>
        </p:spPr>
      </p:pic>
      <p:pic>
        <p:nvPicPr>
          <p:cNvPr id="8" name="Picture 7"/>
          <p:cNvPicPr>
            <a:picLocks noChangeAspect="1"/>
          </p:cNvPicPr>
          <p:nvPr/>
        </p:nvPicPr>
        <p:blipFill>
          <a:blip r:embed="rId5"/>
          <a:stretch>
            <a:fillRect/>
          </a:stretch>
        </p:blipFill>
        <p:spPr>
          <a:xfrm>
            <a:off x="402186" y="682716"/>
            <a:ext cx="4522230" cy="5309810"/>
          </a:xfrm>
          <a:prstGeom prst="rect">
            <a:avLst/>
          </a:prstGeom>
        </p:spPr>
      </p:pic>
      <p:sp>
        <p:nvSpPr>
          <p:cNvPr id="19" name="TextBox 18"/>
          <p:cNvSpPr txBox="1"/>
          <p:nvPr/>
        </p:nvSpPr>
        <p:spPr>
          <a:xfrm>
            <a:off x="5362113" y="2610036"/>
            <a:ext cx="3536802" cy="203132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prstClr val="black"/>
                </a:solidFill>
              </a:rPr>
              <a:t>The perceptron classifier is unaffected by perturbations of points if they do not cross the decision boundary.</a:t>
            </a:r>
          </a:p>
          <a:p>
            <a:pPr marL="285750" indent="-285750">
              <a:buFont typeface="Arial" panose="020B0604020202020204" pitchFamily="34" charset="0"/>
              <a:buChar char="•"/>
            </a:pPr>
            <a:r>
              <a:rPr lang="en-US" dirty="0">
                <a:solidFill>
                  <a:prstClr val="black"/>
                </a:solidFill>
              </a:rPr>
              <a:t>The pseudoinverse classifier is affected by perturbations of points.</a:t>
            </a:r>
          </a:p>
        </p:txBody>
      </p:sp>
      <p:sp>
        <p:nvSpPr>
          <p:cNvPr id="2" name="Title 1"/>
          <p:cNvSpPr>
            <a:spLocks noGrp="1"/>
          </p:cNvSpPr>
          <p:nvPr>
            <p:ph type="title"/>
          </p:nvPr>
        </p:nvSpPr>
        <p:spPr/>
        <p:txBody>
          <a:bodyPr/>
          <a:lstStyle/>
          <a:p>
            <a:r>
              <a:rPr lang="en-US" dirty="0"/>
              <a:t>Linear Classifiers – Perceptron versus Pseudoinverse</a:t>
            </a:r>
          </a:p>
        </p:txBody>
      </p:sp>
    </p:spTree>
    <p:extLst>
      <p:ext uri="{BB962C8B-B14F-4D97-AF65-F5344CB8AC3E}">
        <p14:creationId xmlns:p14="http://schemas.microsoft.com/office/powerpoint/2010/main" val="338687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826897" y="598129"/>
            <a:ext cx="6476121" cy="5655204"/>
            <a:chOff x="1826897" y="598129"/>
            <a:chExt cx="6476121" cy="5655204"/>
          </a:xfrm>
        </p:grpSpPr>
        <p:pic>
          <p:nvPicPr>
            <p:cNvPr id="9" name="Picture 8"/>
            <p:cNvPicPr>
              <a:picLocks noChangeAspect="1"/>
            </p:cNvPicPr>
            <p:nvPr/>
          </p:nvPicPr>
          <p:blipFill>
            <a:blip r:embed="rId2"/>
            <a:stretch>
              <a:fillRect/>
            </a:stretch>
          </p:blipFill>
          <p:spPr>
            <a:xfrm>
              <a:off x="1826897" y="598129"/>
              <a:ext cx="6476121" cy="5655204"/>
            </a:xfrm>
            <a:prstGeom prst="rect">
              <a:avLst/>
            </a:prstGeom>
          </p:spPr>
        </p:pic>
        <p:sp>
          <p:nvSpPr>
            <p:cNvPr id="11" name="Rectangle 10"/>
            <p:cNvSpPr/>
            <p:nvPr/>
          </p:nvSpPr>
          <p:spPr>
            <a:xfrm>
              <a:off x="2785835" y="2239762"/>
              <a:ext cx="1935851"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How many 67 inch females?</a:t>
              </a:r>
            </a:p>
          </p:txBody>
        </p:sp>
      </p:grpSp>
      <p:grpSp>
        <p:nvGrpSpPr>
          <p:cNvPr id="13" name="Group 12"/>
          <p:cNvGrpSpPr/>
          <p:nvPr/>
        </p:nvGrpSpPr>
        <p:grpSpPr>
          <a:xfrm>
            <a:off x="1826897" y="594469"/>
            <a:ext cx="6476121" cy="5655204"/>
            <a:chOff x="1686949" y="598129"/>
            <a:chExt cx="6476121" cy="5655204"/>
          </a:xfrm>
        </p:grpSpPr>
        <p:pic>
          <p:nvPicPr>
            <p:cNvPr id="5" name="Picture 4"/>
            <p:cNvPicPr>
              <a:picLocks noChangeAspect="1"/>
            </p:cNvPicPr>
            <p:nvPr/>
          </p:nvPicPr>
          <p:blipFill>
            <a:blip r:embed="rId3"/>
            <a:stretch>
              <a:fillRect/>
            </a:stretch>
          </p:blipFill>
          <p:spPr>
            <a:xfrm>
              <a:off x="1686949" y="598129"/>
              <a:ext cx="6476121" cy="5655204"/>
            </a:xfrm>
            <a:prstGeom prst="rect">
              <a:avLst/>
            </a:prstGeom>
          </p:spPr>
        </p:pic>
        <p:sp>
          <p:nvSpPr>
            <p:cNvPr id="10" name="Rectangle 9"/>
            <p:cNvSpPr/>
            <p:nvPr/>
          </p:nvSpPr>
          <p:spPr>
            <a:xfrm>
              <a:off x="2755732" y="2227018"/>
              <a:ext cx="1816267"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How many 67 inch males?</a:t>
              </a:r>
            </a:p>
          </p:txBody>
        </p:sp>
      </p:grpSp>
      <p:grpSp>
        <p:nvGrpSpPr>
          <p:cNvPr id="14" name="Group 13"/>
          <p:cNvGrpSpPr/>
          <p:nvPr/>
        </p:nvGrpSpPr>
        <p:grpSpPr>
          <a:xfrm>
            <a:off x="1826897" y="598129"/>
            <a:ext cx="6480312" cy="5658864"/>
            <a:chOff x="2039961" y="601789"/>
            <a:chExt cx="6480312" cy="5658864"/>
          </a:xfrm>
        </p:grpSpPr>
        <p:pic>
          <p:nvPicPr>
            <p:cNvPr id="6" name="Picture 5"/>
            <p:cNvPicPr>
              <a:picLocks noChangeAspect="1"/>
            </p:cNvPicPr>
            <p:nvPr/>
          </p:nvPicPr>
          <p:blipFill>
            <a:blip r:embed="rId4"/>
            <a:stretch>
              <a:fillRect/>
            </a:stretch>
          </p:blipFill>
          <p:spPr>
            <a:xfrm>
              <a:off x="2039961" y="601789"/>
              <a:ext cx="6480312" cy="5658864"/>
            </a:xfrm>
            <a:prstGeom prst="rect">
              <a:avLst/>
            </a:prstGeom>
          </p:spPr>
        </p:pic>
        <p:sp>
          <p:nvSpPr>
            <p:cNvPr id="12" name="Rectangle 11"/>
            <p:cNvSpPr/>
            <p:nvPr/>
          </p:nvSpPr>
          <p:spPr>
            <a:xfrm>
              <a:off x="3033551" y="2150831"/>
              <a:ext cx="1910969" cy="46166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dirty="0">
                  <a:solidFill>
                    <a:srgbClr val="FF0000"/>
                  </a:solidFill>
                </a:rPr>
                <a:t>What is the probability of a 67 inch person being male?</a:t>
              </a:r>
            </a:p>
          </p:txBody>
        </p:sp>
      </p:grpSp>
      <p:sp>
        <p:nvSpPr>
          <p:cNvPr id="16" name="Rectangle 15"/>
          <p:cNvSpPr/>
          <p:nvPr/>
        </p:nvSpPr>
        <p:spPr>
          <a:xfrm>
            <a:off x="458857" y="5880341"/>
            <a:ext cx="6081204" cy="36933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tx1"/>
                </a:solidFill>
              </a:rPr>
              <a:t>*To be rigorous, this question should read like “What is the count of females having height between 65 and 68 inches?” Same goes for other questions here.</a:t>
            </a:r>
          </a:p>
        </p:txBody>
      </p:sp>
      <p:sp>
        <p:nvSpPr>
          <p:cNvPr id="2" name="Title 1"/>
          <p:cNvSpPr>
            <a:spLocks noGrp="1"/>
          </p:cNvSpPr>
          <p:nvPr>
            <p:ph type="title"/>
          </p:nvPr>
        </p:nvSpPr>
        <p:spPr/>
        <p:txBody>
          <a:bodyPr/>
          <a:lstStyle/>
          <a:p>
            <a:r>
              <a:rPr lang="en-US" dirty="0"/>
              <a:t>Histograms.</a:t>
            </a:r>
          </a:p>
        </p:txBody>
      </p:sp>
    </p:spTree>
    <p:extLst>
      <p:ext uri="{BB962C8B-B14F-4D97-AF65-F5344CB8AC3E}">
        <p14:creationId xmlns:p14="http://schemas.microsoft.com/office/powerpoint/2010/main" val="236752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468852" y="2589957"/>
            <a:ext cx="3536802" cy="92333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prstClr val="black"/>
                </a:solidFill>
              </a:rPr>
              <a:t>SVM maximizes the margin, or the “channel” separating the positives and the negatives.</a:t>
            </a:r>
          </a:p>
        </p:txBody>
      </p:sp>
      <p:sp>
        <p:nvSpPr>
          <p:cNvPr id="2" name="Title 1"/>
          <p:cNvSpPr>
            <a:spLocks noGrp="1"/>
          </p:cNvSpPr>
          <p:nvPr>
            <p:ph type="title"/>
          </p:nvPr>
        </p:nvSpPr>
        <p:spPr/>
        <p:txBody>
          <a:bodyPr/>
          <a:lstStyle/>
          <a:p>
            <a:r>
              <a:rPr lang="en-US" dirty="0"/>
              <a:t>Linear Classifiers – Support Vector Machines</a:t>
            </a:r>
          </a:p>
        </p:txBody>
      </p:sp>
      <p:pic>
        <p:nvPicPr>
          <p:cNvPr id="3" name="Picture 2"/>
          <p:cNvPicPr>
            <a:picLocks noChangeAspect="1"/>
          </p:cNvPicPr>
          <p:nvPr/>
        </p:nvPicPr>
        <p:blipFill>
          <a:blip r:embed="rId2"/>
          <a:stretch>
            <a:fillRect/>
          </a:stretch>
        </p:blipFill>
        <p:spPr>
          <a:xfrm>
            <a:off x="744709" y="648154"/>
            <a:ext cx="4522230" cy="5398730"/>
          </a:xfrm>
          <a:prstGeom prst="rect">
            <a:avLst/>
          </a:prstGeom>
        </p:spPr>
      </p:pic>
      <p:pic>
        <p:nvPicPr>
          <p:cNvPr id="4" name="Picture 3"/>
          <p:cNvPicPr>
            <a:picLocks noChangeAspect="1"/>
          </p:cNvPicPr>
          <p:nvPr/>
        </p:nvPicPr>
        <p:blipFill>
          <a:blip r:embed="rId3"/>
          <a:stretch>
            <a:fillRect/>
          </a:stretch>
        </p:blipFill>
        <p:spPr>
          <a:xfrm>
            <a:off x="744709" y="648154"/>
            <a:ext cx="4522230" cy="5398730"/>
          </a:xfrm>
          <a:prstGeom prst="rect">
            <a:avLst/>
          </a:prstGeom>
        </p:spPr>
      </p:pic>
      <p:pic>
        <p:nvPicPr>
          <p:cNvPr id="5" name="Picture 4"/>
          <p:cNvPicPr>
            <a:picLocks noChangeAspect="1"/>
          </p:cNvPicPr>
          <p:nvPr/>
        </p:nvPicPr>
        <p:blipFill>
          <a:blip r:embed="rId4"/>
          <a:stretch>
            <a:fillRect/>
          </a:stretch>
        </p:blipFill>
        <p:spPr>
          <a:xfrm>
            <a:off x="744709" y="648154"/>
            <a:ext cx="4522230" cy="5398730"/>
          </a:xfrm>
          <a:prstGeom prst="rect">
            <a:avLst/>
          </a:prstGeom>
        </p:spPr>
      </p:pic>
      <p:pic>
        <p:nvPicPr>
          <p:cNvPr id="6" name="Picture 5"/>
          <p:cNvPicPr>
            <a:picLocks noChangeAspect="1"/>
          </p:cNvPicPr>
          <p:nvPr/>
        </p:nvPicPr>
        <p:blipFill>
          <a:blip r:embed="rId5"/>
          <a:stretch>
            <a:fillRect/>
          </a:stretch>
        </p:blipFill>
        <p:spPr>
          <a:xfrm>
            <a:off x="744709" y="648154"/>
            <a:ext cx="4522230" cy="5398730"/>
          </a:xfrm>
          <a:prstGeom prst="rect">
            <a:avLst/>
          </a:prstGeom>
        </p:spPr>
      </p:pic>
      <p:pic>
        <p:nvPicPr>
          <p:cNvPr id="8" name="Picture 7"/>
          <p:cNvPicPr>
            <a:picLocks noChangeAspect="1"/>
          </p:cNvPicPr>
          <p:nvPr/>
        </p:nvPicPr>
        <p:blipFill>
          <a:blip r:embed="rId6"/>
          <a:stretch>
            <a:fillRect/>
          </a:stretch>
        </p:blipFill>
        <p:spPr>
          <a:xfrm>
            <a:off x="744709" y="648154"/>
            <a:ext cx="4522230" cy="5398730"/>
          </a:xfrm>
          <a:prstGeom prst="rect">
            <a:avLst/>
          </a:prstGeom>
        </p:spPr>
      </p:pic>
      <p:pic>
        <p:nvPicPr>
          <p:cNvPr id="15" name="Picture 14"/>
          <p:cNvPicPr>
            <a:picLocks noChangeAspect="1"/>
          </p:cNvPicPr>
          <p:nvPr/>
        </p:nvPicPr>
        <p:blipFill>
          <a:blip r:embed="rId7"/>
          <a:stretch>
            <a:fillRect/>
          </a:stretch>
        </p:blipFill>
        <p:spPr>
          <a:xfrm>
            <a:off x="744709" y="648154"/>
            <a:ext cx="4522230" cy="5398730"/>
          </a:xfrm>
          <a:prstGeom prst="rect">
            <a:avLst/>
          </a:prstGeom>
        </p:spPr>
      </p:pic>
      <p:pic>
        <p:nvPicPr>
          <p:cNvPr id="16" name="Picture 15"/>
          <p:cNvPicPr>
            <a:picLocks noChangeAspect="1"/>
          </p:cNvPicPr>
          <p:nvPr/>
        </p:nvPicPr>
        <p:blipFill>
          <a:blip r:embed="rId8"/>
          <a:stretch>
            <a:fillRect/>
          </a:stretch>
        </p:blipFill>
        <p:spPr>
          <a:xfrm>
            <a:off x="744709" y="648154"/>
            <a:ext cx="4522230" cy="5398730"/>
          </a:xfrm>
          <a:prstGeom prst="rect">
            <a:avLst/>
          </a:prstGeom>
        </p:spPr>
      </p:pic>
      <p:pic>
        <p:nvPicPr>
          <p:cNvPr id="17" name="Picture 16"/>
          <p:cNvPicPr>
            <a:picLocks noChangeAspect="1"/>
          </p:cNvPicPr>
          <p:nvPr/>
        </p:nvPicPr>
        <p:blipFill>
          <a:blip r:embed="rId9"/>
          <a:stretch>
            <a:fillRect/>
          </a:stretch>
        </p:blipFill>
        <p:spPr>
          <a:xfrm>
            <a:off x="744709" y="648154"/>
            <a:ext cx="4522230" cy="5398730"/>
          </a:xfrm>
          <a:prstGeom prst="rect">
            <a:avLst/>
          </a:prstGeom>
        </p:spPr>
      </p:pic>
    </p:spTree>
    <p:extLst>
      <p:ext uri="{BB962C8B-B14F-4D97-AF65-F5344CB8AC3E}">
        <p14:creationId xmlns:p14="http://schemas.microsoft.com/office/powerpoint/2010/main" val="110823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0624" y="1047565"/>
            <a:ext cx="8567891" cy="4645650"/>
          </a:xfrm>
          <a:prstGeom prst="rect">
            <a:avLst/>
          </a:prstGeom>
        </p:spPr>
      </p:pic>
      <p:pic>
        <p:nvPicPr>
          <p:cNvPr id="6" name="Picture 5"/>
          <p:cNvPicPr>
            <a:picLocks noChangeAspect="1"/>
          </p:cNvPicPr>
          <p:nvPr/>
        </p:nvPicPr>
        <p:blipFill>
          <a:blip r:embed="rId3"/>
          <a:stretch>
            <a:fillRect/>
          </a:stretch>
        </p:blipFill>
        <p:spPr>
          <a:xfrm>
            <a:off x="290624" y="1047565"/>
            <a:ext cx="8567891" cy="4645650"/>
          </a:xfrm>
          <a:prstGeom prst="rect">
            <a:avLst/>
          </a:prstGeom>
        </p:spPr>
      </p:pic>
      <p:pic>
        <p:nvPicPr>
          <p:cNvPr id="7" name="Picture 6"/>
          <p:cNvPicPr>
            <a:picLocks noChangeAspect="1"/>
          </p:cNvPicPr>
          <p:nvPr/>
        </p:nvPicPr>
        <p:blipFill>
          <a:blip r:embed="rId4"/>
          <a:stretch>
            <a:fillRect/>
          </a:stretch>
        </p:blipFill>
        <p:spPr>
          <a:xfrm>
            <a:off x="290624" y="1047565"/>
            <a:ext cx="8567891" cy="4645650"/>
          </a:xfrm>
          <a:prstGeom prst="rect">
            <a:avLst/>
          </a:prstGeom>
        </p:spPr>
      </p:pic>
      <p:pic>
        <p:nvPicPr>
          <p:cNvPr id="8" name="Picture 7"/>
          <p:cNvPicPr>
            <a:picLocks noChangeAspect="1"/>
          </p:cNvPicPr>
          <p:nvPr/>
        </p:nvPicPr>
        <p:blipFill>
          <a:blip r:embed="rId5"/>
          <a:stretch>
            <a:fillRect/>
          </a:stretch>
        </p:blipFill>
        <p:spPr>
          <a:xfrm>
            <a:off x="290624" y="1047565"/>
            <a:ext cx="8567891" cy="4645650"/>
          </a:xfrm>
          <a:prstGeom prst="rect">
            <a:avLst/>
          </a:prstGeom>
        </p:spPr>
      </p:pic>
      <p:pic>
        <p:nvPicPr>
          <p:cNvPr id="14" name="Picture 13"/>
          <p:cNvPicPr>
            <a:picLocks noChangeAspect="1"/>
          </p:cNvPicPr>
          <p:nvPr/>
        </p:nvPicPr>
        <p:blipFill>
          <a:blip r:embed="rId6"/>
          <a:stretch>
            <a:fillRect/>
          </a:stretch>
        </p:blipFill>
        <p:spPr>
          <a:xfrm>
            <a:off x="290624" y="1047565"/>
            <a:ext cx="8567891" cy="4645650"/>
          </a:xfrm>
          <a:prstGeom prst="rect">
            <a:avLst/>
          </a:prstGeom>
        </p:spPr>
      </p:pic>
      <p:pic>
        <p:nvPicPr>
          <p:cNvPr id="15" name="Picture 14"/>
          <p:cNvPicPr>
            <a:picLocks noChangeAspect="1"/>
          </p:cNvPicPr>
          <p:nvPr/>
        </p:nvPicPr>
        <p:blipFill>
          <a:blip r:embed="rId7"/>
          <a:stretch>
            <a:fillRect/>
          </a:stretch>
        </p:blipFill>
        <p:spPr>
          <a:xfrm>
            <a:off x="290624" y="1047565"/>
            <a:ext cx="8567891" cy="4645650"/>
          </a:xfrm>
          <a:prstGeom prst="rect">
            <a:avLst/>
          </a:prstGeom>
        </p:spPr>
      </p:pic>
      <p:sp>
        <p:nvSpPr>
          <p:cNvPr id="2" name="Title 1"/>
          <p:cNvSpPr>
            <a:spLocks noGrp="1"/>
          </p:cNvSpPr>
          <p:nvPr>
            <p:ph type="title"/>
          </p:nvPr>
        </p:nvSpPr>
        <p:spPr/>
        <p:txBody>
          <a:bodyPr/>
          <a:lstStyle/>
          <a:p>
            <a:r>
              <a:rPr lang="en-US" dirty="0"/>
              <a:t>Linear Classifiers – Using nonlinear combinations of features</a:t>
            </a:r>
          </a:p>
        </p:txBody>
      </p:sp>
      <mc:AlternateContent xmlns:mc="http://schemas.openxmlformats.org/markup-compatibility/2006" xmlns:a14="http://schemas.microsoft.com/office/drawing/2010/main">
        <mc:Choice Requires="a14">
          <p:sp>
            <p:nvSpPr>
              <p:cNvPr id="9" name="TextBox 8"/>
              <p:cNvSpPr txBox="1"/>
              <p:nvPr/>
            </p:nvSpPr>
            <p:spPr>
              <a:xfrm>
                <a:off x="290624" y="4468975"/>
                <a:ext cx="3536802" cy="1717458"/>
              </a:xfrm>
              <a:prstGeom prst="rect">
                <a:avLst/>
              </a:prstGeom>
              <a:noFill/>
              <a:ln>
                <a:solidFill>
                  <a:schemeClr val="tx1"/>
                </a:solidFill>
              </a:ln>
            </p:spPr>
            <p:txBody>
              <a:bodyPr wrap="square" rtlCol="0">
                <a:spAutoFit/>
              </a:bodyPr>
              <a:lstStyle/>
              <a:p>
                <a:r>
                  <a:rPr lang="en-US" sz="1200" dirty="0">
                    <a:solidFill>
                      <a:prstClr val="black"/>
                    </a:solidFill>
                  </a:rPr>
                  <a:t>The above samples on the real line are not linearly separable. However, nonlinearly transformed versions of the very same samples are linearly separable.</a:t>
                </a:r>
              </a:p>
              <a:p>
                <a:endParaRPr lang="en-US" sz="1200" dirty="0">
                  <a:solidFill>
                    <a:prstClr val="black"/>
                  </a:solidFill>
                </a:endParaRPr>
              </a:p>
              <a:p>
                <a:r>
                  <a:rPr lang="en-US" sz="1200" dirty="0">
                    <a:solidFill>
                      <a:prstClr val="black"/>
                    </a:solidFill>
                  </a:rPr>
                  <a:t>The nonlinear transformation used is</a:t>
                </a:r>
              </a:p>
              <a:p>
                <a:pPr/>
                <a14:m>
                  <m:oMathPara xmlns:m="http://schemas.openxmlformats.org/officeDocument/2006/math">
                    <m:oMathParaPr>
                      <m:jc m:val="centerGroup"/>
                    </m:oMathParaPr>
                    <m:oMath xmlns:m="http://schemas.openxmlformats.org/officeDocument/2006/math">
                      <m:r>
                        <a:rPr lang="en-US" sz="1200" b="0" i="1" smtClean="0">
                          <a:solidFill>
                            <a:prstClr val="black"/>
                          </a:solidFill>
                          <a:latin typeface="Cambria Math" panose="02040503050406030204" pitchFamily="18" charset="0"/>
                        </a:rPr>
                        <m:t>𝑥</m:t>
                      </m:r>
                      <m:r>
                        <a:rPr lang="en-US" sz="1200" b="0" i="1" smtClean="0">
                          <a:solidFill>
                            <a:prstClr val="black"/>
                          </a:solidFill>
                          <a:latin typeface="Cambria Math" panose="02040503050406030204" pitchFamily="18" charset="0"/>
                        </a:rPr>
                        <m:t> </m:t>
                      </m:r>
                      <m:groupChr>
                        <m:groupChrPr>
                          <m:chr m:val="→"/>
                          <m:vertJc m:val="bot"/>
                          <m:ctrlPr>
                            <a:rPr lang="en-US" sz="1200" b="0" i="1" smtClean="0">
                              <a:solidFill>
                                <a:prstClr val="black"/>
                              </a:solidFill>
                              <a:latin typeface="Cambria Math" panose="02040503050406030204" pitchFamily="18" charset="0"/>
                            </a:rPr>
                          </m:ctrlPr>
                        </m:groupChrPr>
                        <m:e>
                          <m:r>
                            <m:rPr>
                              <m:nor/>
                            </m:rPr>
                            <a:rPr lang="en-US" sz="1200" b="0" i="0" smtClean="0">
                              <a:solidFill>
                                <a:prstClr val="black"/>
                              </a:solidFill>
                              <a:latin typeface="Cambria Math" panose="02040503050406030204" pitchFamily="18" charset="0"/>
                            </a:rPr>
                            <m:t>yields</m:t>
                          </m:r>
                        </m:e>
                      </m:groupChr>
                      <m:r>
                        <a:rPr lang="en-US" sz="1200" b="0" i="1" smtClean="0">
                          <a:solidFill>
                            <a:prstClr val="black"/>
                          </a:solidFill>
                          <a:latin typeface="Cambria Math" panose="02040503050406030204" pitchFamily="18" charset="0"/>
                        </a:rPr>
                        <m:t> </m:t>
                      </m:r>
                      <m:d>
                        <m:dPr>
                          <m:begChr m:val="{"/>
                          <m:endChr m:val="}"/>
                          <m:ctrlPr>
                            <a:rPr lang="en-US" sz="1200" b="0" i="1" smtClean="0">
                              <a:solidFill>
                                <a:prstClr val="black"/>
                              </a:solidFill>
                              <a:latin typeface="Cambria Math" panose="02040503050406030204" pitchFamily="18" charset="0"/>
                            </a:rPr>
                          </m:ctrlPr>
                        </m:dPr>
                        <m:e>
                          <m:r>
                            <a:rPr lang="en-US" sz="1200" b="0" i="1" smtClean="0">
                              <a:solidFill>
                                <a:prstClr val="black"/>
                              </a:solidFill>
                              <a:latin typeface="Cambria Math" panose="02040503050406030204" pitchFamily="18" charset="0"/>
                            </a:rPr>
                            <m:t>1,</m:t>
                          </m:r>
                          <m:r>
                            <a:rPr lang="en-US" sz="1200" b="0" i="1" smtClean="0">
                              <a:solidFill>
                                <a:prstClr val="black"/>
                              </a:solidFill>
                              <a:latin typeface="Cambria Math" panose="02040503050406030204" pitchFamily="18" charset="0"/>
                            </a:rPr>
                            <m:t>𝑥</m:t>
                          </m:r>
                          <m:r>
                            <a:rPr lang="en-US" sz="1200" b="0" i="1" smtClean="0">
                              <a:solidFill>
                                <a:prstClr val="black"/>
                              </a:solidFill>
                              <a:latin typeface="Cambria Math" panose="02040503050406030204" pitchFamily="18" charset="0"/>
                            </a:rPr>
                            <m:t>,</m:t>
                          </m:r>
                          <m:sSup>
                            <m:sSupPr>
                              <m:ctrlPr>
                                <a:rPr lang="en-US" sz="1200" b="0" i="1" smtClean="0">
                                  <a:solidFill>
                                    <a:prstClr val="black"/>
                                  </a:solidFill>
                                  <a:latin typeface="Cambria Math" panose="02040503050406030204" pitchFamily="18" charset="0"/>
                                </a:rPr>
                              </m:ctrlPr>
                            </m:sSupPr>
                            <m:e>
                              <m:r>
                                <a:rPr lang="en-US" sz="1200" b="0" i="1" smtClean="0">
                                  <a:solidFill>
                                    <a:prstClr val="black"/>
                                  </a:solidFill>
                                  <a:latin typeface="Cambria Math" panose="02040503050406030204" pitchFamily="18" charset="0"/>
                                </a:rPr>
                                <m:t>𝑥</m:t>
                              </m:r>
                            </m:e>
                            <m:sup>
                              <m:r>
                                <a:rPr lang="en-US" sz="1200" b="0" i="1" smtClean="0">
                                  <a:solidFill>
                                    <a:prstClr val="black"/>
                                  </a:solidFill>
                                  <a:latin typeface="Cambria Math" panose="02040503050406030204" pitchFamily="18" charset="0"/>
                                </a:rPr>
                                <m:t>2</m:t>
                              </m:r>
                            </m:sup>
                          </m:sSup>
                        </m:e>
                      </m:d>
                    </m:oMath>
                  </m:oMathPara>
                </a14:m>
                <a:endParaRPr lang="en-US" sz="1200" dirty="0">
                  <a:solidFill>
                    <a:prstClr val="black"/>
                  </a:solidFill>
                </a:endParaRPr>
              </a:p>
              <a:p>
                <a:endParaRPr lang="en-US" sz="1200" dirty="0">
                  <a:solidFill>
                    <a:prstClr val="black"/>
                  </a:solidFill>
                </a:endParaRPr>
              </a:p>
              <a:p>
                <a:r>
                  <a:rPr lang="en-US" sz="1200" dirty="0">
                    <a:solidFill>
                      <a:prstClr val="black"/>
                    </a:solidFill>
                  </a:rPr>
                  <a:t>See: </a:t>
                </a:r>
                <a:r>
                  <a:rPr lang="en-US" sz="1200" dirty="0" err="1">
                    <a:solidFill>
                      <a:prstClr val="black"/>
                    </a:solidFill>
                  </a:rPr>
                  <a:t>NonLinear_Classifier.cdf</a:t>
                </a:r>
                <a:endParaRPr lang="en-US" sz="12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90624" y="4468975"/>
                <a:ext cx="3536802" cy="1717458"/>
              </a:xfrm>
              <a:prstGeom prst="rect">
                <a:avLst/>
              </a:prstGeom>
              <a:blipFill rotWithShape="0">
                <a:blip r:embed="rId8"/>
                <a:stretch>
                  <a:fillRect r="-172"/>
                </a:stretch>
              </a:blipFill>
              <a:ln>
                <a:solidFill>
                  <a:schemeClr val="tx1"/>
                </a:solidFill>
              </a:ln>
            </p:spPr>
            <p:txBody>
              <a:bodyPr/>
              <a:lstStyle/>
              <a:p>
                <a:r>
                  <a:rPr lang="en-US">
                    <a:noFill/>
                  </a:rPr>
                  <a:t> </a:t>
                </a:r>
              </a:p>
            </p:txBody>
          </p:sp>
        </mc:Fallback>
      </mc:AlternateContent>
      <p:sp>
        <p:nvSpPr>
          <p:cNvPr id="3" name="Left Brace 2"/>
          <p:cNvSpPr/>
          <p:nvPr/>
        </p:nvSpPr>
        <p:spPr>
          <a:xfrm rot="16200000">
            <a:off x="2303033" y="3117344"/>
            <a:ext cx="274320" cy="1097280"/>
          </a:xfrm>
          <a:prstGeom prst="leftBrace">
            <a:avLst>
              <a:gd name="adj1" fmla="val 91666"/>
              <a:gd name="adj2"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p:cNvSpPr/>
          <p:nvPr/>
        </p:nvSpPr>
        <p:spPr>
          <a:xfrm>
            <a:off x="1800113" y="3984716"/>
            <a:ext cx="1280159" cy="276999"/>
          </a:xfrm>
          <a:prstGeom prst="rect">
            <a:avLst/>
          </a:prstGeom>
        </p:spPr>
        <p:txBody>
          <a:bodyPr wrap="none">
            <a:spAutoFit/>
          </a:bodyPr>
          <a:lstStyle/>
          <a:p>
            <a:r>
              <a:rPr lang="en-US" sz="1200" dirty="0">
                <a:solidFill>
                  <a:prstClr val="black"/>
                </a:solidFill>
              </a:rPr>
              <a:t>Negative samples</a:t>
            </a:r>
            <a:endParaRPr lang="en-US" sz="1200" dirty="0"/>
          </a:p>
        </p:txBody>
      </p:sp>
      <p:sp>
        <p:nvSpPr>
          <p:cNvPr id="18" name="Rectangle 17"/>
          <p:cNvSpPr/>
          <p:nvPr/>
        </p:nvSpPr>
        <p:spPr>
          <a:xfrm>
            <a:off x="2928846" y="2365137"/>
            <a:ext cx="1217256" cy="276999"/>
          </a:xfrm>
          <a:prstGeom prst="rect">
            <a:avLst/>
          </a:prstGeom>
        </p:spPr>
        <p:txBody>
          <a:bodyPr wrap="none">
            <a:spAutoFit/>
          </a:bodyPr>
          <a:lstStyle/>
          <a:p>
            <a:r>
              <a:rPr lang="en-US" sz="1200" dirty="0">
                <a:solidFill>
                  <a:srgbClr val="FF0000"/>
                </a:solidFill>
              </a:rPr>
              <a:t>Positive samples</a:t>
            </a:r>
          </a:p>
        </p:txBody>
      </p:sp>
      <p:grpSp>
        <p:nvGrpSpPr>
          <p:cNvPr id="21" name="Group 20"/>
          <p:cNvGrpSpPr/>
          <p:nvPr/>
        </p:nvGrpSpPr>
        <p:grpSpPr>
          <a:xfrm>
            <a:off x="2988834" y="2856880"/>
            <a:ext cx="1448695" cy="274320"/>
            <a:chOff x="1342913" y="1162511"/>
            <a:chExt cx="1448695" cy="274320"/>
          </a:xfrm>
        </p:grpSpPr>
        <p:sp>
          <p:nvSpPr>
            <p:cNvPr id="13" name="Left Brace 12"/>
            <p:cNvSpPr/>
            <p:nvPr/>
          </p:nvSpPr>
          <p:spPr>
            <a:xfrm rot="5400000" flipV="1">
              <a:off x="1754393" y="751031"/>
              <a:ext cx="274320" cy="1097280"/>
            </a:xfrm>
            <a:custGeom>
              <a:avLst/>
              <a:gdLst>
                <a:gd name="connsiteX0" fmla="*/ 274320 w 274320"/>
                <a:gd name="connsiteY0" fmla="*/ 1097280 h 1097280"/>
                <a:gd name="connsiteX1" fmla="*/ 137160 w 274320"/>
                <a:gd name="connsiteY1" fmla="*/ 899610 h 1097280"/>
                <a:gd name="connsiteX2" fmla="*/ 137160 w 274320"/>
                <a:gd name="connsiteY2" fmla="*/ 746310 h 1097280"/>
                <a:gd name="connsiteX3" fmla="*/ 0 w 274320"/>
                <a:gd name="connsiteY3" fmla="*/ 548640 h 1097280"/>
                <a:gd name="connsiteX4" fmla="*/ 137160 w 274320"/>
                <a:gd name="connsiteY4" fmla="*/ 350970 h 1097280"/>
                <a:gd name="connsiteX5" fmla="*/ 137160 w 274320"/>
                <a:gd name="connsiteY5" fmla="*/ 197670 h 1097280"/>
                <a:gd name="connsiteX6" fmla="*/ 274320 w 274320"/>
                <a:gd name="connsiteY6" fmla="*/ 0 h 1097280"/>
                <a:gd name="connsiteX7" fmla="*/ 274320 w 274320"/>
                <a:gd name="connsiteY7" fmla="*/ 1097280 h 1097280"/>
                <a:gd name="connsiteX0" fmla="*/ 274320 w 274320"/>
                <a:gd name="connsiteY0" fmla="*/ 1097280 h 1097280"/>
                <a:gd name="connsiteX1" fmla="*/ 137160 w 274320"/>
                <a:gd name="connsiteY1" fmla="*/ 899610 h 1097280"/>
                <a:gd name="connsiteX2" fmla="*/ 137160 w 274320"/>
                <a:gd name="connsiteY2" fmla="*/ 746310 h 1097280"/>
                <a:gd name="connsiteX3" fmla="*/ 0 w 274320"/>
                <a:gd name="connsiteY3" fmla="*/ 548640 h 1097280"/>
                <a:gd name="connsiteX4" fmla="*/ 137160 w 274320"/>
                <a:gd name="connsiteY4" fmla="*/ 350970 h 1097280"/>
                <a:gd name="connsiteX5" fmla="*/ 137160 w 274320"/>
                <a:gd name="connsiteY5" fmla="*/ 197670 h 1097280"/>
                <a:gd name="connsiteX6" fmla="*/ 274320 w 274320"/>
                <a:gd name="connsiteY6" fmla="*/ 0 h 1097280"/>
                <a:gd name="connsiteX0" fmla="*/ 274320 w 274320"/>
                <a:gd name="connsiteY0" fmla="*/ 1097280 h 1097280"/>
                <a:gd name="connsiteX1" fmla="*/ 137160 w 274320"/>
                <a:gd name="connsiteY1" fmla="*/ 899610 h 1097280"/>
                <a:gd name="connsiteX2" fmla="*/ 137160 w 274320"/>
                <a:gd name="connsiteY2" fmla="*/ 746310 h 1097280"/>
                <a:gd name="connsiteX3" fmla="*/ 0 w 274320"/>
                <a:gd name="connsiteY3" fmla="*/ 548640 h 1097280"/>
                <a:gd name="connsiteX4" fmla="*/ 137160 w 274320"/>
                <a:gd name="connsiteY4" fmla="*/ 350970 h 1097280"/>
                <a:gd name="connsiteX5" fmla="*/ 137160 w 274320"/>
                <a:gd name="connsiteY5" fmla="*/ 197670 h 1097280"/>
                <a:gd name="connsiteX6" fmla="*/ 274320 w 274320"/>
                <a:gd name="connsiteY6" fmla="*/ 0 h 1097280"/>
                <a:gd name="connsiteX7" fmla="*/ 274320 w 274320"/>
                <a:gd name="connsiteY7" fmla="*/ 1097280 h 1097280"/>
                <a:gd name="connsiteX0" fmla="*/ 137160 w 274320"/>
                <a:gd name="connsiteY0" fmla="*/ 899610 h 1097280"/>
                <a:gd name="connsiteX1" fmla="*/ 137160 w 274320"/>
                <a:gd name="connsiteY1" fmla="*/ 746310 h 1097280"/>
                <a:gd name="connsiteX2" fmla="*/ 0 w 274320"/>
                <a:gd name="connsiteY2" fmla="*/ 548640 h 1097280"/>
                <a:gd name="connsiteX3" fmla="*/ 137160 w 274320"/>
                <a:gd name="connsiteY3" fmla="*/ 350970 h 1097280"/>
                <a:gd name="connsiteX4" fmla="*/ 137160 w 274320"/>
                <a:gd name="connsiteY4" fmla="*/ 197670 h 1097280"/>
                <a:gd name="connsiteX5" fmla="*/ 274320 w 274320"/>
                <a:gd name="connsiteY5" fmla="*/ 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1097280" stroke="0" extrusionOk="0">
                  <a:moveTo>
                    <a:pt x="274320" y="1097280"/>
                  </a:moveTo>
                  <a:cubicBezTo>
                    <a:pt x="198569" y="1097280"/>
                    <a:pt x="137160" y="1008780"/>
                    <a:pt x="137160" y="899610"/>
                  </a:cubicBezTo>
                  <a:lnTo>
                    <a:pt x="137160" y="746310"/>
                  </a:lnTo>
                  <a:cubicBezTo>
                    <a:pt x="137160" y="637140"/>
                    <a:pt x="75751" y="548640"/>
                    <a:pt x="0" y="548640"/>
                  </a:cubicBezTo>
                  <a:cubicBezTo>
                    <a:pt x="75751" y="548640"/>
                    <a:pt x="137160" y="460140"/>
                    <a:pt x="137160" y="350970"/>
                  </a:cubicBezTo>
                  <a:lnTo>
                    <a:pt x="137160" y="197670"/>
                  </a:lnTo>
                  <a:cubicBezTo>
                    <a:pt x="137160" y="88500"/>
                    <a:pt x="198569" y="0"/>
                    <a:pt x="274320" y="0"/>
                  </a:cubicBezTo>
                  <a:lnTo>
                    <a:pt x="274320" y="1097280"/>
                  </a:lnTo>
                  <a:close/>
                </a:path>
                <a:path w="274320" h="1097280" fill="none">
                  <a:moveTo>
                    <a:pt x="137160" y="899610"/>
                  </a:moveTo>
                  <a:lnTo>
                    <a:pt x="137160" y="746310"/>
                  </a:lnTo>
                  <a:cubicBezTo>
                    <a:pt x="137160" y="637140"/>
                    <a:pt x="75751" y="548640"/>
                    <a:pt x="0" y="548640"/>
                  </a:cubicBezTo>
                  <a:cubicBezTo>
                    <a:pt x="75751" y="548640"/>
                    <a:pt x="137160" y="460140"/>
                    <a:pt x="137160" y="350970"/>
                  </a:cubicBezTo>
                  <a:lnTo>
                    <a:pt x="137160" y="197670"/>
                  </a:lnTo>
                  <a:cubicBezTo>
                    <a:pt x="137160" y="88500"/>
                    <a:pt x="198569" y="0"/>
                    <a:pt x="274320" y="0"/>
                  </a:cubicBezTo>
                </a:path>
              </a:pathLst>
            </a:cu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2211369" y="1299671"/>
              <a:ext cx="580239" cy="0"/>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flipH="1">
            <a:off x="382870" y="2360416"/>
            <a:ext cx="1217256" cy="276999"/>
          </a:xfrm>
          <a:prstGeom prst="rect">
            <a:avLst/>
          </a:prstGeom>
        </p:spPr>
        <p:txBody>
          <a:bodyPr wrap="none">
            <a:spAutoFit/>
          </a:bodyPr>
          <a:lstStyle/>
          <a:p>
            <a:r>
              <a:rPr lang="en-US" sz="1200" dirty="0">
                <a:solidFill>
                  <a:srgbClr val="FF0000"/>
                </a:solidFill>
              </a:rPr>
              <a:t>Positive samples</a:t>
            </a:r>
          </a:p>
        </p:txBody>
      </p:sp>
      <p:grpSp>
        <p:nvGrpSpPr>
          <p:cNvPr id="24" name="Group 23"/>
          <p:cNvGrpSpPr/>
          <p:nvPr/>
        </p:nvGrpSpPr>
        <p:grpSpPr>
          <a:xfrm flipH="1">
            <a:off x="442858" y="2852159"/>
            <a:ext cx="1448695" cy="274320"/>
            <a:chOff x="1342913" y="1162511"/>
            <a:chExt cx="1448695" cy="274320"/>
          </a:xfrm>
        </p:grpSpPr>
        <p:sp>
          <p:nvSpPr>
            <p:cNvPr id="25" name="Left Brace 12"/>
            <p:cNvSpPr/>
            <p:nvPr/>
          </p:nvSpPr>
          <p:spPr>
            <a:xfrm rot="5400000" flipV="1">
              <a:off x="1754393" y="751031"/>
              <a:ext cx="274320" cy="1097280"/>
            </a:xfrm>
            <a:custGeom>
              <a:avLst/>
              <a:gdLst>
                <a:gd name="connsiteX0" fmla="*/ 274320 w 274320"/>
                <a:gd name="connsiteY0" fmla="*/ 1097280 h 1097280"/>
                <a:gd name="connsiteX1" fmla="*/ 137160 w 274320"/>
                <a:gd name="connsiteY1" fmla="*/ 899610 h 1097280"/>
                <a:gd name="connsiteX2" fmla="*/ 137160 w 274320"/>
                <a:gd name="connsiteY2" fmla="*/ 746310 h 1097280"/>
                <a:gd name="connsiteX3" fmla="*/ 0 w 274320"/>
                <a:gd name="connsiteY3" fmla="*/ 548640 h 1097280"/>
                <a:gd name="connsiteX4" fmla="*/ 137160 w 274320"/>
                <a:gd name="connsiteY4" fmla="*/ 350970 h 1097280"/>
                <a:gd name="connsiteX5" fmla="*/ 137160 w 274320"/>
                <a:gd name="connsiteY5" fmla="*/ 197670 h 1097280"/>
                <a:gd name="connsiteX6" fmla="*/ 274320 w 274320"/>
                <a:gd name="connsiteY6" fmla="*/ 0 h 1097280"/>
                <a:gd name="connsiteX7" fmla="*/ 274320 w 274320"/>
                <a:gd name="connsiteY7" fmla="*/ 1097280 h 1097280"/>
                <a:gd name="connsiteX0" fmla="*/ 274320 w 274320"/>
                <a:gd name="connsiteY0" fmla="*/ 1097280 h 1097280"/>
                <a:gd name="connsiteX1" fmla="*/ 137160 w 274320"/>
                <a:gd name="connsiteY1" fmla="*/ 899610 h 1097280"/>
                <a:gd name="connsiteX2" fmla="*/ 137160 w 274320"/>
                <a:gd name="connsiteY2" fmla="*/ 746310 h 1097280"/>
                <a:gd name="connsiteX3" fmla="*/ 0 w 274320"/>
                <a:gd name="connsiteY3" fmla="*/ 548640 h 1097280"/>
                <a:gd name="connsiteX4" fmla="*/ 137160 w 274320"/>
                <a:gd name="connsiteY4" fmla="*/ 350970 h 1097280"/>
                <a:gd name="connsiteX5" fmla="*/ 137160 w 274320"/>
                <a:gd name="connsiteY5" fmla="*/ 197670 h 1097280"/>
                <a:gd name="connsiteX6" fmla="*/ 274320 w 274320"/>
                <a:gd name="connsiteY6" fmla="*/ 0 h 1097280"/>
                <a:gd name="connsiteX0" fmla="*/ 274320 w 274320"/>
                <a:gd name="connsiteY0" fmla="*/ 1097280 h 1097280"/>
                <a:gd name="connsiteX1" fmla="*/ 137160 w 274320"/>
                <a:gd name="connsiteY1" fmla="*/ 899610 h 1097280"/>
                <a:gd name="connsiteX2" fmla="*/ 137160 w 274320"/>
                <a:gd name="connsiteY2" fmla="*/ 746310 h 1097280"/>
                <a:gd name="connsiteX3" fmla="*/ 0 w 274320"/>
                <a:gd name="connsiteY3" fmla="*/ 548640 h 1097280"/>
                <a:gd name="connsiteX4" fmla="*/ 137160 w 274320"/>
                <a:gd name="connsiteY4" fmla="*/ 350970 h 1097280"/>
                <a:gd name="connsiteX5" fmla="*/ 137160 w 274320"/>
                <a:gd name="connsiteY5" fmla="*/ 197670 h 1097280"/>
                <a:gd name="connsiteX6" fmla="*/ 274320 w 274320"/>
                <a:gd name="connsiteY6" fmla="*/ 0 h 1097280"/>
                <a:gd name="connsiteX7" fmla="*/ 274320 w 274320"/>
                <a:gd name="connsiteY7" fmla="*/ 1097280 h 1097280"/>
                <a:gd name="connsiteX0" fmla="*/ 137160 w 274320"/>
                <a:gd name="connsiteY0" fmla="*/ 899610 h 1097280"/>
                <a:gd name="connsiteX1" fmla="*/ 137160 w 274320"/>
                <a:gd name="connsiteY1" fmla="*/ 746310 h 1097280"/>
                <a:gd name="connsiteX2" fmla="*/ 0 w 274320"/>
                <a:gd name="connsiteY2" fmla="*/ 548640 h 1097280"/>
                <a:gd name="connsiteX3" fmla="*/ 137160 w 274320"/>
                <a:gd name="connsiteY3" fmla="*/ 350970 h 1097280"/>
                <a:gd name="connsiteX4" fmla="*/ 137160 w 274320"/>
                <a:gd name="connsiteY4" fmla="*/ 197670 h 1097280"/>
                <a:gd name="connsiteX5" fmla="*/ 274320 w 274320"/>
                <a:gd name="connsiteY5" fmla="*/ 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 h="1097280" stroke="0" extrusionOk="0">
                  <a:moveTo>
                    <a:pt x="274320" y="1097280"/>
                  </a:moveTo>
                  <a:cubicBezTo>
                    <a:pt x="198569" y="1097280"/>
                    <a:pt x="137160" y="1008780"/>
                    <a:pt x="137160" y="899610"/>
                  </a:cubicBezTo>
                  <a:lnTo>
                    <a:pt x="137160" y="746310"/>
                  </a:lnTo>
                  <a:cubicBezTo>
                    <a:pt x="137160" y="637140"/>
                    <a:pt x="75751" y="548640"/>
                    <a:pt x="0" y="548640"/>
                  </a:cubicBezTo>
                  <a:cubicBezTo>
                    <a:pt x="75751" y="548640"/>
                    <a:pt x="137160" y="460140"/>
                    <a:pt x="137160" y="350970"/>
                  </a:cubicBezTo>
                  <a:lnTo>
                    <a:pt x="137160" y="197670"/>
                  </a:lnTo>
                  <a:cubicBezTo>
                    <a:pt x="137160" y="88500"/>
                    <a:pt x="198569" y="0"/>
                    <a:pt x="274320" y="0"/>
                  </a:cubicBezTo>
                  <a:lnTo>
                    <a:pt x="274320" y="1097280"/>
                  </a:lnTo>
                  <a:close/>
                </a:path>
                <a:path w="274320" h="1097280" fill="none">
                  <a:moveTo>
                    <a:pt x="137160" y="899610"/>
                  </a:moveTo>
                  <a:lnTo>
                    <a:pt x="137160" y="746310"/>
                  </a:lnTo>
                  <a:cubicBezTo>
                    <a:pt x="137160" y="637140"/>
                    <a:pt x="75751" y="548640"/>
                    <a:pt x="0" y="548640"/>
                  </a:cubicBezTo>
                  <a:cubicBezTo>
                    <a:pt x="75751" y="548640"/>
                    <a:pt x="137160" y="460140"/>
                    <a:pt x="137160" y="350970"/>
                  </a:cubicBezTo>
                  <a:lnTo>
                    <a:pt x="137160" y="197670"/>
                  </a:lnTo>
                  <a:cubicBezTo>
                    <a:pt x="137160" y="88500"/>
                    <a:pt x="198569" y="0"/>
                    <a:pt x="274320" y="0"/>
                  </a:cubicBezTo>
                </a:path>
              </a:pathLst>
            </a:cu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2211369" y="1299671"/>
              <a:ext cx="580239" cy="0"/>
            </a:xfrm>
            <a:prstGeom prst="line">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040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 – Using nonlinear combinations of features</a:t>
            </a:r>
          </a:p>
        </p:txBody>
      </p:sp>
      <p:pic>
        <p:nvPicPr>
          <p:cNvPr id="3" name="Picture 2"/>
          <p:cNvPicPr>
            <a:picLocks noChangeAspect="1"/>
          </p:cNvPicPr>
          <p:nvPr/>
        </p:nvPicPr>
        <p:blipFill>
          <a:blip r:embed="rId2"/>
          <a:stretch>
            <a:fillRect/>
          </a:stretch>
        </p:blipFill>
        <p:spPr>
          <a:xfrm>
            <a:off x="300966" y="717177"/>
            <a:ext cx="5032193" cy="5341003"/>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5418436" y="2102293"/>
                <a:ext cx="3536802" cy="2038828"/>
              </a:xfrm>
              <a:prstGeom prst="rect">
                <a:avLst/>
              </a:prstGeom>
              <a:noFill/>
              <a:ln>
                <a:solidFill>
                  <a:schemeClr val="tx1"/>
                </a:solidFill>
              </a:ln>
            </p:spPr>
            <p:txBody>
              <a:bodyPr wrap="square" rtlCol="0">
                <a:spAutoFit/>
              </a:bodyPr>
              <a:lstStyle/>
              <a:p>
                <a:r>
                  <a:rPr lang="en-US" sz="1200" dirty="0">
                    <a:solidFill>
                      <a:prstClr val="black"/>
                    </a:solidFill>
                  </a:rPr>
                  <a:t>The 2D samples shown here are not linearly separable. However, nonlinearly transformed versions of the very same samples are linearly separable.</a:t>
                </a:r>
              </a:p>
              <a:p>
                <a:endParaRPr lang="en-US" sz="1200" dirty="0">
                  <a:solidFill>
                    <a:prstClr val="black"/>
                  </a:solidFill>
                </a:endParaRPr>
              </a:p>
              <a:p>
                <a:r>
                  <a:rPr lang="en-US" sz="1200" dirty="0">
                    <a:solidFill>
                      <a:prstClr val="black"/>
                    </a:solidFill>
                  </a:rPr>
                  <a:t>The nonlinear transformation used is</a:t>
                </a:r>
              </a:p>
              <a:p>
                <a:pPr/>
                <a14:m>
                  <m:oMathPara xmlns:m="http://schemas.openxmlformats.org/officeDocument/2006/math">
                    <m:oMathParaPr>
                      <m:jc m:val="centerGroup"/>
                    </m:oMathParaPr>
                    <m:oMath xmlns:m="http://schemas.openxmlformats.org/officeDocument/2006/math">
                      <m:d>
                        <m:dPr>
                          <m:begChr m:val="{"/>
                          <m:endChr m:val="}"/>
                          <m:ctrlPr>
                            <a:rPr lang="en-US" sz="1200" b="0" i="1" smtClean="0">
                              <a:solidFill>
                                <a:prstClr val="black"/>
                              </a:solidFill>
                              <a:latin typeface="Cambria Math" panose="02040503050406030204" pitchFamily="18" charset="0"/>
                            </a:rPr>
                          </m:ctrlPr>
                        </m:dPr>
                        <m:e>
                          <m:r>
                            <a:rPr lang="en-US" sz="1200" b="0" i="1" smtClean="0">
                              <a:solidFill>
                                <a:prstClr val="black"/>
                              </a:solidFill>
                              <a:latin typeface="Cambria Math" panose="02040503050406030204" pitchFamily="18" charset="0"/>
                            </a:rPr>
                            <m:t>𝑥</m:t>
                          </m:r>
                          <m:r>
                            <a:rPr lang="en-US" sz="1200" b="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𝑦</m:t>
                          </m:r>
                        </m:e>
                      </m:d>
                      <m:r>
                        <a:rPr lang="en-US" sz="1200" b="0" i="1" smtClean="0">
                          <a:solidFill>
                            <a:prstClr val="black"/>
                          </a:solidFill>
                          <a:latin typeface="Cambria Math" panose="02040503050406030204" pitchFamily="18" charset="0"/>
                        </a:rPr>
                        <m:t> </m:t>
                      </m:r>
                      <m:groupChr>
                        <m:groupChrPr>
                          <m:chr m:val="→"/>
                          <m:vertJc m:val="bot"/>
                          <m:ctrlPr>
                            <a:rPr lang="en-US" sz="1200" b="0" i="1" smtClean="0">
                              <a:solidFill>
                                <a:prstClr val="black"/>
                              </a:solidFill>
                              <a:latin typeface="Cambria Math" panose="02040503050406030204" pitchFamily="18" charset="0"/>
                            </a:rPr>
                          </m:ctrlPr>
                        </m:groupChrPr>
                        <m:e>
                          <m:r>
                            <m:rPr>
                              <m:nor/>
                            </m:rPr>
                            <a:rPr lang="en-US" sz="1200" b="0" i="0" smtClean="0">
                              <a:solidFill>
                                <a:prstClr val="black"/>
                              </a:solidFill>
                              <a:latin typeface="Cambria Math" panose="02040503050406030204" pitchFamily="18" charset="0"/>
                            </a:rPr>
                            <m:t>yields</m:t>
                          </m:r>
                        </m:e>
                      </m:groupChr>
                      <m:r>
                        <a:rPr lang="en-US" sz="1200" b="0" i="1" smtClean="0">
                          <a:solidFill>
                            <a:prstClr val="black"/>
                          </a:solidFill>
                          <a:latin typeface="Cambria Math" panose="02040503050406030204" pitchFamily="18" charset="0"/>
                        </a:rPr>
                        <m:t> </m:t>
                      </m:r>
                      <m:d>
                        <m:dPr>
                          <m:begChr m:val="{"/>
                          <m:endChr m:val="}"/>
                          <m:ctrlPr>
                            <a:rPr lang="en-US" sz="1200" b="0" i="1" smtClean="0">
                              <a:solidFill>
                                <a:prstClr val="black"/>
                              </a:solidFill>
                              <a:latin typeface="Cambria Math" panose="02040503050406030204" pitchFamily="18" charset="0"/>
                            </a:rPr>
                          </m:ctrlPr>
                        </m:dPr>
                        <m:e>
                          <m:r>
                            <a:rPr lang="en-US" sz="1200" b="0" i="1" smtClean="0">
                              <a:solidFill>
                                <a:prstClr val="black"/>
                              </a:solidFill>
                              <a:latin typeface="Cambria Math" panose="02040503050406030204" pitchFamily="18" charset="0"/>
                            </a:rPr>
                            <m:t>1,</m:t>
                          </m:r>
                          <m:r>
                            <a:rPr lang="en-US" sz="1200" b="0" i="1" smtClean="0">
                              <a:solidFill>
                                <a:prstClr val="black"/>
                              </a:solidFill>
                              <a:latin typeface="Cambria Math" panose="02040503050406030204" pitchFamily="18" charset="0"/>
                            </a:rPr>
                            <m:t>𝑥</m:t>
                          </m:r>
                          <m:r>
                            <a:rPr lang="en-US" sz="1200" b="0" i="1" smtClean="0">
                              <a:solidFill>
                                <a:prstClr val="black"/>
                              </a:solidFill>
                              <a:latin typeface="Cambria Math" panose="02040503050406030204" pitchFamily="18" charset="0"/>
                            </a:rPr>
                            <m:t>,</m:t>
                          </m:r>
                          <m:sSup>
                            <m:sSupPr>
                              <m:ctrlPr>
                                <a:rPr lang="en-US" sz="1200" b="0" i="1" smtClean="0">
                                  <a:solidFill>
                                    <a:prstClr val="black"/>
                                  </a:solidFill>
                                  <a:latin typeface="Cambria Math" panose="02040503050406030204" pitchFamily="18" charset="0"/>
                                </a:rPr>
                              </m:ctrlPr>
                            </m:sSupPr>
                            <m:e>
                              <m:r>
                                <a:rPr lang="en-US" sz="1200" b="0" i="1" smtClean="0">
                                  <a:solidFill>
                                    <a:prstClr val="black"/>
                                  </a:solidFill>
                                  <a:latin typeface="Cambria Math" panose="02040503050406030204" pitchFamily="18" charset="0"/>
                                </a:rPr>
                                <m:t>𝑥</m:t>
                              </m:r>
                            </m:e>
                            <m:sup>
                              <m:r>
                                <a:rPr lang="en-US" sz="1200" b="0" i="1" smtClean="0">
                                  <a:solidFill>
                                    <a:prstClr val="black"/>
                                  </a:solidFill>
                                  <a:latin typeface="Cambria Math" panose="02040503050406030204" pitchFamily="18" charset="0"/>
                                </a:rPr>
                                <m:t>2</m:t>
                              </m:r>
                            </m:sup>
                          </m:sSup>
                          <m:r>
                            <a:rPr lang="en-US" sz="1200" b="0" i="1" smtClean="0">
                              <a:solidFill>
                                <a:prstClr val="black"/>
                              </a:solidFill>
                              <a:latin typeface="Cambria Math" panose="02040503050406030204" pitchFamily="18" charset="0"/>
                            </a:rPr>
                            <m:t>,</m:t>
                          </m:r>
                          <m:sSup>
                            <m:sSupPr>
                              <m:ctrlPr>
                                <a:rPr lang="en-US" sz="1200" i="1">
                                  <a:solidFill>
                                    <a:prstClr val="black"/>
                                  </a:solidFill>
                                  <a:latin typeface="Cambria Math" panose="02040503050406030204" pitchFamily="18" charset="0"/>
                                </a:rPr>
                              </m:ctrlPr>
                            </m:sSupPr>
                            <m:e>
                              <m:r>
                                <a:rPr lang="en-US" sz="1200" b="0" i="1" smtClean="0">
                                  <a:solidFill>
                                    <a:prstClr val="black"/>
                                  </a:solidFill>
                                  <a:latin typeface="Cambria Math" panose="02040503050406030204" pitchFamily="18" charset="0"/>
                                </a:rPr>
                                <m:t>𝑥</m:t>
                              </m:r>
                            </m:e>
                            <m:sup>
                              <m:r>
                                <a:rPr lang="en-US" sz="1200" b="0" i="1" smtClean="0">
                                  <a:solidFill>
                                    <a:prstClr val="black"/>
                                  </a:solidFill>
                                  <a:latin typeface="Cambria Math" panose="02040503050406030204" pitchFamily="18" charset="0"/>
                                </a:rPr>
                                <m:t>3</m:t>
                              </m:r>
                            </m:sup>
                          </m:sSup>
                          <m:r>
                            <a:rPr lang="en-US" sz="1200" b="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𝑦</m:t>
                          </m:r>
                          <m:r>
                            <a:rPr lang="en-US" sz="1200" b="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𝑥𝑦</m:t>
                          </m:r>
                          <m:r>
                            <a:rPr lang="en-US" sz="1200" b="0" i="1" smtClean="0">
                              <a:solidFill>
                                <a:prstClr val="black"/>
                              </a:solidFill>
                              <a:latin typeface="Cambria Math" panose="02040503050406030204" pitchFamily="18" charset="0"/>
                            </a:rPr>
                            <m:t>,</m:t>
                          </m:r>
                          <m:sSup>
                            <m:sSupPr>
                              <m:ctrlPr>
                                <a:rPr lang="en-US" sz="1200" i="1">
                                  <a:solidFill>
                                    <a:prstClr val="black"/>
                                  </a:solidFill>
                                  <a:latin typeface="Cambria Math" panose="02040503050406030204" pitchFamily="18" charset="0"/>
                                </a:rPr>
                              </m:ctrlPr>
                            </m:sSupPr>
                            <m:e>
                              <m:r>
                                <a:rPr lang="en-US" sz="1200" b="0" i="1" smtClean="0">
                                  <a:solidFill>
                                    <a:prstClr val="black"/>
                                  </a:solidFill>
                                  <a:latin typeface="Cambria Math" panose="02040503050406030204" pitchFamily="18" charset="0"/>
                                </a:rPr>
                                <m:t>𝑥</m:t>
                              </m:r>
                            </m:e>
                            <m:sup>
                              <m:r>
                                <a:rPr lang="en-US" sz="1200" b="0" i="1" smtClean="0">
                                  <a:solidFill>
                                    <a:prstClr val="black"/>
                                  </a:solidFill>
                                  <a:latin typeface="Cambria Math" panose="02040503050406030204" pitchFamily="18" charset="0"/>
                                </a:rPr>
                                <m:t>2</m:t>
                              </m:r>
                            </m:sup>
                          </m:sSup>
                          <m:r>
                            <a:rPr lang="en-US" sz="1200" b="0" i="1" smtClean="0">
                              <a:solidFill>
                                <a:prstClr val="black"/>
                              </a:solidFill>
                              <a:latin typeface="Cambria Math" panose="02040503050406030204" pitchFamily="18" charset="0"/>
                            </a:rPr>
                            <m:t>𝑦</m:t>
                          </m:r>
                          <m:r>
                            <a:rPr lang="en-US" sz="1200" b="0" i="1" smtClean="0">
                              <a:solidFill>
                                <a:prstClr val="black"/>
                              </a:solidFill>
                              <a:latin typeface="Cambria Math" panose="02040503050406030204" pitchFamily="18" charset="0"/>
                            </a:rPr>
                            <m:t>,</m:t>
                          </m:r>
                          <m:sSup>
                            <m:sSupPr>
                              <m:ctrlPr>
                                <a:rPr lang="en-US" sz="1200" i="1">
                                  <a:solidFill>
                                    <a:prstClr val="black"/>
                                  </a:solidFill>
                                  <a:latin typeface="Cambria Math" panose="02040503050406030204" pitchFamily="18" charset="0"/>
                                </a:rPr>
                              </m:ctrlPr>
                            </m:sSupPr>
                            <m:e>
                              <m:r>
                                <a:rPr lang="en-US" sz="1200" b="0" i="1" smtClean="0">
                                  <a:solidFill>
                                    <a:prstClr val="black"/>
                                  </a:solidFill>
                                  <a:latin typeface="Cambria Math" panose="02040503050406030204" pitchFamily="18" charset="0"/>
                                </a:rPr>
                                <m:t>𝑦</m:t>
                              </m:r>
                            </m:e>
                            <m:sup>
                              <m:r>
                                <a:rPr lang="en-US" sz="1200" b="0" i="1" smtClean="0">
                                  <a:solidFill>
                                    <a:prstClr val="black"/>
                                  </a:solidFill>
                                  <a:latin typeface="Cambria Math" panose="02040503050406030204" pitchFamily="18" charset="0"/>
                                </a:rPr>
                                <m:t>2</m:t>
                              </m:r>
                            </m:sup>
                          </m:sSup>
                          <m:r>
                            <a:rPr lang="en-US" sz="1200" b="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𝑥</m:t>
                          </m:r>
                          <m:sSup>
                            <m:sSupPr>
                              <m:ctrlPr>
                                <a:rPr lang="en-US" sz="1200" i="1">
                                  <a:solidFill>
                                    <a:prstClr val="black"/>
                                  </a:solidFill>
                                  <a:latin typeface="Cambria Math" panose="02040503050406030204" pitchFamily="18" charset="0"/>
                                </a:rPr>
                              </m:ctrlPr>
                            </m:sSupPr>
                            <m:e>
                              <m:r>
                                <a:rPr lang="en-US" sz="1200" b="0" i="1" smtClean="0">
                                  <a:solidFill>
                                    <a:prstClr val="black"/>
                                  </a:solidFill>
                                  <a:latin typeface="Cambria Math" panose="02040503050406030204" pitchFamily="18" charset="0"/>
                                </a:rPr>
                                <m:t>𝑦</m:t>
                              </m:r>
                            </m:e>
                            <m:sup>
                              <m:r>
                                <a:rPr lang="en-US" sz="1200" b="0" i="1" smtClean="0">
                                  <a:solidFill>
                                    <a:prstClr val="black"/>
                                  </a:solidFill>
                                  <a:latin typeface="Cambria Math" panose="02040503050406030204" pitchFamily="18" charset="0"/>
                                </a:rPr>
                                <m:t>2</m:t>
                              </m:r>
                            </m:sup>
                          </m:sSup>
                          <m:r>
                            <a:rPr lang="en-US" sz="1200" b="0" i="1" smtClean="0">
                              <a:solidFill>
                                <a:prstClr val="black"/>
                              </a:solidFill>
                              <a:latin typeface="Cambria Math" panose="02040503050406030204" pitchFamily="18" charset="0"/>
                            </a:rPr>
                            <m:t>,</m:t>
                          </m:r>
                          <m:sSup>
                            <m:sSupPr>
                              <m:ctrlPr>
                                <a:rPr lang="en-US" sz="1200" i="1">
                                  <a:solidFill>
                                    <a:prstClr val="black"/>
                                  </a:solidFill>
                                  <a:latin typeface="Cambria Math" panose="02040503050406030204" pitchFamily="18" charset="0"/>
                                </a:rPr>
                              </m:ctrlPr>
                            </m:sSupPr>
                            <m:e>
                              <m:r>
                                <a:rPr lang="en-US" sz="1200" b="0" i="1" smtClean="0">
                                  <a:solidFill>
                                    <a:prstClr val="black"/>
                                  </a:solidFill>
                                  <a:latin typeface="Cambria Math" panose="02040503050406030204" pitchFamily="18" charset="0"/>
                                </a:rPr>
                                <m:t>𝑦</m:t>
                              </m:r>
                            </m:e>
                            <m:sup>
                              <m:r>
                                <a:rPr lang="en-US" sz="1200" b="0" i="1" smtClean="0">
                                  <a:solidFill>
                                    <a:prstClr val="black"/>
                                  </a:solidFill>
                                  <a:latin typeface="Cambria Math" panose="02040503050406030204" pitchFamily="18" charset="0"/>
                                </a:rPr>
                                <m:t>3</m:t>
                              </m:r>
                            </m:sup>
                          </m:sSup>
                        </m:e>
                      </m:d>
                    </m:oMath>
                  </m:oMathPara>
                </a14:m>
                <a:endParaRPr lang="en-US" sz="1200" dirty="0">
                  <a:solidFill>
                    <a:prstClr val="black"/>
                  </a:solidFill>
                </a:endParaRPr>
              </a:p>
              <a:p>
                <a:endParaRPr lang="en-US" sz="1200" dirty="0">
                  <a:solidFill>
                    <a:prstClr val="black"/>
                  </a:solidFill>
                </a:endParaRPr>
              </a:p>
              <a:p>
                <a:r>
                  <a:rPr lang="en-US" sz="1200" dirty="0">
                    <a:solidFill>
                      <a:prstClr val="black"/>
                    </a:solidFill>
                  </a:rPr>
                  <a:t>See: </a:t>
                </a:r>
                <a:r>
                  <a:rPr lang="en-US" sz="1200" dirty="0" err="1">
                    <a:solidFill>
                      <a:prstClr val="black"/>
                    </a:solidFill>
                  </a:rPr>
                  <a:t>Linear_Classifier.cdf</a:t>
                </a:r>
                <a:r>
                  <a:rPr lang="en-US" sz="1200" dirty="0">
                    <a:solidFill>
                      <a:prstClr val="black"/>
                    </a:solidFill>
                  </a:rPr>
                  <a:t>. Note: You can alter the training data by dragging the points. You can add nonlinear functions of features by setting the degree.</a:t>
                </a:r>
              </a:p>
            </p:txBody>
          </p:sp>
        </mc:Choice>
        <mc:Fallback xmlns="">
          <p:sp>
            <p:nvSpPr>
              <p:cNvPr id="10" name="TextBox 9"/>
              <p:cNvSpPr txBox="1">
                <a:spLocks noRot="1" noChangeAspect="1" noMove="1" noResize="1" noEditPoints="1" noAdjustHandles="1" noChangeArrowheads="1" noChangeShapeType="1" noTextEdit="1"/>
              </p:cNvSpPr>
              <p:nvPr/>
            </p:nvSpPr>
            <p:spPr>
              <a:xfrm>
                <a:off x="5418436" y="2102293"/>
                <a:ext cx="3536802" cy="2038828"/>
              </a:xfrm>
              <a:prstGeom prst="rect">
                <a:avLst/>
              </a:prstGeom>
              <a:blipFill rotWithShape="0">
                <a:blip r:embed="rId3"/>
                <a:stretch>
                  <a:fillRect r="-172" b="-148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5506090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nonlinear combinations of features</a:t>
            </a:r>
          </a:p>
        </p:txBody>
      </p:sp>
      <p:pic>
        <p:nvPicPr>
          <p:cNvPr id="4" name="Picture 3">
            <a:extLst>
              <a:ext uri="{FF2B5EF4-FFF2-40B4-BE49-F238E27FC236}">
                <a16:creationId xmlns:a16="http://schemas.microsoft.com/office/drawing/2014/main" id="{DE3A0906-C28E-49BA-A8F2-7563652B324B}"/>
              </a:ext>
            </a:extLst>
          </p:cNvPr>
          <p:cNvPicPr>
            <a:picLocks noChangeAspect="1"/>
          </p:cNvPicPr>
          <p:nvPr/>
        </p:nvPicPr>
        <p:blipFill>
          <a:blip r:embed="rId2"/>
          <a:stretch>
            <a:fillRect/>
          </a:stretch>
        </p:blipFill>
        <p:spPr>
          <a:xfrm>
            <a:off x="41567" y="4856354"/>
            <a:ext cx="9008918" cy="1070886"/>
          </a:xfrm>
          <a:prstGeom prst="rect">
            <a:avLst/>
          </a:prstGeom>
          <a:ln w="38100">
            <a:solidFill>
              <a:schemeClr val="accent5">
                <a:lumMod val="60000"/>
                <a:lumOff val="40000"/>
              </a:schemeClr>
            </a:solidFill>
          </a:ln>
        </p:spPr>
      </p:pic>
      <p:pic>
        <p:nvPicPr>
          <p:cNvPr id="6" name="Picture 5">
            <a:extLst>
              <a:ext uri="{FF2B5EF4-FFF2-40B4-BE49-F238E27FC236}">
                <a16:creationId xmlns:a16="http://schemas.microsoft.com/office/drawing/2014/main" id="{B474331D-CD56-44A4-B23F-A2687E488EB2}"/>
              </a:ext>
            </a:extLst>
          </p:cNvPr>
          <p:cNvPicPr>
            <a:picLocks noChangeAspect="1"/>
          </p:cNvPicPr>
          <p:nvPr/>
        </p:nvPicPr>
        <p:blipFill>
          <a:blip r:embed="rId3"/>
          <a:stretch>
            <a:fillRect/>
          </a:stretch>
        </p:blipFill>
        <p:spPr>
          <a:xfrm>
            <a:off x="41564" y="3141577"/>
            <a:ext cx="4514699" cy="1070650"/>
          </a:xfrm>
          <a:prstGeom prst="rect">
            <a:avLst/>
          </a:prstGeom>
          <a:ln w="38100">
            <a:solidFill>
              <a:schemeClr val="accent2">
                <a:lumMod val="60000"/>
                <a:lumOff val="40000"/>
              </a:schemeClr>
            </a:solidFill>
          </a:ln>
        </p:spPr>
      </p:pic>
      <p:pic>
        <p:nvPicPr>
          <p:cNvPr id="7" name="Picture 6">
            <a:extLst>
              <a:ext uri="{FF2B5EF4-FFF2-40B4-BE49-F238E27FC236}">
                <a16:creationId xmlns:a16="http://schemas.microsoft.com/office/drawing/2014/main" id="{DF7540A3-9D0D-4AA6-BC37-A0B5F7F5257A}"/>
              </a:ext>
            </a:extLst>
          </p:cNvPr>
          <p:cNvPicPr>
            <a:picLocks noChangeAspect="1"/>
          </p:cNvPicPr>
          <p:nvPr/>
        </p:nvPicPr>
        <p:blipFill>
          <a:blip r:embed="rId4"/>
          <a:stretch>
            <a:fillRect/>
          </a:stretch>
        </p:blipFill>
        <p:spPr>
          <a:xfrm>
            <a:off x="41564" y="1425620"/>
            <a:ext cx="1821362" cy="1071831"/>
          </a:xfrm>
          <a:prstGeom prst="rect">
            <a:avLst/>
          </a:prstGeom>
          <a:ln w="38100">
            <a:solidFill>
              <a:schemeClr val="tx1">
                <a:lumMod val="50000"/>
                <a:lumOff val="50000"/>
              </a:schemeClr>
            </a:solidFill>
          </a:ln>
        </p:spPr>
      </p:pic>
      <p:sp>
        <p:nvSpPr>
          <p:cNvPr id="9" name="TextBox 8">
            <a:extLst>
              <a:ext uri="{FF2B5EF4-FFF2-40B4-BE49-F238E27FC236}">
                <a16:creationId xmlns:a16="http://schemas.microsoft.com/office/drawing/2014/main" id="{302D124F-12C3-4A9A-9C1F-3079B060EAA5}"/>
              </a:ext>
            </a:extLst>
          </p:cNvPr>
          <p:cNvSpPr txBox="1"/>
          <p:nvPr/>
        </p:nvSpPr>
        <p:spPr>
          <a:xfrm>
            <a:off x="41564" y="873790"/>
            <a:ext cx="1821362" cy="461665"/>
          </a:xfrm>
          <a:prstGeom prst="rect">
            <a:avLst/>
          </a:prstGeom>
          <a:noFill/>
          <a:ln w="38100">
            <a:solidFill>
              <a:schemeClr val="tx1">
                <a:lumMod val="50000"/>
                <a:lumOff val="50000"/>
              </a:schemeClr>
            </a:solidFill>
          </a:ln>
        </p:spPr>
        <p:txBody>
          <a:bodyPr wrap="square" rtlCol="0">
            <a:spAutoFit/>
          </a:bodyPr>
          <a:lstStyle/>
          <a:p>
            <a:r>
              <a:rPr lang="en-US" sz="1200" dirty="0">
                <a:solidFill>
                  <a:prstClr val="black"/>
                </a:solidFill>
              </a:rPr>
              <a:t>Variables used to build a simple linear classifier</a:t>
            </a:r>
          </a:p>
        </p:txBody>
      </p:sp>
      <p:sp>
        <p:nvSpPr>
          <p:cNvPr id="11" name="TextBox 10">
            <a:extLst>
              <a:ext uri="{FF2B5EF4-FFF2-40B4-BE49-F238E27FC236}">
                <a16:creationId xmlns:a16="http://schemas.microsoft.com/office/drawing/2014/main" id="{8735F685-42B1-4245-A87C-8259C7C85146}"/>
              </a:ext>
            </a:extLst>
          </p:cNvPr>
          <p:cNvSpPr txBox="1"/>
          <p:nvPr/>
        </p:nvSpPr>
        <p:spPr>
          <a:xfrm>
            <a:off x="2750635" y="1865265"/>
            <a:ext cx="1821362" cy="830997"/>
          </a:xfrm>
          <a:prstGeom prst="rect">
            <a:avLst/>
          </a:prstGeom>
          <a:noFill/>
          <a:ln w="38100">
            <a:solidFill>
              <a:schemeClr val="accent2">
                <a:lumMod val="60000"/>
                <a:lumOff val="40000"/>
              </a:schemeClr>
            </a:solidFill>
          </a:ln>
        </p:spPr>
        <p:txBody>
          <a:bodyPr wrap="square" rtlCol="0">
            <a:spAutoFit/>
          </a:bodyPr>
          <a:lstStyle>
            <a:defPPr>
              <a:defRPr lang="en-US"/>
            </a:defPPr>
            <a:lvl1pPr>
              <a:defRPr sz="1200">
                <a:solidFill>
                  <a:prstClr val="black"/>
                </a:solidFill>
              </a:defRPr>
            </a:lvl1pPr>
          </a:lstStyle>
          <a:p>
            <a:r>
              <a:rPr lang="en-US" dirty="0"/>
              <a:t>Variables used to build an extended linear classifier with additional terms </a:t>
            </a:r>
            <a:r>
              <a:rPr lang="en-US" dirty="0" err="1"/>
              <a:t>upto</a:t>
            </a:r>
            <a:r>
              <a:rPr lang="en-US" dirty="0"/>
              <a:t> degree 2</a:t>
            </a:r>
          </a:p>
        </p:txBody>
      </p:sp>
      <p:sp>
        <p:nvSpPr>
          <p:cNvPr id="13" name="TextBox 12">
            <a:extLst>
              <a:ext uri="{FF2B5EF4-FFF2-40B4-BE49-F238E27FC236}">
                <a16:creationId xmlns:a16="http://schemas.microsoft.com/office/drawing/2014/main" id="{A6B2B2D1-5BFA-4437-8DF2-A6FBC799A364}"/>
              </a:ext>
            </a:extLst>
          </p:cNvPr>
          <p:cNvSpPr txBox="1"/>
          <p:nvPr/>
        </p:nvSpPr>
        <p:spPr>
          <a:xfrm>
            <a:off x="7229122" y="3628353"/>
            <a:ext cx="1821362" cy="830997"/>
          </a:xfrm>
          <a:prstGeom prst="rect">
            <a:avLst/>
          </a:prstGeom>
          <a:noFill/>
          <a:ln w="38100">
            <a:solidFill>
              <a:schemeClr val="accent5">
                <a:lumMod val="60000"/>
                <a:lumOff val="40000"/>
              </a:schemeClr>
            </a:solidFill>
          </a:ln>
        </p:spPr>
        <p:txBody>
          <a:bodyPr wrap="square" rtlCol="0">
            <a:spAutoFit/>
          </a:bodyPr>
          <a:lstStyle>
            <a:defPPr>
              <a:defRPr lang="en-US"/>
            </a:defPPr>
            <a:lvl1pPr>
              <a:defRPr sz="1200">
                <a:solidFill>
                  <a:prstClr val="black"/>
                </a:solidFill>
              </a:defRPr>
            </a:lvl1pPr>
          </a:lstStyle>
          <a:p>
            <a:r>
              <a:rPr lang="en-US" dirty="0"/>
              <a:t>Variables used to build an extended linear classifier with additional terms </a:t>
            </a:r>
            <a:r>
              <a:rPr lang="en-US" dirty="0" err="1"/>
              <a:t>upto</a:t>
            </a:r>
            <a:r>
              <a:rPr lang="en-US" dirty="0"/>
              <a:t> degree 3</a:t>
            </a:r>
          </a:p>
        </p:txBody>
      </p:sp>
      <p:sp>
        <p:nvSpPr>
          <p:cNvPr id="16" name="Rectangle 15">
            <a:extLst>
              <a:ext uri="{FF2B5EF4-FFF2-40B4-BE49-F238E27FC236}">
                <a16:creationId xmlns:a16="http://schemas.microsoft.com/office/drawing/2014/main" id="{54AAC67C-A2AB-4350-ABBB-132E0219F14A}"/>
              </a:ext>
            </a:extLst>
          </p:cNvPr>
          <p:cNvSpPr/>
          <p:nvPr/>
        </p:nvSpPr>
        <p:spPr>
          <a:xfrm>
            <a:off x="536331" y="2815100"/>
            <a:ext cx="1754382" cy="276999"/>
          </a:xfrm>
          <a:prstGeom prst="rect">
            <a:avLst/>
          </a:prstGeom>
          <a:noFill/>
          <a:ln w="38100">
            <a:solidFill>
              <a:schemeClr val="accent2">
                <a:lumMod val="60000"/>
                <a:lumOff val="40000"/>
              </a:schemeClr>
            </a:solidFill>
          </a:ln>
        </p:spPr>
        <p:txBody>
          <a:bodyPr wrap="square" rtlCol="0">
            <a:spAutoFit/>
          </a:bodyPr>
          <a:lstStyle/>
          <a:p>
            <a:pPr algn="ctr"/>
            <a:r>
              <a:rPr lang="en-US" sz="1200" dirty="0">
                <a:solidFill>
                  <a:prstClr val="black"/>
                </a:solidFill>
              </a:rPr>
              <a:t>Linear terms</a:t>
            </a:r>
          </a:p>
        </p:txBody>
      </p:sp>
      <p:sp>
        <p:nvSpPr>
          <p:cNvPr id="17" name="Rectangle 16">
            <a:extLst>
              <a:ext uri="{FF2B5EF4-FFF2-40B4-BE49-F238E27FC236}">
                <a16:creationId xmlns:a16="http://schemas.microsoft.com/office/drawing/2014/main" id="{DA3C479C-5B66-4CDE-A911-742907B7A909}"/>
              </a:ext>
            </a:extLst>
          </p:cNvPr>
          <p:cNvSpPr/>
          <p:nvPr/>
        </p:nvSpPr>
        <p:spPr>
          <a:xfrm>
            <a:off x="2298913" y="2815099"/>
            <a:ext cx="2257350" cy="276999"/>
          </a:xfrm>
          <a:prstGeom prst="rect">
            <a:avLst/>
          </a:prstGeom>
          <a:noFill/>
          <a:ln w="38100">
            <a:solidFill>
              <a:schemeClr val="accent2">
                <a:lumMod val="60000"/>
                <a:lumOff val="40000"/>
              </a:schemeClr>
            </a:solidFill>
          </a:ln>
        </p:spPr>
        <p:txBody>
          <a:bodyPr wrap="square" rtlCol="0">
            <a:spAutoFit/>
          </a:bodyPr>
          <a:lstStyle/>
          <a:p>
            <a:pPr algn="ctr"/>
            <a:r>
              <a:rPr lang="en-US" sz="1200" dirty="0">
                <a:solidFill>
                  <a:prstClr val="black"/>
                </a:solidFill>
              </a:rPr>
              <a:t>Quadratic terms</a:t>
            </a:r>
          </a:p>
        </p:txBody>
      </p:sp>
      <p:sp>
        <p:nvSpPr>
          <p:cNvPr id="18" name="Rectangle 17">
            <a:extLst>
              <a:ext uri="{FF2B5EF4-FFF2-40B4-BE49-F238E27FC236}">
                <a16:creationId xmlns:a16="http://schemas.microsoft.com/office/drawing/2014/main" id="{5FE40234-4298-4D84-AC26-A8E6D4E8F270}"/>
              </a:ext>
            </a:extLst>
          </p:cNvPr>
          <p:cNvSpPr/>
          <p:nvPr/>
        </p:nvSpPr>
        <p:spPr>
          <a:xfrm>
            <a:off x="536331" y="4540032"/>
            <a:ext cx="1754382" cy="276999"/>
          </a:xfrm>
          <a:prstGeom prst="rect">
            <a:avLst/>
          </a:prstGeom>
          <a:noFill/>
          <a:ln w="38100">
            <a:solidFill>
              <a:schemeClr val="accent5">
                <a:lumMod val="60000"/>
                <a:lumOff val="40000"/>
              </a:schemeClr>
            </a:solidFill>
          </a:ln>
        </p:spPr>
        <p:txBody>
          <a:bodyPr wrap="square" rtlCol="0">
            <a:spAutoFit/>
          </a:bodyPr>
          <a:lstStyle/>
          <a:p>
            <a:pPr algn="ctr"/>
            <a:r>
              <a:rPr lang="en-US" sz="1200" dirty="0">
                <a:solidFill>
                  <a:prstClr val="black"/>
                </a:solidFill>
              </a:rPr>
              <a:t>Linear terms</a:t>
            </a:r>
          </a:p>
        </p:txBody>
      </p:sp>
      <p:sp>
        <p:nvSpPr>
          <p:cNvPr id="19" name="Rectangle 18">
            <a:extLst>
              <a:ext uri="{FF2B5EF4-FFF2-40B4-BE49-F238E27FC236}">
                <a16:creationId xmlns:a16="http://schemas.microsoft.com/office/drawing/2014/main" id="{32B9BDA2-B1CF-4563-862C-9DBB8A4164EB}"/>
              </a:ext>
            </a:extLst>
          </p:cNvPr>
          <p:cNvSpPr/>
          <p:nvPr/>
        </p:nvSpPr>
        <p:spPr>
          <a:xfrm>
            <a:off x="2298913" y="4540031"/>
            <a:ext cx="2257350" cy="276999"/>
          </a:xfrm>
          <a:prstGeom prst="rect">
            <a:avLst/>
          </a:prstGeom>
          <a:noFill/>
          <a:ln w="38100">
            <a:solidFill>
              <a:schemeClr val="accent5">
                <a:lumMod val="60000"/>
                <a:lumOff val="40000"/>
              </a:schemeClr>
            </a:solidFill>
          </a:ln>
        </p:spPr>
        <p:txBody>
          <a:bodyPr wrap="square" rtlCol="0">
            <a:spAutoFit/>
          </a:bodyPr>
          <a:lstStyle/>
          <a:p>
            <a:pPr algn="ctr"/>
            <a:r>
              <a:rPr lang="en-US" sz="1200" dirty="0">
                <a:solidFill>
                  <a:prstClr val="black"/>
                </a:solidFill>
              </a:rPr>
              <a:t>Quadratic terms</a:t>
            </a:r>
          </a:p>
        </p:txBody>
      </p:sp>
      <p:sp>
        <p:nvSpPr>
          <p:cNvPr id="20" name="Rectangle 19">
            <a:extLst>
              <a:ext uri="{FF2B5EF4-FFF2-40B4-BE49-F238E27FC236}">
                <a16:creationId xmlns:a16="http://schemas.microsoft.com/office/drawing/2014/main" id="{900A4D55-B74A-440E-B22A-E6329C26DD59}"/>
              </a:ext>
            </a:extLst>
          </p:cNvPr>
          <p:cNvSpPr/>
          <p:nvPr/>
        </p:nvSpPr>
        <p:spPr>
          <a:xfrm>
            <a:off x="4571997" y="4540031"/>
            <a:ext cx="4478487" cy="276999"/>
          </a:xfrm>
          <a:prstGeom prst="rect">
            <a:avLst/>
          </a:prstGeom>
          <a:noFill/>
          <a:ln w="38100">
            <a:solidFill>
              <a:schemeClr val="accent5">
                <a:lumMod val="60000"/>
                <a:lumOff val="40000"/>
              </a:schemeClr>
            </a:solidFill>
          </a:ln>
        </p:spPr>
        <p:txBody>
          <a:bodyPr wrap="square" rtlCol="0">
            <a:spAutoFit/>
          </a:bodyPr>
          <a:lstStyle/>
          <a:p>
            <a:pPr algn="ctr"/>
            <a:r>
              <a:rPr lang="en-US" sz="1200" dirty="0">
                <a:solidFill>
                  <a:prstClr val="black"/>
                </a:solidFill>
              </a:rPr>
              <a:t>Cubic terms</a:t>
            </a:r>
          </a:p>
        </p:txBody>
      </p:sp>
    </p:spTree>
    <p:extLst>
      <p:ext uri="{BB962C8B-B14F-4D97-AF65-F5344CB8AC3E}">
        <p14:creationId xmlns:p14="http://schemas.microsoft.com/office/powerpoint/2010/main" val="32802689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7199334" y="1631134"/>
            <a:ext cx="1287095" cy="3927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 name="Group 10"/>
          <p:cNvGrpSpPr/>
          <p:nvPr/>
        </p:nvGrpSpPr>
        <p:grpSpPr>
          <a:xfrm>
            <a:off x="441194" y="1619497"/>
            <a:ext cx="3766635" cy="369332"/>
            <a:chOff x="666259" y="2660545"/>
            <a:chExt cx="3766635" cy="369332"/>
          </a:xfrm>
        </p:grpSpPr>
        <mc:AlternateContent xmlns:mc="http://schemas.openxmlformats.org/markup-compatibility/2006" xmlns:a14="http://schemas.microsoft.com/office/drawing/2010/main">
          <mc:Choice Requires="a14">
            <p:sp>
              <p:nvSpPr>
                <p:cNvPr id="12" name="Rectangle 11"/>
                <p:cNvSpPr/>
                <p:nvPr/>
              </p:nvSpPr>
              <p:spPr>
                <a:xfrm>
                  <a:off x="666259"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a:rPr lang="en-US" smtClean="0">
                                <a:solidFill>
                                  <a:prstClr val="black"/>
                                </a:solidFill>
                                <a:latin typeface="Cambria Math" panose="02040503050406030204" pitchFamily="18" charset="0"/>
                              </a:rPr>
                              <m:t>0</m:t>
                            </m:r>
                          </m:sub>
                        </m:sSub>
                      </m:oMath>
                    </m:oMathPara>
                  </a14:m>
                  <a:endParaRPr lang="en-US" dirty="0">
                    <a:solidFill>
                      <a:prstClr val="black"/>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666259" y="2660545"/>
                  <a:ext cx="55855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847687"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a:rPr lang="en-US"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847687" y="2660545"/>
                  <a:ext cx="55855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438402"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a:rPr lang="en-US"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438402" y="2660545"/>
                  <a:ext cx="55855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548934" y="2660545"/>
                  <a:ext cx="883960"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m:rPr>
                              <m:sty m:val="p"/>
                            </m:rPr>
                            <a:rPr lang="en-US" smtClean="0">
                              <a:solidFill>
                                <a:prstClr val="black"/>
                              </a:solidFill>
                              <a:latin typeface="Cambria Math" panose="02040503050406030204" pitchFamily="18" charset="0"/>
                            </a:rPr>
                            <m:t>d</m:t>
                          </m:r>
                        </m:sub>
                      </m:sSub>
                    </m:oMath>
                  </a14:m>
                  <a:endParaRPr lang="en-US"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3548934" y="2660545"/>
                  <a:ext cx="883960" cy="369332"/>
                </a:xfrm>
                <a:prstGeom prst="rect">
                  <a:avLst/>
                </a:prstGeom>
                <a:blipFill rotWithShape="0">
                  <a:blip r:embed="rId5"/>
                  <a:stretch>
                    <a:fillRect l="-551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256973"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a:rPr lang="en-US"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1256973" y="2660545"/>
                  <a:ext cx="558551" cy="369332"/>
                </a:xfrm>
                <a:prstGeom prst="rect">
                  <a:avLst/>
                </a:prstGeom>
                <a:blipFill rotWithShape="0">
                  <a:blip r:embed="rId6"/>
                  <a:stretch>
                    <a:fillRect/>
                  </a:stretch>
                </a:blipFill>
              </p:spPr>
              <p:txBody>
                <a:bodyPr/>
                <a:lstStyle/>
                <a:p>
                  <a:r>
                    <a:rPr lang="en-US">
                      <a:noFill/>
                    </a:rPr>
                    <a:t> </a:t>
                  </a:r>
                </a:p>
              </p:txBody>
            </p:sp>
          </mc:Fallback>
        </mc:AlternateContent>
      </p:grpSp>
      <p:grpSp>
        <p:nvGrpSpPr>
          <p:cNvPr id="19" name="Group 18"/>
          <p:cNvGrpSpPr/>
          <p:nvPr/>
        </p:nvGrpSpPr>
        <p:grpSpPr>
          <a:xfrm>
            <a:off x="438533" y="2363894"/>
            <a:ext cx="3771957" cy="369332"/>
            <a:chOff x="666259" y="2660545"/>
            <a:chExt cx="3771957" cy="369332"/>
          </a:xfrm>
        </p:grpSpPr>
        <mc:AlternateContent xmlns:mc="http://schemas.openxmlformats.org/markup-compatibility/2006" xmlns:a14="http://schemas.microsoft.com/office/drawing/2010/main">
          <mc:Choice Requires="a14">
            <p:sp>
              <p:nvSpPr>
                <p:cNvPr id="20" name="Rectangle 19"/>
                <p:cNvSpPr/>
                <p:nvPr/>
              </p:nvSpPr>
              <p:spPr>
                <a:xfrm>
                  <a:off x="666259"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20</m:t>
                            </m:r>
                          </m:sub>
                        </m:sSub>
                      </m:oMath>
                    </m:oMathPara>
                  </a14:m>
                  <a:endParaRPr lang="en-US" dirty="0">
                    <a:solidFill>
                      <a:prstClr val="black"/>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666259" y="2660545"/>
                  <a:ext cx="563872"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847687"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22</m:t>
                            </m:r>
                          </m:sub>
                        </m:sSub>
                      </m:oMath>
                    </m:oMathPara>
                  </a14:m>
                  <a:endParaRPr lang="en-US" dirty="0">
                    <a:solidFill>
                      <a:prstClr val="black"/>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1847687" y="2660545"/>
                  <a:ext cx="563872"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438402"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23</m:t>
                            </m:r>
                          </m:sub>
                        </m:sSub>
                      </m:oMath>
                    </m:oMathPara>
                  </a14:m>
                  <a:endParaRPr lang="en-US" dirty="0">
                    <a:solidFill>
                      <a:prstClr val="black"/>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2438402" y="2660545"/>
                  <a:ext cx="563872"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548934" y="2660545"/>
                  <a:ext cx="889282"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m:t>
                          </m:r>
                          <m:r>
                            <m:rPr>
                              <m:sty m:val="p"/>
                            </m:rPr>
                            <a:rPr lang="en-US" smtClean="0">
                              <a:solidFill>
                                <a:prstClr val="black"/>
                              </a:solidFill>
                              <a:latin typeface="Cambria Math" panose="02040503050406030204" pitchFamily="18" charset="0"/>
                            </a:rPr>
                            <m:t>d</m:t>
                          </m:r>
                        </m:sub>
                      </m:sSub>
                    </m:oMath>
                  </a14:m>
                  <a:endParaRPr lang="en-US" dirty="0">
                    <a:solidFill>
                      <a:prstClr val="black"/>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3548934" y="2660545"/>
                  <a:ext cx="889282" cy="369332"/>
                </a:xfrm>
                <a:prstGeom prst="rect">
                  <a:avLst/>
                </a:prstGeom>
                <a:blipFill rotWithShape="0">
                  <a:blip r:embed="rId10"/>
                  <a:stretch>
                    <a:fillRect l="-616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256973"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21</m:t>
                            </m:r>
                          </m:sub>
                        </m:sSub>
                      </m:oMath>
                    </m:oMathPara>
                  </a14:m>
                  <a:endParaRPr lang="en-US" dirty="0">
                    <a:solidFill>
                      <a:prstClr val="black"/>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1256973" y="2660545"/>
                  <a:ext cx="563872" cy="369332"/>
                </a:xfrm>
                <a:prstGeom prst="rect">
                  <a:avLst/>
                </a:prstGeom>
                <a:blipFill rotWithShape="0">
                  <a:blip r:embed="rId11"/>
                  <a:stretch>
                    <a:fillRect/>
                  </a:stretch>
                </a:blipFill>
              </p:spPr>
              <p:txBody>
                <a:bodyPr/>
                <a:lstStyle/>
                <a:p>
                  <a:r>
                    <a:rPr lang="en-US">
                      <a:noFill/>
                    </a:rPr>
                    <a:t> </a:t>
                  </a:r>
                </a:p>
              </p:txBody>
            </p:sp>
          </mc:Fallback>
        </mc:AlternateContent>
      </p:grpSp>
      <p:grpSp>
        <p:nvGrpSpPr>
          <p:cNvPr id="25" name="Group 24"/>
          <p:cNvGrpSpPr/>
          <p:nvPr/>
        </p:nvGrpSpPr>
        <p:grpSpPr>
          <a:xfrm>
            <a:off x="438533" y="3108291"/>
            <a:ext cx="3771957" cy="369332"/>
            <a:chOff x="666259" y="2660545"/>
            <a:chExt cx="3771957" cy="369332"/>
          </a:xfrm>
        </p:grpSpPr>
        <mc:AlternateContent xmlns:mc="http://schemas.openxmlformats.org/markup-compatibility/2006" xmlns:a14="http://schemas.microsoft.com/office/drawing/2010/main">
          <mc:Choice Requires="a14">
            <p:sp>
              <p:nvSpPr>
                <p:cNvPr id="26" name="Rectangle 25"/>
                <p:cNvSpPr/>
                <p:nvPr/>
              </p:nvSpPr>
              <p:spPr>
                <a:xfrm>
                  <a:off x="666259"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30</m:t>
                            </m:r>
                          </m:sub>
                        </m:sSub>
                      </m:oMath>
                    </m:oMathPara>
                  </a14:m>
                  <a:endParaRPr lang="en-US" dirty="0">
                    <a:solidFill>
                      <a:prstClr val="black"/>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666259" y="2660545"/>
                  <a:ext cx="563872"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1847687"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32</m:t>
                            </m:r>
                          </m:sub>
                        </m:sSub>
                      </m:oMath>
                    </m:oMathPara>
                  </a14:m>
                  <a:endParaRPr lang="en-US" dirty="0">
                    <a:solidFill>
                      <a:prstClr val="black"/>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1847687" y="2660545"/>
                  <a:ext cx="563872" cy="369332"/>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2438402"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33</m:t>
                            </m:r>
                          </m:sub>
                        </m:sSub>
                      </m:oMath>
                    </m:oMathPara>
                  </a14:m>
                  <a:endParaRPr lang="en-US" dirty="0">
                    <a:solidFill>
                      <a:prstClr val="black"/>
                    </a:solidFill>
                  </a:endParaRPr>
                </a:p>
              </p:txBody>
            </p:sp>
          </mc:Choice>
          <mc:Fallback xmlns="">
            <p:sp>
              <p:nvSpPr>
                <p:cNvPr id="28" name="Rectangle 27"/>
                <p:cNvSpPr>
                  <a:spLocks noRot="1" noChangeAspect="1" noMove="1" noResize="1" noEditPoints="1" noAdjustHandles="1" noChangeArrowheads="1" noChangeShapeType="1" noTextEdit="1"/>
                </p:cNvSpPr>
                <p:nvPr/>
              </p:nvSpPr>
              <p:spPr>
                <a:xfrm>
                  <a:off x="2438402" y="2660545"/>
                  <a:ext cx="563872" cy="369332"/>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3548934" y="2660545"/>
                  <a:ext cx="889282"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m:t>
                          </m:r>
                          <m:r>
                            <m:rPr>
                              <m:sty m:val="p"/>
                            </m:rPr>
                            <a:rPr lang="en-US" smtClean="0">
                              <a:solidFill>
                                <a:prstClr val="black"/>
                              </a:solidFill>
                              <a:latin typeface="Cambria Math" panose="02040503050406030204" pitchFamily="18" charset="0"/>
                            </a:rPr>
                            <m:t>d</m:t>
                          </m:r>
                        </m:sub>
                      </m:sSub>
                    </m:oMath>
                  </a14:m>
                  <a:endParaRPr lang="en-US" dirty="0">
                    <a:solidFill>
                      <a:prstClr val="black"/>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3548934" y="2660545"/>
                  <a:ext cx="889282" cy="369332"/>
                </a:xfrm>
                <a:prstGeom prst="rect">
                  <a:avLst/>
                </a:prstGeom>
                <a:blipFill rotWithShape="0">
                  <a:blip r:embed="rId15"/>
                  <a:stretch>
                    <a:fillRect l="-616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1256973"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31</m:t>
                            </m:r>
                          </m:sub>
                        </m:sSub>
                      </m:oMath>
                    </m:oMathPara>
                  </a14:m>
                  <a:endParaRPr lang="en-US" dirty="0">
                    <a:solidFill>
                      <a:prstClr val="black"/>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1256973" y="2660545"/>
                  <a:ext cx="563872" cy="369332"/>
                </a:xfrm>
                <a:prstGeom prst="rect">
                  <a:avLst/>
                </a:prstGeom>
                <a:blipFill rotWithShape="0">
                  <a:blip r:embed="rId16"/>
                  <a:stretch>
                    <a:fillRect/>
                  </a:stretch>
                </a:blipFill>
              </p:spPr>
              <p:txBody>
                <a:bodyPr/>
                <a:lstStyle/>
                <a:p>
                  <a:r>
                    <a:rPr lang="en-US">
                      <a:noFill/>
                    </a:rPr>
                    <a:t> </a:t>
                  </a:r>
                </a:p>
              </p:txBody>
            </p:sp>
          </mc:Fallback>
        </mc:AlternateContent>
      </p:grpSp>
      <p:grpSp>
        <p:nvGrpSpPr>
          <p:cNvPr id="31" name="Group 30"/>
          <p:cNvGrpSpPr/>
          <p:nvPr/>
        </p:nvGrpSpPr>
        <p:grpSpPr>
          <a:xfrm>
            <a:off x="424106" y="4597085"/>
            <a:ext cx="3800811" cy="369332"/>
            <a:chOff x="666259" y="2660545"/>
            <a:chExt cx="3800811" cy="369332"/>
          </a:xfrm>
        </p:grpSpPr>
        <mc:AlternateContent xmlns:mc="http://schemas.openxmlformats.org/markup-compatibility/2006" xmlns:a14="http://schemas.microsoft.com/office/drawing/2010/main">
          <mc:Choice Requires="a14">
            <p:sp>
              <p:nvSpPr>
                <p:cNvPr id="32" name="Rectangle 31"/>
                <p:cNvSpPr/>
                <p:nvPr/>
              </p:nvSpPr>
              <p:spPr>
                <a:xfrm>
                  <a:off x="666259"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𝑁</m:t>
                            </m:r>
                            <m:r>
                              <a:rPr lang="en-US" smtClean="0">
                                <a:solidFill>
                                  <a:prstClr val="black"/>
                                </a:solidFill>
                                <a:latin typeface="Cambria Math" panose="02040503050406030204" pitchFamily="18" charset="0"/>
                              </a:rPr>
                              <m:t>0</m:t>
                            </m:r>
                          </m:sub>
                        </m:sSub>
                      </m:oMath>
                    </m:oMathPara>
                  </a14:m>
                  <a:endParaRPr lang="en-US" dirty="0">
                    <a:solidFill>
                      <a:prstClr val="black"/>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666259" y="2660545"/>
                  <a:ext cx="592726" cy="36933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1847687"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𝑁</m:t>
                            </m:r>
                            <m:r>
                              <a:rPr lang="en-US"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1847687" y="2660545"/>
                  <a:ext cx="592726" cy="369332"/>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2438402"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𝑁</m:t>
                            </m:r>
                            <m:r>
                              <a:rPr lang="en-US"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2438402" y="2660545"/>
                  <a:ext cx="592726" cy="369332"/>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548934" y="2660545"/>
                  <a:ext cx="918136"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𝑁</m:t>
                          </m:r>
                          <m:r>
                            <m:rPr>
                              <m:sty m:val="p"/>
                            </m:rPr>
                            <a:rPr lang="en-US" smtClean="0">
                              <a:solidFill>
                                <a:prstClr val="black"/>
                              </a:solidFill>
                              <a:latin typeface="Cambria Math" panose="02040503050406030204" pitchFamily="18" charset="0"/>
                            </a:rPr>
                            <m:t>d</m:t>
                          </m:r>
                        </m:sub>
                      </m:sSub>
                    </m:oMath>
                  </a14:m>
                  <a:endParaRPr lang="en-US" dirty="0">
                    <a:solidFill>
                      <a:prstClr val="black"/>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3548934" y="2660545"/>
                  <a:ext cx="918136" cy="369332"/>
                </a:xfrm>
                <a:prstGeom prst="rect">
                  <a:avLst/>
                </a:prstGeom>
                <a:blipFill rotWithShape="0">
                  <a:blip r:embed="rId20"/>
                  <a:stretch>
                    <a:fillRect l="-529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1256973"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𝑁</m:t>
                            </m:r>
                            <m:r>
                              <a:rPr lang="en-US"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1256973" y="2660545"/>
                  <a:ext cx="592726" cy="369332"/>
                </a:xfrm>
                <a:prstGeom prst="rect">
                  <a:avLst/>
                </a:prstGeom>
                <a:blipFill rotWithShape="0">
                  <a:blip r:embed="rId21"/>
                  <a:stretch>
                    <a:fillRect/>
                  </a:stretch>
                </a:blipFill>
              </p:spPr>
              <p:txBody>
                <a:bodyPr/>
                <a:lstStyle/>
                <a:p>
                  <a:r>
                    <a:rPr lang="en-US">
                      <a:noFill/>
                    </a:rPr>
                    <a:t> </a:t>
                  </a:r>
                </a:p>
              </p:txBody>
            </p:sp>
          </mc:Fallback>
        </mc:AlternateContent>
      </p:grpSp>
      <p:sp>
        <p:nvSpPr>
          <p:cNvPr id="37" name="TextBox 36"/>
          <p:cNvSpPr txBox="1"/>
          <p:nvPr/>
        </p:nvSpPr>
        <p:spPr>
          <a:xfrm>
            <a:off x="818330" y="3852688"/>
            <a:ext cx="3012363" cy="369332"/>
          </a:xfrm>
          <a:prstGeom prst="rect">
            <a:avLst/>
          </a:prstGeom>
          <a:noFill/>
        </p:spPr>
        <p:txBody>
          <a:bodyPr wrap="none" rtlCol="0">
            <a:spAutoFit/>
          </a:bodyPr>
          <a:lstStyle/>
          <a:p>
            <a:r>
              <a:rPr lang="en-US" dirty="0">
                <a:solidFill>
                  <a:prstClr val="black"/>
                </a:solidFill>
              </a:rPr>
              <a:t>.	.	.	.</a:t>
            </a:r>
          </a:p>
        </p:txBody>
      </p:sp>
      <p:grpSp>
        <p:nvGrpSpPr>
          <p:cNvPr id="9" name="Group 8"/>
          <p:cNvGrpSpPr/>
          <p:nvPr/>
        </p:nvGrpSpPr>
        <p:grpSpPr>
          <a:xfrm>
            <a:off x="4685505" y="1619497"/>
            <a:ext cx="614527" cy="3346920"/>
            <a:chOff x="5413493" y="1861552"/>
            <a:chExt cx="614527" cy="3346920"/>
          </a:xfrm>
        </p:grpSpPr>
        <p:grpSp>
          <p:nvGrpSpPr>
            <p:cNvPr id="38" name="Group 37"/>
            <p:cNvGrpSpPr/>
            <p:nvPr/>
          </p:nvGrpSpPr>
          <p:grpSpPr>
            <a:xfrm>
              <a:off x="5413493" y="1861552"/>
              <a:ext cx="614527" cy="3346920"/>
              <a:chOff x="5156040" y="2660545"/>
              <a:chExt cx="614527" cy="3346920"/>
            </a:xfrm>
          </p:grpSpPr>
          <mc:AlternateContent xmlns:mc="http://schemas.openxmlformats.org/markup-compatibility/2006" xmlns:a14="http://schemas.microsoft.com/office/drawing/2010/main">
            <mc:Choice Requires="a14">
              <p:sp>
                <p:nvSpPr>
                  <p:cNvPr id="39" name="Rectangle 38"/>
                  <p:cNvSpPr/>
                  <p:nvPr/>
                </p:nvSpPr>
                <p:spPr>
                  <a:xfrm>
                    <a:off x="5156040" y="266054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0</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5156040" y="2660545"/>
                    <a:ext cx="604909" cy="369332"/>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5156040" y="372672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5156040" y="3726725"/>
                    <a:ext cx="604909"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5156040" y="4317440"/>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3</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41" name="Rectangle 40"/>
                  <p:cNvSpPr>
                    <a:spLocks noRot="1" noChangeAspect="1" noMove="1" noResize="1" noEditPoints="1" noAdjustHandles="1" noChangeArrowheads="1" noChangeShapeType="1" noTextEdit="1"/>
                  </p:cNvSpPr>
                  <p:nvPr/>
                </p:nvSpPr>
                <p:spPr>
                  <a:xfrm>
                    <a:off x="5156040" y="4317440"/>
                    <a:ext cx="604909" cy="369332"/>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5156040" y="5638133"/>
                    <a:ext cx="6145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5156040" y="5638133"/>
                    <a:ext cx="614527" cy="369332"/>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5156040" y="3136011"/>
                    <a:ext cx="5995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5156040" y="3136011"/>
                    <a:ext cx="599587" cy="369332"/>
                  </a:xfrm>
                  <a:prstGeom prst="rect">
                    <a:avLst/>
                  </a:prstGeom>
                  <a:blipFill rotWithShape="0">
                    <a:blip r:embed="rId26"/>
                    <a:stretch>
                      <a:fillRect/>
                    </a:stretch>
                  </a:blipFill>
                </p:spPr>
                <p:txBody>
                  <a:bodyPr/>
                  <a:lstStyle/>
                  <a:p>
                    <a:r>
                      <a:rPr lang="en-US">
                        <a:noFill/>
                      </a:rPr>
                      <a:t> </a:t>
                    </a:r>
                  </a:p>
                </p:txBody>
              </p:sp>
            </mc:Fallback>
          </mc:AlternateContent>
        </p:grpSp>
        <p:sp>
          <p:nvSpPr>
            <p:cNvPr id="50" name="TextBox 49"/>
            <p:cNvSpPr txBox="1"/>
            <p:nvPr/>
          </p:nvSpPr>
          <p:spPr>
            <a:xfrm>
              <a:off x="5543208" y="4109162"/>
              <a:ext cx="242374" cy="369332"/>
            </a:xfrm>
            <a:prstGeom prst="rect">
              <a:avLst/>
            </a:prstGeom>
            <a:noFill/>
          </p:spPr>
          <p:txBody>
            <a:bodyPr wrap="none" rtlCol="0">
              <a:spAutoFit/>
            </a:bodyPr>
            <a:lstStyle/>
            <a:p>
              <a:r>
                <a:rPr lang="en-US" dirty="0">
                  <a:solidFill>
                    <a:prstClr val="black"/>
                  </a:solidFill>
                </a:rPr>
                <a:t>.</a:t>
              </a:r>
            </a:p>
          </p:txBody>
        </p:sp>
      </p:grpSp>
      <p:grpSp>
        <p:nvGrpSpPr>
          <p:cNvPr id="10" name="Group 9"/>
          <p:cNvGrpSpPr/>
          <p:nvPr/>
        </p:nvGrpSpPr>
        <p:grpSpPr>
          <a:xfrm>
            <a:off x="8036293" y="1619497"/>
            <a:ext cx="559512" cy="3346920"/>
            <a:chOff x="7938635" y="1861552"/>
            <a:chExt cx="559512" cy="3346920"/>
          </a:xfrm>
        </p:grpSpPr>
        <p:grpSp>
          <p:nvGrpSpPr>
            <p:cNvPr id="44" name="Group 43"/>
            <p:cNvGrpSpPr/>
            <p:nvPr/>
          </p:nvGrpSpPr>
          <p:grpSpPr>
            <a:xfrm>
              <a:off x="7938635" y="1861552"/>
              <a:ext cx="559512" cy="3346920"/>
              <a:chOff x="5156040" y="2660545"/>
              <a:chExt cx="559512" cy="3346920"/>
            </a:xfrm>
          </p:grpSpPr>
          <mc:AlternateContent xmlns:mc="http://schemas.openxmlformats.org/markup-compatibility/2006" xmlns:a14="http://schemas.microsoft.com/office/drawing/2010/main">
            <mc:Choice Requires="a14">
              <p:sp>
                <p:nvSpPr>
                  <p:cNvPr id="45" name="Rectangle 44"/>
                  <p:cNvSpPr/>
                  <p:nvPr/>
                </p:nvSpPr>
                <p:spPr>
                  <a:xfrm>
                    <a:off x="5156040" y="2660545"/>
                    <a:ext cx="5253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13</m:t>
                              </m:r>
                            </m:sub>
                          </m:sSub>
                        </m:oMath>
                      </m:oMathPara>
                    </a14:m>
                    <a:endParaRPr lang="en-US"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5156040" y="2660545"/>
                    <a:ext cx="525337" cy="369332"/>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5156040" y="4152999"/>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3</m:t>
                              </m:r>
                              <m:r>
                                <a:rPr lang="en-US" b="0" i="1"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46" name="Rectangle 45"/>
                  <p:cNvSpPr>
                    <a:spLocks noRot="1" noChangeAspect="1" noMove="1" noResize="1" noEditPoints="1" noAdjustHandles="1" noChangeArrowheads="1" noChangeShapeType="1" noTextEdit="1"/>
                  </p:cNvSpPr>
                  <p:nvPr/>
                </p:nvSpPr>
                <p:spPr>
                  <a:xfrm>
                    <a:off x="5156040" y="4152999"/>
                    <a:ext cx="530658" cy="369332"/>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5156040" y="5638133"/>
                    <a:ext cx="5595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𝑁</m:t>
                              </m:r>
                              <m:r>
                                <a:rPr lang="en-US" b="0" i="1"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5156040" y="5638133"/>
                    <a:ext cx="559512" cy="369332"/>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5156040" y="3401282"/>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23</m:t>
                              </m:r>
                            </m:sub>
                          </m:sSub>
                        </m:oMath>
                      </m:oMathPara>
                    </a14:m>
                    <a:endParaRPr lang="en-US" dirty="0">
                      <a:solidFill>
                        <a:prstClr val="black"/>
                      </a:solidFill>
                    </a:endParaRPr>
                  </a:p>
                </p:txBody>
              </p:sp>
            </mc:Choice>
            <mc:Fallback xmlns="">
              <p:sp>
                <p:nvSpPr>
                  <p:cNvPr id="49" name="Rectangle 48"/>
                  <p:cNvSpPr>
                    <a:spLocks noRot="1" noChangeAspect="1" noMove="1" noResize="1" noEditPoints="1" noAdjustHandles="1" noChangeArrowheads="1" noChangeShapeType="1" noTextEdit="1"/>
                  </p:cNvSpPr>
                  <p:nvPr/>
                </p:nvSpPr>
                <p:spPr>
                  <a:xfrm>
                    <a:off x="5156040" y="3401282"/>
                    <a:ext cx="530658" cy="369332"/>
                  </a:xfrm>
                  <a:prstGeom prst="rect">
                    <a:avLst/>
                  </a:prstGeom>
                  <a:blipFill rotWithShape="0">
                    <a:blip r:embed="rId30"/>
                    <a:stretch>
                      <a:fillRect/>
                    </a:stretch>
                  </a:blipFill>
                </p:spPr>
                <p:txBody>
                  <a:bodyPr/>
                  <a:lstStyle/>
                  <a:p>
                    <a:r>
                      <a:rPr lang="en-US">
                        <a:noFill/>
                      </a:rPr>
                      <a:t> </a:t>
                    </a:r>
                  </a:p>
                </p:txBody>
              </p:sp>
            </mc:Fallback>
          </mc:AlternateContent>
        </p:grpSp>
        <p:sp>
          <p:nvSpPr>
            <p:cNvPr id="51" name="TextBox 50"/>
            <p:cNvSpPr txBox="1"/>
            <p:nvPr/>
          </p:nvSpPr>
          <p:spPr>
            <a:xfrm>
              <a:off x="8041355" y="4094743"/>
              <a:ext cx="242374" cy="369332"/>
            </a:xfrm>
            <a:prstGeom prst="rect">
              <a:avLst/>
            </a:prstGeom>
            <a:noFill/>
          </p:spPr>
          <p:txBody>
            <a:bodyPr wrap="none" rtlCol="0">
              <a:spAutoFit/>
            </a:bodyPr>
            <a:lstStyle/>
            <a:p>
              <a:r>
                <a:rPr lang="en-US" dirty="0">
                  <a:solidFill>
                    <a:prstClr val="black"/>
                  </a:solidFill>
                </a:rPr>
                <a:t>.</a:t>
              </a:r>
            </a:p>
          </p:txBody>
        </p:sp>
      </p:grpSp>
      <p:grpSp>
        <p:nvGrpSpPr>
          <p:cNvPr id="52" name="Group 51"/>
          <p:cNvGrpSpPr/>
          <p:nvPr/>
        </p:nvGrpSpPr>
        <p:grpSpPr>
          <a:xfrm>
            <a:off x="320451" y="1511606"/>
            <a:ext cx="370859" cy="3562702"/>
            <a:chOff x="337351" y="2660545"/>
            <a:chExt cx="370859" cy="3562702"/>
          </a:xfrm>
        </p:grpSpPr>
        <p:cxnSp>
          <p:nvCxnSpPr>
            <p:cNvPr id="53" name="Straight Connector 52"/>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rot="10800000">
            <a:off x="4032582" y="1511606"/>
            <a:ext cx="370859" cy="3562702"/>
            <a:chOff x="337351" y="2660545"/>
            <a:chExt cx="370859" cy="3562702"/>
          </a:xfrm>
        </p:grpSpPr>
        <p:cxnSp>
          <p:nvCxnSpPr>
            <p:cNvPr id="57" name="Straight Connector 56"/>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rot="10800000">
            <a:off x="6023230" y="1511606"/>
            <a:ext cx="370859" cy="3562702"/>
            <a:chOff x="337351" y="2660545"/>
            <a:chExt cx="370859" cy="3562702"/>
          </a:xfrm>
        </p:grpSpPr>
        <p:cxnSp>
          <p:nvCxnSpPr>
            <p:cNvPr id="61" name="Straight Connector 60"/>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4639697" y="1511606"/>
            <a:ext cx="370859" cy="3562702"/>
            <a:chOff x="337351" y="2660545"/>
            <a:chExt cx="370859" cy="3562702"/>
          </a:xfrm>
        </p:grpSpPr>
        <p:cxnSp>
          <p:nvCxnSpPr>
            <p:cNvPr id="65" name="Straight Connector 64"/>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rot="10800000">
            <a:off x="8221950" y="1511606"/>
            <a:ext cx="370859" cy="3562702"/>
            <a:chOff x="337351" y="2660545"/>
            <a:chExt cx="370859" cy="3562702"/>
          </a:xfrm>
        </p:grpSpPr>
        <p:cxnSp>
          <p:nvCxnSpPr>
            <p:cNvPr id="69" name="Straight Connector 68"/>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113613" y="1511606"/>
            <a:ext cx="370859" cy="3562702"/>
            <a:chOff x="337351" y="2660545"/>
            <a:chExt cx="370859" cy="3562702"/>
          </a:xfrm>
        </p:grpSpPr>
        <p:cxnSp>
          <p:nvCxnSpPr>
            <p:cNvPr id="73" name="Straight Connector 72"/>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6" name="TextBox 75"/>
          <p:cNvSpPr txBox="1"/>
          <p:nvPr/>
        </p:nvSpPr>
        <p:spPr>
          <a:xfrm>
            <a:off x="6533278" y="3168670"/>
            <a:ext cx="389850" cy="584775"/>
          </a:xfrm>
          <a:prstGeom prst="rect">
            <a:avLst/>
          </a:prstGeom>
          <a:noFill/>
        </p:spPr>
        <p:txBody>
          <a:bodyPr wrap="none" rtlCol="0">
            <a:spAutoFit/>
          </a:bodyPr>
          <a:lstStyle/>
          <a:p>
            <a:r>
              <a:rPr lang="en-US" sz="3200" dirty="0">
                <a:solidFill>
                  <a:prstClr val="black"/>
                </a:solidFill>
              </a:rPr>
              <a:t>=</a:t>
            </a:r>
          </a:p>
        </p:txBody>
      </p:sp>
      <mc:AlternateContent xmlns:mc="http://schemas.openxmlformats.org/markup-compatibility/2006" xmlns:a14="http://schemas.microsoft.com/office/drawing/2010/main">
        <mc:Choice Requires="a14">
          <p:sp>
            <p:nvSpPr>
              <p:cNvPr id="77" name="TextBox 76"/>
              <p:cNvSpPr txBox="1"/>
              <p:nvPr/>
            </p:nvSpPr>
            <p:spPr>
              <a:xfrm>
                <a:off x="689910" y="5348123"/>
                <a:ext cx="8214621" cy="369332"/>
              </a:xfrm>
              <a:prstGeom prst="rect">
                <a:avLst/>
              </a:prstGeom>
              <a:noFill/>
            </p:spPr>
            <p:txBody>
              <a:bodyPr wrap="none" lIns="0" tIns="0" rIns="0" bIns="0" rtlCol="0">
                <a:spAutoFit/>
              </a:bodyPr>
              <a:lstStyle/>
              <a:p>
                <a14:m>
                  <m:oMath xmlns:m="http://schemas.openxmlformats.org/officeDocument/2006/math">
                    <m:r>
                      <a:rPr lang="en-US" sz="2400" b="1" i="1" smtClean="0">
                        <a:solidFill>
                          <a:prstClr val="black"/>
                        </a:solidFill>
                        <a:latin typeface="Cambria Math" panose="02040503050406030204" pitchFamily="18" charset="0"/>
                      </a:rPr>
                      <m:t>𝑿𝒂</m:t>
                    </m:r>
                    <m:r>
                      <a:rPr lang="en-US" sz="2400" b="1" i="1" smtClean="0">
                        <a:solidFill>
                          <a:prstClr val="black"/>
                        </a:solidFill>
                        <a:latin typeface="Cambria Math" panose="02040503050406030204" pitchFamily="18" charset="0"/>
                      </a:rPr>
                      <m:t> </m:t>
                    </m:r>
                    <m:r>
                      <a:rPr lang="en-US" sz="2400" b="1" i="1" smtClean="0">
                        <a:solidFill>
                          <a:prstClr val="black"/>
                        </a:solidFill>
                        <a:latin typeface="Cambria Math" panose="02040503050406030204" pitchFamily="18" charset="0"/>
                      </a:rPr>
                      <m:t>𝑾</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𝑻</m:t>
                    </m:r>
                  </m:oMath>
                </a14:m>
                <a:r>
                  <a:rPr lang="en-US" sz="2400" b="1" dirty="0">
                    <a:solidFill>
                      <a:prstClr val="black"/>
                    </a:solidFill>
                  </a:rPr>
                  <a:t> </a:t>
                </a:r>
                <a:r>
                  <a:rPr lang="en-US" sz="2400" dirty="0">
                    <a:solidFill>
                      <a:prstClr val="black"/>
                    </a:solidFill>
                  </a:rPr>
                  <a:t>is again solved using the pseudoinverse as </a:t>
                </a:r>
                <a14:m>
                  <m:oMath xmlns:m="http://schemas.openxmlformats.org/officeDocument/2006/math">
                    <m:r>
                      <a:rPr lang="en-US" sz="2400" b="1" i="1">
                        <a:solidFill>
                          <a:prstClr val="black"/>
                        </a:solidFill>
                        <a:latin typeface="Cambria Math" panose="02040503050406030204" pitchFamily="18" charset="0"/>
                      </a:rPr>
                      <m:t>𝑾</m:t>
                    </m:r>
                    <m:r>
                      <a:rPr lang="en-US" sz="2400" b="1" i="1">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𝑿𝒂</m:t>
                        </m:r>
                      </m:e>
                      <m:sup>
                        <m:r>
                          <a:rPr lang="en-US" sz="2400" b="1" i="1" smtClean="0">
                            <a:solidFill>
                              <a:prstClr val="black"/>
                            </a:solidFill>
                            <a:latin typeface="Cambria Math" panose="02040503050406030204" pitchFamily="18" charset="0"/>
                          </a:rPr>
                          <m:t>+</m:t>
                        </m:r>
                      </m:sup>
                    </m:sSup>
                    <m:r>
                      <a:rPr lang="en-US" sz="2400" b="1" i="1">
                        <a:solidFill>
                          <a:prstClr val="black"/>
                        </a:solidFill>
                        <a:latin typeface="Cambria Math" panose="02040503050406030204" pitchFamily="18" charset="0"/>
                      </a:rPr>
                      <m:t>𝑻</m:t>
                    </m:r>
                  </m:oMath>
                </a14:m>
                <a:endParaRPr lang="en-US" sz="2400" dirty="0">
                  <a:solidFill>
                    <a:prstClr val="black"/>
                  </a:solidFill>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689910" y="5348123"/>
                <a:ext cx="8214621" cy="369332"/>
              </a:xfrm>
              <a:prstGeom prst="rect">
                <a:avLst/>
              </a:prstGeom>
              <a:blipFill rotWithShape="0">
                <a:blip r:embed="rId31"/>
                <a:stretch>
                  <a:fillRect l="-1261" t="-24590" r="-371" b="-49180"/>
                </a:stretch>
              </a:blipFill>
            </p:spPr>
            <p:txBody>
              <a:bodyPr/>
              <a:lstStyle/>
              <a:p>
                <a:r>
                  <a:rPr lang="en-US">
                    <a:noFill/>
                  </a:rPr>
                  <a:t> </a:t>
                </a:r>
              </a:p>
            </p:txBody>
          </p:sp>
        </mc:Fallback>
      </mc:AlternateContent>
      <p:grpSp>
        <p:nvGrpSpPr>
          <p:cNvPr id="78" name="Group 77"/>
          <p:cNvGrpSpPr/>
          <p:nvPr/>
        </p:nvGrpSpPr>
        <p:grpSpPr>
          <a:xfrm>
            <a:off x="5223687" y="1619497"/>
            <a:ext cx="614527" cy="3346920"/>
            <a:chOff x="5413493" y="1861552"/>
            <a:chExt cx="614527" cy="3346920"/>
          </a:xfrm>
        </p:grpSpPr>
        <p:grpSp>
          <p:nvGrpSpPr>
            <p:cNvPr id="79" name="Group 78"/>
            <p:cNvGrpSpPr/>
            <p:nvPr/>
          </p:nvGrpSpPr>
          <p:grpSpPr>
            <a:xfrm>
              <a:off x="5413493" y="1861552"/>
              <a:ext cx="614527" cy="3346920"/>
              <a:chOff x="5156040" y="2660545"/>
              <a:chExt cx="614527" cy="3346920"/>
            </a:xfrm>
          </p:grpSpPr>
          <mc:AlternateContent xmlns:mc="http://schemas.openxmlformats.org/markup-compatibility/2006" xmlns:a14="http://schemas.microsoft.com/office/drawing/2010/main">
            <mc:Choice Requires="a14">
              <p:sp>
                <p:nvSpPr>
                  <p:cNvPr id="81" name="Rectangle 80"/>
                  <p:cNvSpPr/>
                  <p:nvPr/>
                </p:nvSpPr>
                <p:spPr>
                  <a:xfrm>
                    <a:off x="5156040" y="266054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0</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81" name="Rectangle 80"/>
                  <p:cNvSpPr>
                    <a:spLocks noRot="1" noChangeAspect="1" noMove="1" noResize="1" noEditPoints="1" noAdjustHandles="1" noChangeArrowheads="1" noChangeShapeType="1" noTextEdit="1"/>
                  </p:cNvSpPr>
                  <p:nvPr/>
                </p:nvSpPr>
                <p:spPr>
                  <a:xfrm>
                    <a:off x="5156040" y="2660545"/>
                    <a:ext cx="604909" cy="369332"/>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p:cNvSpPr/>
                  <p:nvPr/>
                </p:nvSpPr>
                <p:spPr>
                  <a:xfrm>
                    <a:off x="5156040" y="372672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82" name="Rectangle 81"/>
                  <p:cNvSpPr>
                    <a:spLocks noRot="1" noChangeAspect="1" noMove="1" noResize="1" noEditPoints="1" noAdjustHandles="1" noChangeArrowheads="1" noChangeShapeType="1" noTextEdit="1"/>
                  </p:cNvSpPr>
                  <p:nvPr/>
                </p:nvSpPr>
                <p:spPr>
                  <a:xfrm>
                    <a:off x="5156040" y="3726725"/>
                    <a:ext cx="604909" cy="369332"/>
                  </a:xfrm>
                  <a:prstGeom prst="rect">
                    <a:avLst/>
                  </a:prstGeom>
                  <a:blipFill rotWithShape="0">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5156040" y="4317440"/>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3</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83" name="Rectangle 82"/>
                  <p:cNvSpPr>
                    <a:spLocks noRot="1" noChangeAspect="1" noMove="1" noResize="1" noEditPoints="1" noAdjustHandles="1" noChangeArrowheads="1" noChangeShapeType="1" noTextEdit="1"/>
                  </p:cNvSpPr>
                  <p:nvPr/>
                </p:nvSpPr>
                <p:spPr>
                  <a:xfrm>
                    <a:off x="5156040" y="4317440"/>
                    <a:ext cx="604909" cy="369332"/>
                  </a:xfrm>
                  <a:prstGeom prst="rect">
                    <a:avLst/>
                  </a:prstGeom>
                  <a:blipFill rotWithShape="0">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p:cNvSpPr/>
                  <p:nvPr/>
                </p:nvSpPr>
                <p:spPr>
                  <a:xfrm>
                    <a:off x="5156040" y="5638133"/>
                    <a:ext cx="6145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84" name="Rectangle 83"/>
                  <p:cNvSpPr>
                    <a:spLocks noRot="1" noChangeAspect="1" noMove="1" noResize="1" noEditPoints="1" noAdjustHandles="1" noChangeArrowheads="1" noChangeShapeType="1" noTextEdit="1"/>
                  </p:cNvSpPr>
                  <p:nvPr/>
                </p:nvSpPr>
                <p:spPr>
                  <a:xfrm>
                    <a:off x="5156040" y="5638133"/>
                    <a:ext cx="614527" cy="369332"/>
                  </a:xfrm>
                  <a:prstGeom prst="rect">
                    <a:avLst/>
                  </a:prstGeom>
                  <a:blipFill rotWithShape="0">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5156040" y="3136011"/>
                    <a:ext cx="599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85" name="Rectangle 84"/>
                  <p:cNvSpPr>
                    <a:spLocks noRot="1" noChangeAspect="1" noMove="1" noResize="1" noEditPoints="1" noAdjustHandles="1" noChangeArrowheads="1" noChangeShapeType="1" noTextEdit="1"/>
                  </p:cNvSpPr>
                  <p:nvPr/>
                </p:nvSpPr>
                <p:spPr>
                  <a:xfrm>
                    <a:off x="5156040" y="3136011"/>
                    <a:ext cx="599588" cy="369332"/>
                  </a:xfrm>
                  <a:prstGeom prst="rect">
                    <a:avLst/>
                  </a:prstGeom>
                  <a:blipFill rotWithShape="0">
                    <a:blip r:embed="rId36"/>
                    <a:stretch>
                      <a:fillRect/>
                    </a:stretch>
                  </a:blipFill>
                </p:spPr>
                <p:txBody>
                  <a:bodyPr/>
                  <a:lstStyle/>
                  <a:p>
                    <a:r>
                      <a:rPr lang="en-US">
                        <a:noFill/>
                      </a:rPr>
                      <a:t> </a:t>
                    </a:r>
                  </a:p>
                </p:txBody>
              </p:sp>
            </mc:Fallback>
          </mc:AlternateContent>
        </p:grpSp>
        <p:sp>
          <p:nvSpPr>
            <p:cNvPr id="80" name="TextBox 79"/>
            <p:cNvSpPr txBox="1"/>
            <p:nvPr/>
          </p:nvSpPr>
          <p:spPr>
            <a:xfrm>
              <a:off x="5543208" y="4109162"/>
              <a:ext cx="242374" cy="369332"/>
            </a:xfrm>
            <a:prstGeom prst="rect">
              <a:avLst/>
            </a:prstGeom>
            <a:noFill/>
          </p:spPr>
          <p:txBody>
            <a:bodyPr wrap="none" rtlCol="0">
              <a:spAutoFit/>
            </a:bodyPr>
            <a:lstStyle/>
            <a:p>
              <a:r>
                <a:rPr lang="en-US" dirty="0">
                  <a:solidFill>
                    <a:prstClr val="black"/>
                  </a:solidFill>
                </a:rPr>
                <a:t>.</a:t>
              </a:r>
            </a:p>
          </p:txBody>
        </p:sp>
      </p:grpSp>
      <p:grpSp>
        <p:nvGrpSpPr>
          <p:cNvPr id="86" name="Group 85"/>
          <p:cNvGrpSpPr/>
          <p:nvPr/>
        </p:nvGrpSpPr>
        <p:grpSpPr>
          <a:xfrm>
            <a:off x="5806262" y="1619497"/>
            <a:ext cx="614527" cy="3346920"/>
            <a:chOff x="5413493" y="1861552"/>
            <a:chExt cx="614527" cy="3346920"/>
          </a:xfrm>
        </p:grpSpPr>
        <p:grpSp>
          <p:nvGrpSpPr>
            <p:cNvPr id="87" name="Group 86"/>
            <p:cNvGrpSpPr/>
            <p:nvPr/>
          </p:nvGrpSpPr>
          <p:grpSpPr>
            <a:xfrm>
              <a:off x="5413493" y="1861552"/>
              <a:ext cx="614527" cy="3346920"/>
              <a:chOff x="5156040" y="2660545"/>
              <a:chExt cx="614527" cy="3346920"/>
            </a:xfrm>
          </p:grpSpPr>
          <mc:AlternateContent xmlns:mc="http://schemas.openxmlformats.org/markup-compatibility/2006" xmlns:a14="http://schemas.microsoft.com/office/drawing/2010/main">
            <mc:Choice Requires="a14">
              <p:sp>
                <p:nvSpPr>
                  <p:cNvPr id="89" name="Rectangle 88"/>
                  <p:cNvSpPr/>
                  <p:nvPr/>
                </p:nvSpPr>
                <p:spPr>
                  <a:xfrm>
                    <a:off x="5156040" y="266054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0</m:t>
                              </m:r>
                              <m:r>
                                <a:rPr lang="en-US" b="0" i="1"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89" name="Rectangle 88"/>
                  <p:cNvSpPr>
                    <a:spLocks noRot="1" noChangeAspect="1" noMove="1" noResize="1" noEditPoints="1" noAdjustHandles="1" noChangeArrowheads="1" noChangeShapeType="1" noTextEdit="1"/>
                  </p:cNvSpPr>
                  <p:nvPr/>
                </p:nvSpPr>
                <p:spPr>
                  <a:xfrm>
                    <a:off x="5156040" y="2660545"/>
                    <a:ext cx="604909" cy="369332"/>
                  </a:xfrm>
                  <a:prstGeom prst="rect">
                    <a:avLst/>
                  </a:prstGeom>
                  <a:blipFill rotWithShape="0">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5156040" y="372672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r>
                                <a:rPr lang="en-US" b="0" i="1"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90" name="Rectangle 89"/>
                  <p:cNvSpPr>
                    <a:spLocks noRot="1" noChangeAspect="1" noMove="1" noResize="1" noEditPoints="1" noAdjustHandles="1" noChangeArrowheads="1" noChangeShapeType="1" noTextEdit="1"/>
                  </p:cNvSpPr>
                  <p:nvPr/>
                </p:nvSpPr>
                <p:spPr>
                  <a:xfrm>
                    <a:off x="5156040" y="3726725"/>
                    <a:ext cx="604909" cy="369332"/>
                  </a:xfrm>
                  <a:prstGeom prst="rect">
                    <a:avLst/>
                  </a:prstGeom>
                  <a:blipFill rotWithShape="0">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5156040" y="4317440"/>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3</m:t>
                              </m:r>
                              <m:r>
                                <a:rPr lang="en-US" b="0" i="1"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91" name="Rectangle 90"/>
                  <p:cNvSpPr>
                    <a:spLocks noRot="1" noChangeAspect="1" noMove="1" noResize="1" noEditPoints="1" noAdjustHandles="1" noChangeArrowheads="1" noChangeShapeType="1" noTextEdit="1"/>
                  </p:cNvSpPr>
                  <p:nvPr/>
                </p:nvSpPr>
                <p:spPr>
                  <a:xfrm>
                    <a:off x="5156040" y="4317440"/>
                    <a:ext cx="604909" cy="369332"/>
                  </a:xfrm>
                  <a:prstGeom prst="rect">
                    <a:avLst/>
                  </a:prstGeom>
                  <a:blipFill rotWithShape="0">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5156040" y="5638133"/>
                    <a:ext cx="6145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r>
                                <a:rPr lang="en-US" b="0" i="1"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92" name="Rectangle 91"/>
                  <p:cNvSpPr>
                    <a:spLocks noRot="1" noChangeAspect="1" noMove="1" noResize="1" noEditPoints="1" noAdjustHandles="1" noChangeArrowheads="1" noChangeShapeType="1" noTextEdit="1"/>
                  </p:cNvSpPr>
                  <p:nvPr/>
                </p:nvSpPr>
                <p:spPr>
                  <a:xfrm>
                    <a:off x="5156040" y="5638133"/>
                    <a:ext cx="614527" cy="369332"/>
                  </a:xfrm>
                  <a:prstGeom prst="rect">
                    <a:avLst/>
                  </a:prstGeom>
                  <a:blipFill rotWithShape="0">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a:xfrm>
                    <a:off x="5156040" y="3136011"/>
                    <a:ext cx="599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r>
                                <a:rPr lang="en-US" b="0" i="1"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93" name="Rectangle 92"/>
                  <p:cNvSpPr>
                    <a:spLocks noRot="1" noChangeAspect="1" noMove="1" noResize="1" noEditPoints="1" noAdjustHandles="1" noChangeArrowheads="1" noChangeShapeType="1" noTextEdit="1"/>
                  </p:cNvSpPr>
                  <p:nvPr/>
                </p:nvSpPr>
                <p:spPr>
                  <a:xfrm>
                    <a:off x="5156040" y="3136011"/>
                    <a:ext cx="599588" cy="369332"/>
                  </a:xfrm>
                  <a:prstGeom prst="rect">
                    <a:avLst/>
                  </a:prstGeom>
                  <a:blipFill rotWithShape="0">
                    <a:blip r:embed="rId41"/>
                    <a:stretch>
                      <a:fillRect/>
                    </a:stretch>
                  </a:blipFill>
                </p:spPr>
                <p:txBody>
                  <a:bodyPr/>
                  <a:lstStyle/>
                  <a:p>
                    <a:r>
                      <a:rPr lang="en-US">
                        <a:noFill/>
                      </a:rPr>
                      <a:t> </a:t>
                    </a:r>
                  </a:p>
                </p:txBody>
              </p:sp>
            </mc:Fallback>
          </mc:AlternateContent>
        </p:grpSp>
        <p:sp>
          <p:nvSpPr>
            <p:cNvPr id="88" name="TextBox 87"/>
            <p:cNvSpPr txBox="1"/>
            <p:nvPr/>
          </p:nvSpPr>
          <p:spPr>
            <a:xfrm>
              <a:off x="5543208" y="4109162"/>
              <a:ext cx="242374" cy="369332"/>
            </a:xfrm>
            <a:prstGeom prst="rect">
              <a:avLst/>
            </a:prstGeom>
            <a:noFill/>
          </p:spPr>
          <p:txBody>
            <a:bodyPr wrap="none" rtlCol="0">
              <a:spAutoFit/>
            </a:bodyPr>
            <a:lstStyle/>
            <a:p>
              <a:r>
                <a:rPr lang="en-US" dirty="0">
                  <a:solidFill>
                    <a:prstClr val="black"/>
                  </a:solidFill>
                </a:rPr>
                <a:t>.</a:t>
              </a:r>
            </a:p>
          </p:txBody>
        </p:sp>
      </p:grpSp>
      <p:grpSp>
        <p:nvGrpSpPr>
          <p:cNvPr id="94" name="Group 93"/>
          <p:cNvGrpSpPr/>
          <p:nvPr/>
        </p:nvGrpSpPr>
        <p:grpSpPr>
          <a:xfrm>
            <a:off x="7593799" y="1619497"/>
            <a:ext cx="559512" cy="3346920"/>
            <a:chOff x="7938635" y="1861552"/>
            <a:chExt cx="559512" cy="3346920"/>
          </a:xfrm>
        </p:grpSpPr>
        <p:grpSp>
          <p:nvGrpSpPr>
            <p:cNvPr id="95" name="Group 94"/>
            <p:cNvGrpSpPr/>
            <p:nvPr/>
          </p:nvGrpSpPr>
          <p:grpSpPr>
            <a:xfrm>
              <a:off x="7938635" y="1861552"/>
              <a:ext cx="559512" cy="3346920"/>
              <a:chOff x="5156040" y="2660545"/>
              <a:chExt cx="559512" cy="3346920"/>
            </a:xfrm>
          </p:grpSpPr>
          <mc:AlternateContent xmlns:mc="http://schemas.openxmlformats.org/markup-compatibility/2006" xmlns:a14="http://schemas.microsoft.com/office/drawing/2010/main">
            <mc:Choice Requires="a14">
              <p:sp>
                <p:nvSpPr>
                  <p:cNvPr id="97" name="Rectangle 96"/>
                  <p:cNvSpPr/>
                  <p:nvPr/>
                </p:nvSpPr>
                <p:spPr>
                  <a:xfrm>
                    <a:off x="5156040" y="2660545"/>
                    <a:ext cx="5253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12</m:t>
                              </m:r>
                            </m:sub>
                          </m:sSub>
                        </m:oMath>
                      </m:oMathPara>
                    </a14:m>
                    <a:endParaRPr lang="en-US" dirty="0">
                      <a:solidFill>
                        <a:prstClr val="black"/>
                      </a:solidFill>
                    </a:endParaRPr>
                  </a:p>
                </p:txBody>
              </p:sp>
            </mc:Choice>
            <mc:Fallback xmlns="">
              <p:sp>
                <p:nvSpPr>
                  <p:cNvPr id="97" name="Rectangle 96"/>
                  <p:cNvSpPr>
                    <a:spLocks noRot="1" noChangeAspect="1" noMove="1" noResize="1" noEditPoints="1" noAdjustHandles="1" noChangeArrowheads="1" noChangeShapeType="1" noTextEdit="1"/>
                  </p:cNvSpPr>
                  <p:nvPr/>
                </p:nvSpPr>
                <p:spPr>
                  <a:xfrm>
                    <a:off x="5156040" y="2660545"/>
                    <a:ext cx="525337" cy="369332"/>
                  </a:xfrm>
                  <a:prstGeom prst="rect">
                    <a:avLst/>
                  </a:prstGeom>
                  <a:blipFill rotWithShape="0">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p:cNvSpPr/>
                  <p:nvPr/>
                </p:nvSpPr>
                <p:spPr>
                  <a:xfrm>
                    <a:off x="5156040" y="4143070"/>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32</m:t>
                              </m:r>
                            </m:sub>
                          </m:sSub>
                        </m:oMath>
                      </m:oMathPara>
                    </a14:m>
                    <a:endParaRPr lang="en-US" dirty="0">
                      <a:solidFill>
                        <a:prstClr val="black"/>
                      </a:solidFill>
                    </a:endParaRPr>
                  </a:p>
                </p:txBody>
              </p:sp>
            </mc:Choice>
            <mc:Fallback xmlns="">
              <p:sp>
                <p:nvSpPr>
                  <p:cNvPr id="98" name="Rectangle 97"/>
                  <p:cNvSpPr>
                    <a:spLocks noRot="1" noChangeAspect="1" noMove="1" noResize="1" noEditPoints="1" noAdjustHandles="1" noChangeArrowheads="1" noChangeShapeType="1" noTextEdit="1"/>
                  </p:cNvSpPr>
                  <p:nvPr/>
                </p:nvSpPr>
                <p:spPr>
                  <a:xfrm>
                    <a:off x="5156040" y="4143070"/>
                    <a:ext cx="530658" cy="369332"/>
                  </a:xfrm>
                  <a:prstGeom prst="rect">
                    <a:avLst/>
                  </a:prstGeom>
                  <a:blipFill rotWithShape="0">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5156040" y="5638133"/>
                    <a:ext cx="5595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𝑁</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00" name="Rectangle 99"/>
                  <p:cNvSpPr>
                    <a:spLocks noRot="1" noChangeAspect="1" noMove="1" noResize="1" noEditPoints="1" noAdjustHandles="1" noChangeArrowheads="1" noChangeShapeType="1" noTextEdit="1"/>
                  </p:cNvSpPr>
                  <p:nvPr/>
                </p:nvSpPr>
                <p:spPr>
                  <a:xfrm>
                    <a:off x="5156040" y="5638133"/>
                    <a:ext cx="559512" cy="369332"/>
                  </a:xfrm>
                  <a:prstGeom prst="rect">
                    <a:avLst/>
                  </a:prstGeom>
                  <a:blipFill rotWithShape="0">
                    <a:blip r:embed="rId4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5156040" y="3401282"/>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2</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01" name="Rectangle 100"/>
                  <p:cNvSpPr>
                    <a:spLocks noRot="1" noChangeAspect="1" noMove="1" noResize="1" noEditPoints="1" noAdjustHandles="1" noChangeArrowheads="1" noChangeShapeType="1" noTextEdit="1"/>
                  </p:cNvSpPr>
                  <p:nvPr/>
                </p:nvSpPr>
                <p:spPr>
                  <a:xfrm>
                    <a:off x="5156040" y="3401282"/>
                    <a:ext cx="530658" cy="369332"/>
                  </a:xfrm>
                  <a:prstGeom prst="rect">
                    <a:avLst/>
                  </a:prstGeom>
                  <a:blipFill rotWithShape="0">
                    <a:blip r:embed="rId45"/>
                    <a:stretch>
                      <a:fillRect/>
                    </a:stretch>
                  </a:blipFill>
                </p:spPr>
                <p:txBody>
                  <a:bodyPr/>
                  <a:lstStyle/>
                  <a:p>
                    <a:r>
                      <a:rPr lang="en-US">
                        <a:noFill/>
                      </a:rPr>
                      <a:t> </a:t>
                    </a:r>
                  </a:p>
                </p:txBody>
              </p:sp>
            </mc:Fallback>
          </mc:AlternateContent>
        </p:grpSp>
        <p:sp>
          <p:nvSpPr>
            <p:cNvPr id="96" name="TextBox 95"/>
            <p:cNvSpPr txBox="1"/>
            <p:nvPr/>
          </p:nvSpPr>
          <p:spPr>
            <a:xfrm>
              <a:off x="8041355" y="4094743"/>
              <a:ext cx="242374" cy="369332"/>
            </a:xfrm>
            <a:prstGeom prst="rect">
              <a:avLst/>
            </a:prstGeom>
            <a:noFill/>
          </p:spPr>
          <p:txBody>
            <a:bodyPr wrap="none" rtlCol="0">
              <a:spAutoFit/>
            </a:bodyPr>
            <a:lstStyle/>
            <a:p>
              <a:r>
                <a:rPr lang="en-US" dirty="0">
                  <a:solidFill>
                    <a:prstClr val="black"/>
                  </a:solidFill>
                </a:rPr>
                <a:t>.</a:t>
              </a:r>
            </a:p>
          </p:txBody>
        </p:sp>
      </p:grpSp>
      <p:grpSp>
        <p:nvGrpSpPr>
          <p:cNvPr id="102" name="Group 101"/>
          <p:cNvGrpSpPr/>
          <p:nvPr/>
        </p:nvGrpSpPr>
        <p:grpSpPr>
          <a:xfrm>
            <a:off x="7180031" y="1619497"/>
            <a:ext cx="559512" cy="3346920"/>
            <a:chOff x="7938635" y="1861552"/>
            <a:chExt cx="559512" cy="3346920"/>
          </a:xfrm>
        </p:grpSpPr>
        <p:grpSp>
          <p:nvGrpSpPr>
            <p:cNvPr id="103" name="Group 102"/>
            <p:cNvGrpSpPr/>
            <p:nvPr/>
          </p:nvGrpSpPr>
          <p:grpSpPr>
            <a:xfrm>
              <a:off x="7938635" y="1861552"/>
              <a:ext cx="559512" cy="3346920"/>
              <a:chOff x="5156040" y="2660545"/>
              <a:chExt cx="559512" cy="3346920"/>
            </a:xfrm>
          </p:grpSpPr>
          <mc:AlternateContent xmlns:mc="http://schemas.openxmlformats.org/markup-compatibility/2006" xmlns:a14="http://schemas.microsoft.com/office/drawing/2010/main">
            <mc:Choice Requires="a14">
              <p:sp>
                <p:nvSpPr>
                  <p:cNvPr id="105" name="Rectangle 104"/>
                  <p:cNvSpPr/>
                  <p:nvPr/>
                </p:nvSpPr>
                <p:spPr>
                  <a:xfrm>
                    <a:off x="5156040" y="2660545"/>
                    <a:ext cx="5253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11</m:t>
                              </m:r>
                            </m:sub>
                          </m:sSub>
                        </m:oMath>
                      </m:oMathPara>
                    </a14:m>
                    <a:endParaRPr lang="en-US" dirty="0">
                      <a:solidFill>
                        <a:prstClr val="black"/>
                      </a:solidFill>
                    </a:endParaRPr>
                  </a:p>
                </p:txBody>
              </p:sp>
            </mc:Choice>
            <mc:Fallback xmlns="">
              <p:sp>
                <p:nvSpPr>
                  <p:cNvPr id="105" name="Rectangle 104"/>
                  <p:cNvSpPr>
                    <a:spLocks noRot="1" noChangeAspect="1" noMove="1" noResize="1" noEditPoints="1" noAdjustHandles="1" noChangeArrowheads="1" noChangeShapeType="1" noTextEdit="1"/>
                  </p:cNvSpPr>
                  <p:nvPr/>
                </p:nvSpPr>
                <p:spPr>
                  <a:xfrm>
                    <a:off x="5156040" y="2660545"/>
                    <a:ext cx="525337" cy="369332"/>
                  </a:xfrm>
                  <a:prstGeom prst="rect">
                    <a:avLst/>
                  </a:prstGeom>
                  <a:blipFill rotWithShape="0">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p:cNvSpPr/>
                  <p:nvPr/>
                </p:nvSpPr>
                <p:spPr>
                  <a:xfrm>
                    <a:off x="5156040" y="4143070"/>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31</m:t>
                              </m:r>
                            </m:sub>
                          </m:sSub>
                        </m:oMath>
                      </m:oMathPara>
                    </a14:m>
                    <a:endParaRPr lang="en-US" dirty="0">
                      <a:solidFill>
                        <a:prstClr val="black"/>
                      </a:solidFill>
                    </a:endParaRPr>
                  </a:p>
                </p:txBody>
              </p:sp>
            </mc:Choice>
            <mc:Fallback xmlns="">
              <p:sp>
                <p:nvSpPr>
                  <p:cNvPr id="106" name="Rectangle 105"/>
                  <p:cNvSpPr>
                    <a:spLocks noRot="1" noChangeAspect="1" noMove="1" noResize="1" noEditPoints="1" noAdjustHandles="1" noChangeArrowheads="1" noChangeShapeType="1" noTextEdit="1"/>
                  </p:cNvSpPr>
                  <p:nvPr/>
                </p:nvSpPr>
                <p:spPr>
                  <a:xfrm>
                    <a:off x="5156040" y="4143070"/>
                    <a:ext cx="530658" cy="369332"/>
                  </a:xfrm>
                  <a:prstGeom prst="rect">
                    <a:avLst/>
                  </a:prstGeom>
                  <a:blipFill rotWithShape="0">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p:cNvSpPr/>
                  <p:nvPr/>
                </p:nvSpPr>
                <p:spPr>
                  <a:xfrm>
                    <a:off x="5156040" y="5638133"/>
                    <a:ext cx="5595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𝑁</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108" name="Rectangle 107"/>
                  <p:cNvSpPr>
                    <a:spLocks noRot="1" noChangeAspect="1" noMove="1" noResize="1" noEditPoints="1" noAdjustHandles="1" noChangeArrowheads="1" noChangeShapeType="1" noTextEdit="1"/>
                  </p:cNvSpPr>
                  <p:nvPr/>
                </p:nvSpPr>
                <p:spPr>
                  <a:xfrm>
                    <a:off x="5156040" y="5638133"/>
                    <a:ext cx="559512" cy="369332"/>
                  </a:xfrm>
                  <a:prstGeom prst="rect">
                    <a:avLst/>
                  </a:prstGeom>
                  <a:blipFill rotWithShape="0">
                    <a:blip r:embed="rId4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p:cNvSpPr/>
                  <p:nvPr/>
                </p:nvSpPr>
                <p:spPr>
                  <a:xfrm>
                    <a:off x="5156040" y="3404942"/>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21</m:t>
                              </m:r>
                            </m:sub>
                          </m:sSub>
                        </m:oMath>
                      </m:oMathPara>
                    </a14:m>
                    <a:endParaRPr lang="en-US" dirty="0">
                      <a:solidFill>
                        <a:prstClr val="black"/>
                      </a:solidFill>
                    </a:endParaRPr>
                  </a:p>
                </p:txBody>
              </p:sp>
            </mc:Choice>
            <mc:Fallback xmlns="">
              <p:sp>
                <p:nvSpPr>
                  <p:cNvPr id="109" name="Rectangle 108"/>
                  <p:cNvSpPr>
                    <a:spLocks noRot="1" noChangeAspect="1" noMove="1" noResize="1" noEditPoints="1" noAdjustHandles="1" noChangeArrowheads="1" noChangeShapeType="1" noTextEdit="1"/>
                  </p:cNvSpPr>
                  <p:nvPr/>
                </p:nvSpPr>
                <p:spPr>
                  <a:xfrm>
                    <a:off x="5156040" y="3404942"/>
                    <a:ext cx="530658" cy="369332"/>
                  </a:xfrm>
                  <a:prstGeom prst="rect">
                    <a:avLst/>
                  </a:prstGeom>
                  <a:blipFill rotWithShape="0">
                    <a:blip r:embed="rId50"/>
                    <a:stretch>
                      <a:fillRect/>
                    </a:stretch>
                  </a:blipFill>
                </p:spPr>
                <p:txBody>
                  <a:bodyPr/>
                  <a:lstStyle/>
                  <a:p>
                    <a:r>
                      <a:rPr lang="en-US">
                        <a:noFill/>
                      </a:rPr>
                      <a:t> </a:t>
                    </a:r>
                  </a:p>
                </p:txBody>
              </p:sp>
            </mc:Fallback>
          </mc:AlternateContent>
        </p:grpSp>
        <p:sp>
          <p:nvSpPr>
            <p:cNvPr id="104" name="TextBox 103"/>
            <p:cNvSpPr txBox="1"/>
            <p:nvPr/>
          </p:nvSpPr>
          <p:spPr>
            <a:xfrm>
              <a:off x="8041355" y="4094743"/>
              <a:ext cx="242374" cy="369332"/>
            </a:xfrm>
            <a:prstGeom prst="rect">
              <a:avLst/>
            </a:prstGeom>
            <a:noFill/>
          </p:spPr>
          <p:txBody>
            <a:bodyPr wrap="none" rtlCol="0">
              <a:spAutoFit/>
            </a:bodyPr>
            <a:lstStyle/>
            <a:p>
              <a:r>
                <a:rPr lang="en-US" dirty="0">
                  <a:solidFill>
                    <a:prstClr val="black"/>
                  </a:solidFill>
                </a:rPr>
                <a:t>.</a:t>
              </a:r>
            </a:p>
          </p:txBody>
        </p:sp>
      </p:grpSp>
      <p:sp>
        <p:nvSpPr>
          <p:cNvPr id="110" name="Rectangle 109"/>
          <p:cNvSpPr/>
          <p:nvPr/>
        </p:nvSpPr>
        <p:spPr>
          <a:xfrm>
            <a:off x="216957" y="883516"/>
            <a:ext cx="2626040" cy="369332"/>
          </a:xfrm>
          <a:prstGeom prst="rect">
            <a:avLst/>
          </a:prstGeom>
        </p:spPr>
        <p:txBody>
          <a:bodyPr wrap="none">
            <a:spAutoFit/>
          </a:bodyPr>
          <a:lstStyle/>
          <a:p>
            <a:r>
              <a:rPr lang="en-US" dirty="0">
                <a:solidFill>
                  <a:prstClr val="black"/>
                </a:solidFill>
              </a:rPr>
              <a:t>Finding a 3 class classifier:</a:t>
            </a:r>
          </a:p>
        </p:txBody>
      </p:sp>
      <p:sp>
        <p:nvSpPr>
          <p:cNvPr id="112" name="Rectangle 111"/>
          <p:cNvSpPr/>
          <p:nvPr/>
        </p:nvSpPr>
        <p:spPr>
          <a:xfrm>
            <a:off x="7199333" y="646629"/>
            <a:ext cx="1287095" cy="3927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1     -1     -1</a:t>
            </a:r>
          </a:p>
        </p:txBody>
      </p:sp>
      <p:cxnSp>
        <p:nvCxnSpPr>
          <p:cNvPr id="114" name="Straight Arrow Connector 113"/>
          <p:cNvCxnSpPr>
            <a:stCxn id="111" idx="0"/>
            <a:endCxn id="112" idx="2"/>
          </p:cNvCxnSpPr>
          <p:nvPr/>
        </p:nvCxnSpPr>
        <p:spPr>
          <a:xfrm flipH="1" flipV="1">
            <a:off x="7842881" y="1039369"/>
            <a:ext cx="1" cy="591765"/>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7817706" y="1165630"/>
            <a:ext cx="803361" cy="307777"/>
          </a:xfrm>
          <a:prstGeom prst="rect">
            <a:avLst/>
          </a:prstGeom>
        </p:spPr>
        <p:txBody>
          <a:bodyPr wrap="none">
            <a:spAutoFit/>
          </a:bodyPr>
          <a:lstStyle/>
          <a:p>
            <a:r>
              <a:rPr lang="en-US" sz="1400" dirty="0">
                <a:solidFill>
                  <a:prstClr val="black"/>
                </a:solidFill>
              </a:rPr>
              <a:t>Example</a:t>
            </a:r>
          </a:p>
        </p:txBody>
      </p:sp>
      <mc:AlternateContent xmlns:mc="http://schemas.openxmlformats.org/markup-compatibility/2006" xmlns:a14="http://schemas.microsoft.com/office/drawing/2010/main">
        <mc:Choice Requires="a14">
          <p:sp>
            <p:nvSpPr>
              <p:cNvPr id="113" name="TextBox 112"/>
              <p:cNvSpPr txBox="1"/>
              <p:nvPr/>
            </p:nvSpPr>
            <p:spPr>
              <a:xfrm>
                <a:off x="689909" y="5740437"/>
                <a:ext cx="7709098" cy="246221"/>
              </a:xfrm>
              <a:prstGeom prst="rect">
                <a:avLst/>
              </a:prstGeom>
              <a:noFill/>
            </p:spPr>
            <p:txBody>
              <a:bodyPr wrap="none" lIns="0" tIns="0" rIns="0" bIns="0" rtlCol="0">
                <a:spAutoFit/>
              </a:bodyPr>
              <a:lstStyle/>
              <a:p>
                <a:r>
                  <a:rPr lang="en-US" sz="1600" dirty="0">
                    <a:solidFill>
                      <a:prstClr val="black"/>
                    </a:solidFill>
                  </a:rPr>
                  <a:t>To classify a given input, form </a:t>
                </a:r>
                <a:r>
                  <a:rPr lang="en-US" sz="1600" b="1" dirty="0">
                    <a:solidFill>
                      <a:prstClr val="black"/>
                    </a:solidFill>
                  </a:rPr>
                  <a:t> </a:t>
                </a:r>
                <a14:m>
                  <m:oMath xmlns:m="http://schemas.openxmlformats.org/officeDocument/2006/math">
                    <m:r>
                      <a:rPr lang="en-US" sz="1600" b="1" i="1" smtClean="0">
                        <a:solidFill>
                          <a:prstClr val="black"/>
                        </a:solidFill>
                        <a:latin typeface="Cambria Math" panose="02040503050406030204" pitchFamily="18" charset="0"/>
                      </a:rPr>
                      <m:t>𝒙𝒂</m:t>
                    </m:r>
                    <m:r>
                      <a:rPr lang="en-US" sz="1600" b="1" i="1" smtClean="0">
                        <a:solidFill>
                          <a:prstClr val="black"/>
                        </a:solidFill>
                        <a:latin typeface="Cambria Math" panose="02040503050406030204" pitchFamily="18" charset="0"/>
                      </a:rPr>
                      <m:t> </m:t>
                    </m:r>
                    <m:r>
                      <a:rPr lang="en-US" sz="1600" b="1" i="1" smtClean="0">
                        <a:solidFill>
                          <a:prstClr val="black"/>
                        </a:solidFill>
                        <a:latin typeface="Cambria Math" panose="02040503050406030204" pitchFamily="18" charset="0"/>
                      </a:rPr>
                      <m:t>𝑾</m:t>
                    </m:r>
                  </m:oMath>
                </a14:m>
                <a:r>
                  <a:rPr lang="en-US" sz="1600" dirty="0">
                    <a:solidFill>
                      <a:prstClr val="black"/>
                    </a:solidFill>
                  </a:rPr>
                  <a:t> and assign class based on the position of the maximum.</a:t>
                </a:r>
              </a:p>
            </p:txBody>
          </p:sp>
        </mc:Choice>
        <mc:Fallback xmlns="">
          <p:sp>
            <p:nvSpPr>
              <p:cNvPr id="113" name="TextBox 112"/>
              <p:cNvSpPr txBox="1">
                <a:spLocks noRot="1" noChangeAspect="1" noMove="1" noResize="1" noEditPoints="1" noAdjustHandles="1" noChangeArrowheads="1" noChangeShapeType="1" noTextEdit="1"/>
              </p:cNvSpPr>
              <p:nvPr/>
            </p:nvSpPr>
            <p:spPr>
              <a:xfrm>
                <a:off x="689909" y="5740437"/>
                <a:ext cx="7709098" cy="246221"/>
              </a:xfrm>
              <a:prstGeom prst="rect">
                <a:avLst/>
              </a:prstGeom>
              <a:blipFill rotWithShape="0">
                <a:blip r:embed="rId51"/>
                <a:stretch>
                  <a:fillRect l="-1581" t="-27500" r="-474" b="-5000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Linear Classifiers – For multiple classes (</a:t>
            </a:r>
            <a:r>
              <a:rPr lang="en-US" dirty="0" err="1"/>
              <a:t>Kesler’s</a:t>
            </a:r>
            <a:r>
              <a:rPr lang="en-US" dirty="0"/>
              <a:t> construction)</a:t>
            </a:r>
          </a:p>
        </p:txBody>
      </p:sp>
      <mc:AlternateContent xmlns:mc="http://schemas.openxmlformats.org/markup-compatibility/2006" xmlns:a14="http://schemas.microsoft.com/office/drawing/2010/main">
        <mc:Choice Requires="a14">
          <p:sp>
            <p:nvSpPr>
              <p:cNvPr id="116" name="TextBox 115"/>
              <p:cNvSpPr txBox="1"/>
              <p:nvPr/>
            </p:nvSpPr>
            <p:spPr>
              <a:xfrm>
                <a:off x="3450079" y="5130857"/>
                <a:ext cx="940963"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i="1" smtClean="0">
                              <a:solidFill>
                                <a:prstClr val="black"/>
                              </a:solidFill>
                              <a:latin typeface="Cambria Math" panose="02040503050406030204" pitchFamily="18" charset="0"/>
                            </a:rPr>
                            <m:t>𝑁</m:t>
                          </m:r>
                          <m:r>
                            <a:rPr lang="en-US" sz="1200" i="1" smtClean="0">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m:t>
                          </m:r>
                          <m:r>
                            <a:rPr lang="en-US" sz="1200" i="1" smtClean="0">
                              <a:solidFill>
                                <a:prstClr val="black"/>
                              </a:solidFill>
                              <a:latin typeface="Cambria Math" panose="02040503050406030204" pitchFamily="18" charset="0"/>
                              <a:ea typeface="Cambria Math" panose="02040503050406030204" pitchFamily="18" charset="0"/>
                            </a:rPr>
                            <m:t>𝑑</m:t>
                          </m:r>
                          <m:r>
                            <a:rPr lang="en-US" sz="1200" b="0" i="1" smtClean="0">
                              <a:solidFill>
                                <a:prstClr val="black"/>
                              </a:solidFill>
                              <a:latin typeface="Cambria Math" panose="02040503050406030204" pitchFamily="18" charset="0"/>
                              <a:ea typeface="Cambria Math" panose="02040503050406030204" pitchFamily="18" charset="0"/>
                            </a:rPr>
                            <m:t>+1)</m:t>
                          </m:r>
                        </m:e>
                      </m:d>
                    </m:oMath>
                  </m:oMathPara>
                </a14:m>
                <a:endParaRPr lang="en-US" sz="1200" dirty="0">
                  <a:solidFill>
                    <a:prstClr val="black"/>
                  </a:solidFill>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3450079" y="5130857"/>
                <a:ext cx="940963" cy="184666"/>
              </a:xfrm>
              <a:prstGeom prst="rect">
                <a:avLst/>
              </a:prstGeom>
              <a:blipFill rotWithShape="0">
                <a:blip r:embed="rId52"/>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5521829" y="5130857"/>
                <a:ext cx="909416"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d>
                            <m:dPr>
                              <m:ctrlPr>
                                <a:rPr lang="en-US" sz="1200" b="0" i="1" smtClean="0">
                                  <a:solidFill>
                                    <a:prstClr val="black"/>
                                  </a:solidFill>
                                  <a:latin typeface="Cambria Math" panose="02040503050406030204" pitchFamily="18" charset="0"/>
                                  <a:ea typeface="Cambria Math" panose="02040503050406030204" pitchFamily="18" charset="0"/>
                                </a:rPr>
                              </m:ctrlPr>
                            </m:dPr>
                            <m:e>
                              <m:r>
                                <a:rPr lang="en-US" sz="1200" i="1" smtClean="0">
                                  <a:solidFill>
                                    <a:prstClr val="black"/>
                                  </a:solidFill>
                                  <a:latin typeface="Cambria Math" panose="02040503050406030204" pitchFamily="18" charset="0"/>
                                  <a:ea typeface="Cambria Math" panose="02040503050406030204" pitchFamily="18" charset="0"/>
                                </a:rPr>
                                <m:t>𝑑</m:t>
                              </m:r>
                              <m:r>
                                <a:rPr lang="en-US" sz="1200" b="0" i="1" smtClean="0">
                                  <a:solidFill>
                                    <a:prstClr val="black"/>
                                  </a:solidFill>
                                  <a:latin typeface="Cambria Math" panose="02040503050406030204" pitchFamily="18" charset="0"/>
                                  <a:ea typeface="Cambria Math" panose="02040503050406030204" pitchFamily="18" charset="0"/>
                                </a:rPr>
                                <m:t>+1</m:t>
                              </m:r>
                            </m:e>
                          </m:d>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3</m:t>
                          </m:r>
                        </m:e>
                      </m:d>
                    </m:oMath>
                  </m:oMathPara>
                </a14:m>
                <a:endParaRPr lang="en-US" sz="1200" dirty="0">
                  <a:solidFill>
                    <a:prstClr val="black"/>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5521829" y="5130857"/>
                <a:ext cx="909416" cy="184666"/>
              </a:xfrm>
              <a:prstGeom prst="rect">
                <a:avLst/>
              </a:prstGeom>
              <a:blipFill rotWithShape="0">
                <a:blip r:embed="rId5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8094810" y="5130857"/>
                <a:ext cx="534313"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b="0" i="1" smtClean="0">
                              <a:solidFill>
                                <a:prstClr val="black"/>
                              </a:solidFill>
                              <a:latin typeface="Cambria Math" panose="02040503050406030204" pitchFamily="18" charset="0"/>
                            </a:rPr>
                            <m:t>𝑁</m:t>
                          </m:r>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3</m:t>
                          </m:r>
                        </m:e>
                      </m:d>
                    </m:oMath>
                  </m:oMathPara>
                </a14:m>
                <a:endParaRPr lang="en-US" sz="1200" dirty="0">
                  <a:solidFill>
                    <a:prstClr val="black"/>
                  </a:solidFill>
                </a:endParaRPr>
              </a:p>
            </p:txBody>
          </p:sp>
        </mc:Choice>
        <mc:Fallback xmlns="">
          <p:sp>
            <p:nvSpPr>
              <p:cNvPr id="118" name="TextBox 117"/>
              <p:cNvSpPr txBox="1">
                <a:spLocks noRot="1" noChangeAspect="1" noMove="1" noResize="1" noEditPoints="1" noAdjustHandles="1" noChangeArrowheads="1" noChangeShapeType="1" noTextEdit="1"/>
              </p:cNvSpPr>
              <p:nvPr/>
            </p:nvSpPr>
            <p:spPr>
              <a:xfrm>
                <a:off x="8094810" y="5130857"/>
                <a:ext cx="534313" cy="184666"/>
              </a:xfrm>
              <a:prstGeom prst="rect">
                <a:avLst/>
              </a:prstGeom>
              <a:blipFill rotWithShape="0">
                <a:blip r:embed="rId5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45859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par>
                                <p:cTn id="34" presetID="10" presetClass="entr" presetSubtype="0" fill="hold"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10"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par>
                                <p:cTn id="40" presetID="10" presetClass="entr" presetSubtype="0" fill="hold"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fade">
                                      <p:cBhvr>
                                        <p:cTn id="47" dur="500"/>
                                        <p:tgtEl>
                                          <p:spTgt spid="111"/>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par>
                                <p:cTn id="54" presetID="10" presetClass="entr" presetSubtype="0" fill="hold"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500"/>
                                        <p:tgtEl>
                                          <p:spTgt spid="7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500"/>
                                        <p:tgtEl>
                                          <p:spTgt spid="76"/>
                                        </p:tgtEl>
                                      </p:cBhvr>
                                    </p:animEffect>
                                  </p:childTnLst>
                                </p:cTn>
                              </p:par>
                              <p:par>
                                <p:cTn id="60" presetID="10" presetClass="entr" presetSubtype="0" fill="hold" nodeType="with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500"/>
                                        <p:tgtEl>
                                          <p:spTgt spid="94"/>
                                        </p:tgtEl>
                                      </p:cBhvr>
                                    </p:animEffect>
                                  </p:childTnLst>
                                </p:cTn>
                              </p:par>
                              <p:par>
                                <p:cTn id="63" presetID="10" presetClass="entr" presetSubtype="0" fill="hold"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fade">
                                      <p:cBhvr>
                                        <p:cTn id="68" dur="500"/>
                                        <p:tgtEl>
                                          <p:spTgt spid="112"/>
                                        </p:tgtEl>
                                      </p:cBhvr>
                                    </p:animEffect>
                                  </p:childTnLst>
                                </p:cTn>
                              </p:par>
                              <p:par>
                                <p:cTn id="69" presetID="10" presetClass="entr" presetSubtype="0" fill="hold" nodeType="withEffect">
                                  <p:stCondLst>
                                    <p:cond delay="0"/>
                                  </p:stCondLst>
                                  <p:childTnLst>
                                    <p:set>
                                      <p:cBhvr>
                                        <p:cTn id="70" dur="1" fill="hold">
                                          <p:stCondLst>
                                            <p:cond delay="0"/>
                                          </p:stCondLst>
                                        </p:cTn>
                                        <p:tgtEl>
                                          <p:spTgt spid="114"/>
                                        </p:tgtEl>
                                        <p:attrNameLst>
                                          <p:attrName>style.visibility</p:attrName>
                                        </p:attrNameLst>
                                      </p:cBhvr>
                                      <p:to>
                                        <p:strVal val="visible"/>
                                      </p:to>
                                    </p:set>
                                    <p:animEffect transition="in" filter="fade">
                                      <p:cBhvr>
                                        <p:cTn id="71" dur="500"/>
                                        <p:tgtEl>
                                          <p:spTgt spid="11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5"/>
                                        </p:tgtEl>
                                        <p:attrNameLst>
                                          <p:attrName>style.visibility</p:attrName>
                                        </p:attrNameLst>
                                      </p:cBhvr>
                                      <p:to>
                                        <p:strVal val="visible"/>
                                      </p:to>
                                    </p:set>
                                    <p:animEffect transition="in" filter="fade">
                                      <p:cBhvr>
                                        <p:cTn id="74" dur="500"/>
                                        <p:tgtEl>
                                          <p:spTgt spid="11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fade">
                                      <p:cBhvr>
                                        <p:cTn id="79" dur="500"/>
                                        <p:tgtEl>
                                          <p:spTgt spid="11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7"/>
                                        </p:tgtEl>
                                        <p:attrNameLst>
                                          <p:attrName>style.visibility</p:attrName>
                                        </p:attrNameLst>
                                      </p:cBhvr>
                                      <p:to>
                                        <p:strVal val="visible"/>
                                      </p:to>
                                    </p:set>
                                    <p:animEffect transition="in" filter="fade">
                                      <p:cBhvr>
                                        <p:cTn id="82" dur="500"/>
                                        <p:tgtEl>
                                          <p:spTgt spid="11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fade">
                                      <p:cBhvr>
                                        <p:cTn id="90" dur="500"/>
                                        <p:tgtEl>
                                          <p:spTgt spid="7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fade">
                                      <p:cBhvr>
                                        <p:cTn id="9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37" grpId="0"/>
      <p:bldP spid="76" grpId="0"/>
      <p:bldP spid="77" grpId="0"/>
      <p:bldP spid="112" grpId="0" animBg="1"/>
      <p:bldP spid="115" grpId="0"/>
      <p:bldP spid="113" grpId="0"/>
      <p:bldP spid="116" grpId="0" animBg="1"/>
      <p:bldP spid="117" grpId="0" animBg="1"/>
      <p:bldP spid="11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Real world example: Machine Failure</a:t>
            </a:r>
          </a:p>
        </p:txBody>
      </p:sp>
      <p:pic>
        <p:nvPicPr>
          <p:cNvPr id="21" name="Picture 20"/>
          <p:cNvPicPr>
            <a:picLocks noChangeAspect="1"/>
          </p:cNvPicPr>
          <p:nvPr/>
        </p:nvPicPr>
        <p:blipFill>
          <a:blip r:embed="rId2"/>
          <a:stretch>
            <a:fillRect/>
          </a:stretch>
        </p:blipFill>
        <p:spPr>
          <a:xfrm>
            <a:off x="4904021" y="1018004"/>
            <a:ext cx="3967116" cy="3986886"/>
          </a:xfrm>
          <a:prstGeom prst="rect">
            <a:avLst/>
          </a:prstGeom>
        </p:spPr>
      </p:pic>
      <p:pic>
        <p:nvPicPr>
          <p:cNvPr id="22" name="Picture 21"/>
          <p:cNvPicPr>
            <a:picLocks noChangeAspect="1"/>
          </p:cNvPicPr>
          <p:nvPr/>
        </p:nvPicPr>
        <p:blipFill>
          <a:blip r:embed="rId3"/>
          <a:stretch>
            <a:fillRect/>
          </a:stretch>
        </p:blipFill>
        <p:spPr>
          <a:xfrm>
            <a:off x="4904021" y="1018004"/>
            <a:ext cx="3967116" cy="3986886"/>
          </a:xfrm>
          <a:prstGeom prst="rect">
            <a:avLst/>
          </a:prstGeom>
        </p:spPr>
      </p:pic>
      <p:pic>
        <p:nvPicPr>
          <p:cNvPr id="23" name="Picture 22"/>
          <p:cNvPicPr>
            <a:picLocks noChangeAspect="1"/>
          </p:cNvPicPr>
          <p:nvPr/>
        </p:nvPicPr>
        <p:blipFill>
          <a:blip r:embed="rId4"/>
          <a:stretch>
            <a:fillRect/>
          </a:stretch>
        </p:blipFill>
        <p:spPr>
          <a:xfrm>
            <a:off x="146117" y="1018004"/>
            <a:ext cx="4757904" cy="3986886"/>
          </a:xfrm>
          <a:prstGeom prst="rect">
            <a:avLst/>
          </a:prstGeom>
        </p:spPr>
      </p:pic>
      <p:pic>
        <p:nvPicPr>
          <p:cNvPr id="25" name="Picture 24"/>
          <p:cNvPicPr preferRelativeResize="0">
            <a:picLocks/>
          </p:cNvPicPr>
          <p:nvPr/>
        </p:nvPicPr>
        <p:blipFill>
          <a:blip r:embed="rId5"/>
          <a:stretch>
            <a:fillRect/>
          </a:stretch>
        </p:blipFill>
        <p:spPr>
          <a:xfrm>
            <a:off x="149927" y="843380"/>
            <a:ext cx="8723115" cy="178924"/>
          </a:xfrm>
          <a:prstGeom prst="rect">
            <a:avLst/>
          </a:prstGeom>
        </p:spPr>
      </p:pic>
      <p:sp>
        <p:nvSpPr>
          <p:cNvPr id="26" name="Rectangle 25"/>
          <p:cNvSpPr/>
          <p:nvPr/>
        </p:nvSpPr>
        <p:spPr>
          <a:xfrm>
            <a:off x="146117" y="5004890"/>
            <a:ext cx="2732799" cy="369332"/>
          </a:xfrm>
          <a:prstGeom prst="rect">
            <a:avLst/>
          </a:prstGeom>
        </p:spPr>
        <p:txBody>
          <a:bodyPr wrap="none">
            <a:spAutoFit/>
          </a:bodyPr>
          <a:lstStyle/>
          <a:p>
            <a:r>
              <a:rPr lang="en-US" dirty="0"/>
              <a:t>Full dataset has 6600 items</a:t>
            </a:r>
          </a:p>
        </p:txBody>
      </p:sp>
      <p:sp>
        <p:nvSpPr>
          <p:cNvPr id="27" name="Rectangle 26"/>
          <p:cNvSpPr/>
          <p:nvPr/>
        </p:nvSpPr>
        <p:spPr>
          <a:xfrm>
            <a:off x="7279688" y="843380"/>
            <a:ext cx="798991" cy="41615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7255" y="5650787"/>
            <a:ext cx="6700193" cy="5847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600" dirty="0">
                <a:solidFill>
                  <a:schemeClr val="tx1"/>
                </a:solidFill>
              </a:rPr>
              <a:t>We will first consider predicting Pass/Fail using available features. Subsequently we will attempt to predict the type of behavior (6 classes).</a:t>
            </a:r>
          </a:p>
        </p:txBody>
      </p:sp>
      <p:cxnSp>
        <p:nvCxnSpPr>
          <p:cNvPr id="30" name="Elbow Connector 29"/>
          <p:cNvCxnSpPr>
            <a:stCxn id="28" idx="3"/>
            <a:endCxn id="27" idx="2"/>
          </p:cNvCxnSpPr>
          <p:nvPr/>
        </p:nvCxnSpPr>
        <p:spPr>
          <a:xfrm flipV="1">
            <a:off x="7467448" y="5004890"/>
            <a:ext cx="211736" cy="93828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904021" y="5033730"/>
            <a:ext cx="3969021" cy="523220"/>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dirty="0">
                <a:solidFill>
                  <a:schemeClr val="tx1"/>
                </a:solidFill>
              </a:rPr>
              <a:t>This method of replacing nominal features with numerical features is called </a:t>
            </a:r>
            <a:r>
              <a:rPr lang="en-US" sz="1400" dirty="0" err="1">
                <a:solidFill>
                  <a:schemeClr val="tx1"/>
                </a:solidFill>
              </a:rPr>
              <a:t>Kesler’s</a:t>
            </a:r>
            <a:r>
              <a:rPr lang="en-US" sz="1400" dirty="0">
                <a:solidFill>
                  <a:schemeClr val="tx1"/>
                </a:solidFill>
              </a:rPr>
              <a:t> construction.</a:t>
            </a:r>
          </a:p>
        </p:txBody>
      </p:sp>
    </p:spTree>
    <p:extLst>
      <p:ext uri="{BB962C8B-B14F-4D97-AF65-F5344CB8AC3E}">
        <p14:creationId xmlns:p14="http://schemas.microsoft.com/office/powerpoint/2010/main" val="345284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1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Training and Testing Subsets</a:t>
            </a:r>
          </a:p>
        </p:txBody>
      </p:sp>
      <mc:AlternateContent xmlns:mc="http://schemas.openxmlformats.org/markup-compatibility/2006" xmlns:a14="http://schemas.microsoft.com/office/drawing/2010/main">
        <mc:Choice Requires="a14">
          <p:sp>
            <p:nvSpPr>
              <p:cNvPr id="5" name="TextBox 4"/>
              <p:cNvSpPr txBox="1"/>
              <p:nvPr/>
            </p:nvSpPr>
            <p:spPr>
              <a:xfrm>
                <a:off x="2732126" y="825623"/>
                <a:ext cx="2887440" cy="1015663"/>
              </a:xfrm>
              <a:prstGeom prst="rect">
                <a:avLst/>
              </a:prstGeom>
              <a:noFill/>
            </p:spPr>
            <p:txBody>
              <a:bodyPr wrap="square" rtlCol="0">
                <a:spAutoFit/>
              </a:bodyPr>
              <a:lstStyle/>
              <a:p>
                <a:pPr defTabSz="684213"/>
                <a14:m>
                  <m:oMath xmlns:m="http://schemas.openxmlformats.org/officeDocument/2006/math">
                    <m:r>
                      <a:rPr lang="en-US" sz="2000" b="0" i="1" smtClean="0">
                        <a:latin typeface="Cambria Math" panose="02040503050406030204" pitchFamily="18" charset="0"/>
                      </a:rPr>
                      <m:t>𝑁</m:t>
                    </m:r>
                  </m:oMath>
                </a14:m>
                <a:r>
                  <a:rPr lang="en-US" sz="2000" dirty="0"/>
                  <a:t>	= Total sample size</a:t>
                </a:r>
              </a:p>
              <a:p>
                <a:pPr defTabSz="684213"/>
                <a14:m>
                  <m:oMath xmlns:m="http://schemas.openxmlformats.org/officeDocument/2006/math">
                    <m:r>
                      <a:rPr lang="en-US" sz="2000" b="0" i="1" smtClean="0">
                        <a:latin typeface="Cambria Math" panose="02040503050406030204" pitchFamily="18" charset="0"/>
                      </a:rPr>
                      <m:t>0.75</m:t>
                    </m:r>
                    <m:r>
                      <a:rPr lang="en-US" sz="2000" i="1">
                        <a:latin typeface="Cambria Math" panose="02040503050406030204" pitchFamily="18" charset="0"/>
                      </a:rPr>
                      <m:t>𝑁</m:t>
                    </m:r>
                  </m:oMath>
                </a14:m>
                <a:r>
                  <a:rPr lang="en-US" sz="2000" dirty="0"/>
                  <a:t>	= Training set size </a:t>
                </a:r>
              </a:p>
              <a:p>
                <a:pPr defTabSz="684213"/>
                <a14:m>
                  <m:oMath xmlns:m="http://schemas.openxmlformats.org/officeDocument/2006/math">
                    <m:r>
                      <a:rPr lang="en-US" sz="2000" b="0" i="1" smtClean="0">
                        <a:latin typeface="Cambria Math" panose="02040503050406030204" pitchFamily="18" charset="0"/>
                      </a:rPr>
                      <m:t>0.25</m:t>
                    </m:r>
                    <m:r>
                      <a:rPr lang="en-US" sz="2000" i="1">
                        <a:latin typeface="Cambria Math" panose="02040503050406030204" pitchFamily="18" charset="0"/>
                      </a:rPr>
                      <m:t>𝑁</m:t>
                    </m:r>
                  </m:oMath>
                </a14:m>
                <a:r>
                  <a:rPr lang="en-US" sz="2000" dirty="0"/>
                  <a:t>	= Testing set size</a:t>
                </a:r>
              </a:p>
            </p:txBody>
          </p:sp>
        </mc:Choice>
        <mc:Fallback xmlns="">
          <p:sp>
            <p:nvSpPr>
              <p:cNvPr id="5" name="TextBox 4"/>
              <p:cNvSpPr txBox="1">
                <a:spLocks noRot="1" noChangeAspect="1" noMove="1" noResize="1" noEditPoints="1" noAdjustHandles="1" noChangeArrowheads="1" noChangeShapeType="1" noTextEdit="1"/>
              </p:cNvSpPr>
              <p:nvPr/>
            </p:nvSpPr>
            <p:spPr>
              <a:xfrm>
                <a:off x="2732126" y="825623"/>
                <a:ext cx="2887440" cy="1015663"/>
              </a:xfrm>
              <a:prstGeom prst="rect">
                <a:avLst/>
              </a:prstGeom>
              <a:blipFill rotWithShape="0">
                <a:blip r:embed="rId2"/>
                <a:stretch>
                  <a:fillRect t="-2994" b="-9581"/>
                </a:stretch>
              </a:blipFill>
            </p:spPr>
            <p:txBody>
              <a:bodyPr/>
              <a:lstStyle/>
              <a:p>
                <a:r>
                  <a:rPr lang="en-US">
                    <a:noFill/>
                  </a:rPr>
                  <a:t> </a:t>
                </a:r>
              </a:p>
            </p:txBody>
          </p:sp>
        </mc:Fallback>
      </mc:AlternateContent>
      <p:sp>
        <p:nvSpPr>
          <p:cNvPr id="11" name="TextBox 10"/>
          <p:cNvSpPr txBox="1"/>
          <p:nvPr/>
        </p:nvSpPr>
        <p:spPr>
          <a:xfrm>
            <a:off x="312532" y="2264537"/>
            <a:ext cx="8608126" cy="707886"/>
          </a:xfrm>
          <a:prstGeom prst="rect">
            <a:avLst/>
          </a:prstGeom>
          <a:noFill/>
        </p:spPr>
        <p:txBody>
          <a:bodyPr wrap="square" rtlCol="0">
            <a:spAutoFit/>
          </a:bodyPr>
          <a:lstStyle/>
          <a:p>
            <a:r>
              <a:rPr lang="en-US" sz="2000" dirty="0"/>
              <a:t>Question: Given a set of 1000 items, how do I generate a random subset of 750 items?</a:t>
            </a:r>
          </a:p>
        </p:txBody>
      </p:sp>
      <mc:AlternateContent xmlns:mc="http://schemas.openxmlformats.org/markup-compatibility/2006" xmlns:a14="http://schemas.microsoft.com/office/drawing/2010/main">
        <mc:Choice Requires="a14">
          <p:sp>
            <p:nvSpPr>
              <p:cNvPr id="12" name="TextBox 11"/>
              <p:cNvSpPr txBox="1"/>
              <p:nvPr/>
            </p:nvSpPr>
            <p:spPr>
              <a:xfrm>
                <a:off x="312532" y="3033461"/>
                <a:ext cx="8608126" cy="3275512"/>
              </a:xfrm>
              <a:prstGeom prst="rect">
                <a:avLst/>
              </a:prstGeom>
              <a:noFill/>
            </p:spPr>
            <p:txBody>
              <a:bodyPr wrap="none" rtlCol="0">
                <a:spAutoFit/>
              </a:bodyPr>
              <a:lstStyle/>
              <a:p>
                <a:pPr>
                  <a:lnSpc>
                    <a:spcPct val="150000"/>
                  </a:lnSpc>
                </a:pPr>
                <a:r>
                  <a:rPr lang="en-US" sz="2000" dirty="0"/>
                  <a:t>Answer:</a:t>
                </a:r>
              </a:p>
              <a:p>
                <a:pPr marL="342900" indent="-342900">
                  <a:lnSpc>
                    <a:spcPct val="150000"/>
                  </a:lnSpc>
                  <a:buFont typeface="Arial" panose="020B0604020202020204" pitchFamily="34" charset="0"/>
                  <a:buChar char="•"/>
                </a:pPr>
                <a:r>
                  <a:rPr lang="en-US" sz="2000" dirty="0"/>
                  <a:t>Generate a set of 750 unique random numbers, each between 0 and 1.</a:t>
                </a:r>
              </a:p>
              <a:p>
                <a:pPr marL="800100" lvl="1" indent="-342900">
                  <a:lnSpc>
                    <a:spcPct val="150000"/>
                  </a:lnSpc>
                  <a:buFont typeface="Arial" panose="020B0604020202020204" pitchFamily="34" charset="0"/>
                  <a:buChar char="•"/>
                </a:pPr>
                <a:r>
                  <a:rPr lang="en-US" sz="2000" dirty="0"/>
                  <a:t>Sort them.</a:t>
                </a:r>
              </a:p>
              <a:p>
                <a:pPr marL="800100" lvl="1" indent="-342900">
                  <a:lnSpc>
                    <a:spcPct val="150000"/>
                  </a:lnSpc>
                  <a:buFont typeface="Arial" panose="020B0604020202020204" pitchFamily="34" charset="0"/>
                  <a:buChar char="•"/>
                </a:pPr>
                <a:r>
                  <a:rPr lang="en-US" sz="2000" dirty="0"/>
                  <a:t>Check for duplicates. If any exist, discard the set and generate a fresh set.</a:t>
                </a:r>
              </a:p>
              <a:p>
                <a:pPr marL="800100" lvl="1" indent="-342900">
                  <a:lnSpc>
                    <a:spcPct val="150000"/>
                  </a:lnSpc>
                  <a:buFont typeface="Arial" panose="020B0604020202020204" pitchFamily="34" charset="0"/>
                  <a:buChar char="•"/>
                </a:pPr>
                <a:r>
                  <a:rPr lang="en-US" sz="2000" dirty="0"/>
                  <a:t>Satisfactory set </a:t>
                </a:r>
                <a14:m>
                  <m:oMath xmlns:m="http://schemas.openxmlformats.org/officeDocument/2006/math">
                    <m:r>
                      <a:rPr lang="en-US" sz="2000" b="0" i="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750</m:t>
                            </m:r>
                          </m:sub>
                        </m:sSub>
                      </m:e>
                    </m:d>
                  </m:oMath>
                </a14:m>
                <a:endParaRPr lang="en-US" sz="2000" dirty="0"/>
              </a:p>
              <a:p>
                <a:pPr marL="342900" indent="-342900">
                  <a:lnSpc>
                    <a:spcPct val="150000"/>
                  </a:lnSpc>
                  <a:buFont typeface="Arial" panose="020B0604020202020204" pitchFamily="34" charset="0"/>
                  <a:buChar char="•"/>
                </a:pPr>
                <a:r>
                  <a:rPr lang="en-US" sz="2000" dirty="0"/>
                  <a:t>The indices of the training subset are taken to be</a:t>
                </a:r>
              </a:p>
              <a:p>
                <a:pPr>
                  <a:lnSpc>
                    <a:spcPct val="150000"/>
                  </a:lnSpc>
                </a:pPr>
                <a:r>
                  <a:rPr lang="en-US" sz="2000" dirty="0"/>
                  <a:t>	</a:t>
                </a:r>
                <a14:m>
                  <m:oMath xmlns:m="http://schemas.openxmlformats.org/officeDocument/2006/math">
                    <m:d>
                      <m:dPr>
                        <m:ctrlPr>
                          <a:rPr lang="en-US" sz="2000" i="1" smtClean="0">
                            <a:latin typeface="Cambria Math" panose="02040503050406030204" pitchFamily="18" charset="0"/>
                          </a:rPr>
                        </m:ctrlPr>
                      </m:dPr>
                      <m:e>
                        <m:r>
                          <a:rPr lang="en-US" sz="2000" b="0" i="1" smtClean="0">
                            <a:latin typeface="Cambria Math" panose="02040503050406030204" pitchFamily="18" charset="0"/>
                          </a:rPr>
                          <m:t>1000−1</m:t>
                        </m:r>
                      </m:e>
                    </m:d>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oMath>
                </a14:m>
                <a:r>
                  <a:rPr lang="en-US" sz="2000" dirty="0"/>
                  <a:t>   for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1,2,3, …750</m:t>
                        </m:r>
                      </m:e>
                    </m:d>
                  </m:oMath>
                </a14:m>
                <a:endParaRPr lang="en-US" sz="2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12532" y="3033461"/>
                <a:ext cx="8608126" cy="3275512"/>
              </a:xfrm>
              <a:prstGeom prst="rect">
                <a:avLst/>
              </a:prstGeom>
              <a:blipFill rotWithShape="0">
                <a:blip r:embed="rId3"/>
                <a:stretch>
                  <a:fillRect l="-708" b="-2421"/>
                </a:stretch>
              </a:blipFill>
            </p:spPr>
            <p:txBody>
              <a:bodyPr/>
              <a:lstStyle/>
              <a:p>
                <a:r>
                  <a:rPr lang="en-US">
                    <a:noFill/>
                  </a:rPr>
                  <a:t> </a:t>
                </a:r>
              </a:p>
            </p:txBody>
          </p:sp>
        </mc:Fallback>
      </mc:AlternateContent>
    </p:spTree>
    <p:extLst>
      <p:ext uri="{BB962C8B-B14F-4D97-AF65-F5344CB8AC3E}">
        <p14:creationId xmlns:p14="http://schemas.microsoft.com/office/powerpoint/2010/main" val="158821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fade">
                                      <p:cBhvr>
                                        <p:cTn id="25" dur="500"/>
                                        <p:tgtEl>
                                          <p:spTgt spid="12">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500"/>
                                        <p:tgtEl>
                                          <p:spTgt spid="1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Effect transition="in" filter="fade">
                                      <p:cBhvr>
                                        <p:cTn id="31" dur="500"/>
                                        <p:tgtEl>
                                          <p:spTgt spid="1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xEl>
                                              <p:pRg st="5" end="5"/>
                                            </p:txEl>
                                          </p:spTgt>
                                        </p:tgtEl>
                                        <p:attrNameLst>
                                          <p:attrName>style.visibility</p:attrName>
                                        </p:attrNameLst>
                                      </p:cBhvr>
                                      <p:to>
                                        <p:strVal val="visible"/>
                                      </p:to>
                                    </p:set>
                                    <p:animEffect transition="in" filter="fade">
                                      <p:cBhvr>
                                        <p:cTn id="36" dur="500"/>
                                        <p:tgtEl>
                                          <p:spTgt spid="1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animEffect transition="in" filter="fade">
                                      <p:cBhvr>
                                        <p:cTn id="41"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uild="p"/>
      <p:bldP spid="12"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Training and Testing Subset</a:t>
            </a:r>
          </a:p>
        </p:txBody>
      </p:sp>
      <p:sp>
        <p:nvSpPr>
          <p:cNvPr id="7" name="TextBox 6"/>
          <p:cNvSpPr txBox="1"/>
          <p:nvPr/>
        </p:nvSpPr>
        <p:spPr>
          <a:xfrm>
            <a:off x="238013" y="1121668"/>
            <a:ext cx="2194102" cy="923330"/>
          </a:xfrm>
          <a:prstGeom prst="rect">
            <a:avLst/>
          </a:prstGeom>
          <a:solidFill>
            <a:schemeClr val="bg1"/>
          </a:solidFill>
          <a:ln w="38100">
            <a:solidFill>
              <a:schemeClr val="tx1"/>
            </a:solidFill>
          </a:ln>
        </p:spPr>
        <p:txBody>
          <a:bodyPr wrap="square" lIns="91440" rIns="91440" rtlCol="0">
            <a:spAutoFit/>
          </a:bodyPr>
          <a:lstStyle/>
          <a:p>
            <a:r>
              <a:rPr lang="en-US" dirty="0"/>
              <a:t>Training Set</a:t>
            </a:r>
          </a:p>
          <a:p>
            <a:r>
              <a:rPr lang="en-US" dirty="0"/>
              <a:t>(Feature vectors and</a:t>
            </a:r>
          </a:p>
          <a:p>
            <a:r>
              <a:rPr lang="en-US" dirty="0"/>
              <a:t>class labels)</a:t>
            </a:r>
          </a:p>
        </p:txBody>
      </p:sp>
      <p:sp>
        <p:nvSpPr>
          <p:cNvPr id="8" name="TextBox 7"/>
          <p:cNvSpPr txBox="1"/>
          <p:nvPr/>
        </p:nvSpPr>
        <p:spPr>
          <a:xfrm>
            <a:off x="2831955" y="1398667"/>
            <a:ext cx="1946238" cy="369332"/>
          </a:xfrm>
          <a:prstGeom prst="rect">
            <a:avLst/>
          </a:prstGeom>
          <a:solidFill>
            <a:schemeClr val="bg1"/>
          </a:solidFill>
          <a:ln w="38100">
            <a:solidFill>
              <a:schemeClr val="tx1"/>
            </a:solidFill>
          </a:ln>
        </p:spPr>
        <p:txBody>
          <a:bodyPr wrap="none" lIns="91440" rIns="91440" rtlCol="0">
            <a:spAutoFit/>
          </a:bodyPr>
          <a:lstStyle/>
          <a:p>
            <a:pPr algn="ctr"/>
            <a:r>
              <a:rPr lang="en-US" dirty="0"/>
              <a:t>Training Procedure</a:t>
            </a:r>
          </a:p>
        </p:txBody>
      </p:sp>
      <p:sp>
        <p:nvSpPr>
          <p:cNvPr id="9" name="TextBox 8"/>
          <p:cNvSpPr txBox="1"/>
          <p:nvPr/>
        </p:nvSpPr>
        <p:spPr>
          <a:xfrm>
            <a:off x="2831955" y="3075501"/>
            <a:ext cx="1946238" cy="369332"/>
          </a:xfrm>
          <a:prstGeom prst="rect">
            <a:avLst/>
          </a:prstGeom>
          <a:solidFill>
            <a:schemeClr val="accent6">
              <a:lumMod val="20000"/>
              <a:lumOff val="80000"/>
            </a:schemeClr>
          </a:solidFill>
          <a:ln w="38100">
            <a:solidFill>
              <a:schemeClr val="tx1"/>
            </a:solidFill>
          </a:ln>
        </p:spPr>
        <p:txBody>
          <a:bodyPr wrap="square" lIns="91440" rIns="91440" rtlCol="0">
            <a:spAutoFit/>
          </a:bodyPr>
          <a:lstStyle/>
          <a:p>
            <a:pPr algn="ctr"/>
            <a:r>
              <a:rPr lang="en-US" dirty="0"/>
              <a:t>Trained Classifier</a:t>
            </a:r>
          </a:p>
        </p:txBody>
      </p:sp>
      <p:sp>
        <p:nvSpPr>
          <p:cNvPr id="10" name="TextBox 9"/>
          <p:cNvSpPr txBox="1"/>
          <p:nvPr/>
        </p:nvSpPr>
        <p:spPr>
          <a:xfrm>
            <a:off x="238013" y="2937001"/>
            <a:ext cx="2194102" cy="646331"/>
          </a:xfrm>
          <a:prstGeom prst="rect">
            <a:avLst/>
          </a:prstGeom>
          <a:solidFill>
            <a:schemeClr val="bg1"/>
          </a:solidFill>
          <a:ln w="38100">
            <a:solidFill>
              <a:schemeClr val="tx1"/>
            </a:solidFill>
          </a:ln>
        </p:spPr>
        <p:txBody>
          <a:bodyPr wrap="square" lIns="91440" rIns="91440" rtlCol="0">
            <a:spAutoFit/>
          </a:bodyPr>
          <a:lstStyle/>
          <a:p>
            <a:r>
              <a:rPr lang="en-US" dirty="0"/>
              <a:t>Feature vectors from</a:t>
            </a:r>
          </a:p>
          <a:p>
            <a:r>
              <a:rPr lang="en-US" dirty="0"/>
              <a:t>Testing Set</a:t>
            </a:r>
          </a:p>
        </p:txBody>
      </p:sp>
      <p:sp>
        <p:nvSpPr>
          <p:cNvPr id="13" name="TextBox 12"/>
          <p:cNvSpPr txBox="1"/>
          <p:nvPr/>
        </p:nvSpPr>
        <p:spPr>
          <a:xfrm>
            <a:off x="5161947" y="1398667"/>
            <a:ext cx="2033812" cy="369332"/>
          </a:xfrm>
          <a:prstGeom prst="rect">
            <a:avLst/>
          </a:prstGeom>
          <a:solidFill>
            <a:schemeClr val="accent6">
              <a:lumMod val="20000"/>
              <a:lumOff val="80000"/>
            </a:schemeClr>
          </a:solidFill>
          <a:ln w="38100">
            <a:solidFill>
              <a:schemeClr val="tx1"/>
            </a:solidFill>
          </a:ln>
        </p:spPr>
        <p:txBody>
          <a:bodyPr wrap="square" lIns="91440" rIns="91440" rtlCol="0">
            <a:spAutoFit/>
          </a:bodyPr>
          <a:lstStyle/>
          <a:p>
            <a:pPr algn="ctr"/>
            <a:r>
              <a:rPr lang="en-US" dirty="0"/>
              <a:t>Trained Classifier</a:t>
            </a:r>
          </a:p>
        </p:txBody>
      </p:sp>
      <p:sp>
        <p:nvSpPr>
          <p:cNvPr id="14" name="TextBox 13"/>
          <p:cNvSpPr txBox="1"/>
          <p:nvPr/>
        </p:nvSpPr>
        <p:spPr>
          <a:xfrm>
            <a:off x="5161948" y="3075501"/>
            <a:ext cx="2033811" cy="369332"/>
          </a:xfrm>
          <a:prstGeom prst="rect">
            <a:avLst/>
          </a:prstGeom>
          <a:solidFill>
            <a:schemeClr val="bg1"/>
          </a:solidFill>
          <a:ln w="38100">
            <a:solidFill>
              <a:schemeClr val="tx1"/>
            </a:solidFill>
          </a:ln>
        </p:spPr>
        <p:txBody>
          <a:bodyPr wrap="square" lIns="91440" rIns="91440" rtlCol="0">
            <a:spAutoFit/>
          </a:bodyPr>
          <a:lstStyle/>
          <a:p>
            <a:pPr algn="ctr"/>
            <a:r>
              <a:rPr lang="en-US" dirty="0"/>
              <a:t>Output Class Labels</a:t>
            </a:r>
          </a:p>
        </p:txBody>
      </p:sp>
      <p:sp>
        <p:nvSpPr>
          <p:cNvPr id="15" name="TextBox 14"/>
          <p:cNvSpPr txBox="1"/>
          <p:nvPr/>
        </p:nvSpPr>
        <p:spPr>
          <a:xfrm>
            <a:off x="4698152" y="3850072"/>
            <a:ext cx="2497607" cy="646331"/>
          </a:xfrm>
          <a:prstGeom prst="rect">
            <a:avLst/>
          </a:prstGeom>
          <a:solidFill>
            <a:schemeClr val="bg1"/>
          </a:solidFill>
          <a:ln w="38100">
            <a:solidFill>
              <a:schemeClr val="tx1"/>
            </a:solidFill>
          </a:ln>
        </p:spPr>
        <p:txBody>
          <a:bodyPr wrap="none" lIns="91440" rIns="91440" rtlCol="0">
            <a:spAutoFit/>
          </a:bodyPr>
          <a:lstStyle/>
          <a:p>
            <a:r>
              <a:rPr lang="en-US" dirty="0"/>
              <a:t>Known Class Labels from</a:t>
            </a:r>
          </a:p>
          <a:p>
            <a:r>
              <a:rPr lang="en-US" dirty="0"/>
              <a:t>Testing Set</a:t>
            </a:r>
          </a:p>
        </p:txBody>
      </p:sp>
      <p:sp>
        <p:nvSpPr>
          <p:cNvPr id="18" name="TextBox 17"/>
          <p:cNvSpPr txBox="1"/>
          <p:nvPr/>
        </p:nvSpPr>
        <p:spPr>
          <a:xfrm>
            <a:off x="7579514" y="3482541"/>
            <a:ext cx="893578" cy="369332"/>
          </a:xfrm>
          <a:prstGeom prst="rect">
            <a:avLst/>
          </a:prstGeom>
          <a:solidFill>
            <a:schemeClr val="bg1"/>
          </a:solidFill>
          <a:ln w="38100">
            <a:solidFill>
              <a:schemeClr val="tx1"/>
            </a:solidFill>
          </a:ln>
        </p:spPr>
        <p:txBody>
          <a:bodyPr wrap="none" lIns="91440" rIns="91440" rtlCol="0">
            <a:spAutoFit/>
          </a:bodyPr>
          <a:lstStyle/>
          <a:p>
            <a:pPr algn="ctr"/>
            <a:r>
              <a:rPr lang="en-US" dirty="0"/>
              <a:t>Metrics</a:t>
            </a:r>
          </a:p>
        </p:txBody>
      </p:sp>
      <p:cxnSp>
        <p:nvCxnSpPr>
          <p:cNvPr id="3" name="Straight Arrow Connector 2"/>
          <p:cNvCxnSpPr>
            <a:stCxn id="7" idx="3"/>
            <a:endCxn id="8" idx="1"/>
          </p:cNvCxnSpPr>
          <p:nvPr/>
        </p:nvCxnSpPr>
        <p:spPr>
          <a:xfrm>
            <a:off x="2432115" y="1583333"/>
            <a:ext cx="3998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3"/>
            <a:endCxn id="13" idx="1"/>
          </p:cNvCxnSpPr>
          <p:nvPr/>
        </p:nvCxnSpPr>
        <p:spPr>
          <a:xfrm>
            <a:off x="4778193" y="1583333"/>
            <a:ext cx="3837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9" idx="1"/>
          </p:cNvCxnSpPr>
          <p:nvPr/>
        </p:nvCxnSpPr>
        <p:spPr>
          <a:xfrm>
            <a:off x="2432115" y="3260167"/>
            <a:ext cx="3998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3"/>
            <a:endCxn id="14" idx="1"/>
          </p:cNvCxnSpPr>
          <p:nvPr/>
        </p:nvCxnSpPr>
        <p:spPr>
          <a:xfrm>
            <a:off x="4778193" y="3260167"/>
            <a:ext cx="3837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8" idx="0"/>
          </p:cNvCxnSpPr>
          <p:nvPr/>
        </p:nvCxnSpPr>
        <p:spPr>
          <a:xfrm>
            <a:off x="7195759" y="3260167"/>
            <a:ext cx="830544" cy="22237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3"/>
            <a:endCxn id="18" idx="2"/>
          </p:cNvCxnSpPr>
          <p:nvPr/>
        </p:nvCxnSpPr>
        <p:spPr>
          <a:xfrm flipV="1">
            <a:off x="7195759" y="3851873"/>
            <a:ext cx="830544" cy="32136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67935" y="4887527"/>
            <a:ext cx="8608126" cy="400110"/>
          </a:xfrm>
          <a:prstGeom prst="rect">
            <a:avLst/>
          </a:prstGeom>
          <a:noFill/>
        </p:spPr>
        <p:txBody>
          <a:bodyPr wrap="square" rtlCol="0">
            <a:spAutoFit/>
          </a:bodyPr>
          <a:lstStyle/>
          <a:p>
            <a:r>
              <a:rPr lang="en-US" sz="2000" dirty="0"/>
              <a:t>Answers the question “How good is my classifier?”</a:t>
            </a:r>
          </a:p>
        </p:txBody>
      </p:sp>
    </p:spTree>
    <p:extLst>
      <p:ext uri="{BB962C8B-B14F-4D97-AF65-F5344CB8AC3E}">
        <p14:creationId xmlns:p14="http://schemas.microsoft.com/office/powerpoint/2010/main" val="210911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P spid="14" grpId="0" animBg="1"/>
      <p:bldP spid="15" grpId="0" animBg="1"/>
      <p:bldP spid="18" grpId="0" animBg="1"/>
      <p:bldP spid="17"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Validation Subset</a:t>
            </a:r>
          </a:p>
        </p:txBody>
      </p:sp>
      <p:sp>
        <p:nvSpPr>
          <p:cNvPr id="7" name="TextBox 6"/>
          <p:cNvSpPr txBox="1"/>
          <p:nvPr/>
        </p:nvSpPr>
        <p:spPr>
          <a:xfrm>
            <a:off x="238013" y="1121668"/>
            <a:ext cx="2194102" cy="923330"/>
          </a:xfrm>
          <a:prstGeom prst="rect">
            <a:avLst/>
          </a:prstGeom>
          <a:solidFill>
            <a:schemeClr val="bg1"/>
          </a:solidFill>
          <a:ln w="38100">
            <a:solidFill>
              <a:schemeClr val="tx1"/>
            </a:solidFill>
          </a:ln>
        </p:spPr>
        <p:txBody>
          <a:bodyPr wrap="square" lIns="91440" rIns="91440" rtlCol="0">
            <a:spAutoFit/>
          </a:bodyPr>
          <a:lstStyle/>
          <a:p>
            <a:r>
              <a:rPr lang="en-US" dirty="0"/>
              <a:t>Training Set</a:t>
            </a:r>
          </a:p>
          <a:p>
            <a:r>
              <a:rPr lang="en-US" dirty="0"/>
              <a:t>(Feature vectors and</a:t>
            </a:r>
          </a:p>
          <a:p>
            <a:r>
              <a:rPr lang="en-US" dirty="0"/>
              <a:t>class labels)</a:t>
            </a:r>
          </a:p>
        </p:txBody>
      </p:sp>
      <p:sp>
        <p:nvSpPr>
          <p:cNvPr id="8" name="TextBox 7"/>
          <p:cNvSpPr txBox="1"/>
          <p:nvPr/>
        </p:nvSpPr>
        <p:spPr>
          <a:xfrm>
            <a:off x="2831955" y="1398667"/>
            <a:ext cx="1946238" cy="369332"/>
          </a:xfrm>
          <a:prstGeom prst="rect">
            <a:avLst/>
          </a:prstGeom>
          <a:solidFill>
            <a:schemeClr val="bg1"/>
          </a:solidFill>
          <a:ln w="38100">
            <a:solidFill>
              <a:schemeClr val="tx1"/>
            </a:solidFill>
          </a:ln>
        </p:spPr>
        <p:txBody>
          <a:bodyPr wrap="none" lIns="91440" rIns="91440" rtlCol="0">
            <a:spAutoFit/>
          </a:bodyPr>
          <a:lstStyle/>
          <a:p>
            <a:pPr algn="ctr"/>
            <a:r>
              <a:rPr lang="en-US" dirty="0"/>
              <a:t>Training Procedure</a:t>
            </a:r>
          </a:p>
        </p:txBody>
      </p:sp>
      <p:sp>
        <p:nvSpPr>
          <p:cNvPr id="9" name="TextBox 8"/>
          <p:cNvSpPr txBox="1"/>
          <p:nvPr/>
        </p:nvSpPr>
        <p:spPr>
          <a:xfrm>
            <a:off x="2831955" y="3075501"/>
            <a:ext cx="1946238" cy="369332"/>
          </a:xfrm>
          <a:prstGeom prst="rect">
            <a:avLst/>
          </a:prstGeom>
          <a:solidFill>
            <a:schemeClr val="accent6">
              <a:lumMod val="20000"/>
              <a:lumOff val="80000"/>
            </a:schemeClr>
          </a:solidFill>
          <a:ln w="38100">
            <a:solidFill>
              <a:schemeClr val="tx1"/>
            </a:solidFill>
          </a:ln>
        </p:spPr>
        <p:txBody>
          <a:bodyPr wrap="square" lIns="91440" rIns="91440" rtlCol="0">
            <a:spAutoFit/>
          </a:bodyPr>
          <a:lstStyle/>
          <a:p>
            <a:pPr algn="ctr"/>
            <a:r>
              <a:rPr lang="en-US" dirty="0"/>
              <a:t>Trained Classifier</a:t>
            </a:r>
          </a:p>
        </p:txBody>
      </p:sp>
      <p:sp>
        <p:nvSpPr>
          <p:cNvPr id="10" name="TextBox 9"/>
          <p:cNvSpPr txBox="1"/>
          <p:nvPr/>
        </p:nvSpPr>
        <p:spPr>
          <a:xfrm>
            <a:off x="238013" y="2937001"/>
            <a:ext cx="2194102" cy="646331"/>
          </a:xfrm>
          <a:prstGeom prst="rect">
            <a:avLst/>
          </a:prstGeom>
          <a:solidFill>
            <a:schemeClr val="bg1"/>
          </a:solidFill>
          <a:ln w="38100">
            <a:solidFill>
              <a:schemeClr val="tx1"/>
            </a:solidFill>
          </a:ln>
        </p:spPr>
        <p:txBody>
          <a:bodyPr wrap="square" lIns="91440" rIns="91440" rtlCol="0">
            <a:spAutoFit/>
          </a:bodyPr>
          <a:lstStyle/>
          <a:p>
            <a:r>
              <a:rPr lang="en-US" dirty="0"/>
              <a:t>Feature vectors from</a:t>
            </a:r>
          </a:p>
          <a:p>
            <a:r>
              <a:rPr lang="en-US" dirty="0"/>
              <a:t>Validation Set</a:t>
            </a:r>
          </a:p>
        </p:txBody>
      </p:sp>
      <p:sp>
        <p:nvSpPr>
          <p:cNvPr id="13" name="TextBox 12"/>
          <p:cNvSpPr txBox="1"/>
          <p:nvPr/>
        </p:nvSpPr>
        <p:spPr>
          <a:xfrm>
            <a:off x="5161947" y="1398667"/>
            <a:ext cx="2033812" cy="369332"/>
          </a:xfrm>
          <a:prstGeom prst="rect">
            <a:avLst/>
          </a:prstGeom>
          <a:solidFill>
            <a:schemeClr val="accent6">
              <a:lumMod val="20000"/>
              <a:lumOff val="80000"/>
            </a:schemeClr>
          </a:solidFill>
          <a:ln w="38100">
            <a:solidFill>
              <a:schemeClr val="tx1"/>
            </a:solidFill>
          </a:ln>
        </p:spPr>
        <p:txBody>
          <a:bodyPr wrap="square" lIns="91440" rIns="91440" rtlCol="0">
            <a:spAutoFit/>
          </a:bodyPr>
          <a:lstStyle/>
          <a:p>
            <a:pPr algn="ctr"/>
            <a:r>
              <a:rPr lang="en-US" dirty="0"/>
              <a:t>Trained Classifier</a:t>
            </a:r>
          </a:p>
        </p:txBody>
      </p:sp>
      <p:sp>
        <p:nvSpPr>
          <p:cNvPr id="14" name="TextBox 13"/>
          <p:cNvSpPr txBox="1"/>
          <p:nvPr/>
        </p:nvSpPr>
        <p:spPr>
          <a:xfrm>
            <a:off x="5161948" y="3075501"/>
            <a:ext cx="2033811" cy="369332"/>
          </a:xfrm>
          <a:prstGeom prst="rect">
            <a:avLst/>
          </a:prstGeom>
          <a:solidFill>
            <a:schemeClr val="bg1"/>
          </a:solidFill>
          <a:ln w="38100">
            <a:solidFill>
              <a:schemeClr val="tx1"/>
            </a:solidFill>
          </a:ln>
        </p:spPr>
        <p:txBody>
          <a:bodyPr wrap="square" lIns="91440" rIns="91440" rtlCol="0">
            <a:spAutoFit/>
          </a:bodyPr>
          <a:lstStyle/>
          <a:p>
            <a:pPr algn="ctr"/>
            <a:r>
              <a:rPr lang="en-US" dirty="0"/>
              <a:t>Output Class Labels</a:t>
            </a:r>
          </a:p>
        </p:txBody>
      </p:sp>
      <p:sp>
        <p:nvSpPr>
          <p:cNvPr id="15" name="TextBox 14"/>
          <p:cNvSpPr txBox="1"/>
          <p:nvPr/>
        </p:nvSpPr>
        <p:spPr>
          <a:xfrm>
            <a:off x="4698152" y="3850072"/>
            <a:ext cx="2497607" cy="646331"/>
          </a:xfrm>
          <a:prstGeom prst="rect">
            <a:avLst/>
          </a:prstGeom>
          <a:solidFill>
            <a:schemeClr val="bg1"/>
          </a:solidFill>
          <a:ln w="38100">
            <a:solidFill>
              <a:schemeClr val="tx1"/>
            </a:solidFill>
          </a:ln>
        </p:spPr>
        <p:txBody>
          <a:bodyPr wrap="none" lIns="91440" rIns="91440" rtlCol="0">
            <a:spAutoFit/>
          </a:bodyPr>
          <a:lstStyle/>
          <a:p>
            <a:r>
              <a:rPr lang="en-US" dirty="0"/>
              <a:t>Known Class Labels from</a:t>
            </a:r>
          </a:p>
          <a:p>
            <a:r>
              <a:rPr lang="en-US" dirty="0"/>
              <a:t>Validation Set</a:t>
            </a:r>
          </a:p>
        </p:txBody>
      </p:sp>
      <p:sp>
        <p:nvSpPr>
          <p:cNvPr id="18" name="TextBox 17"/>
          <p:cNvSpPr txBox="1"/>
          <p:nvPr/>
        </p:nvSpPr>
        <p:spPr>
          <a:xfrm>
            <a:off x="7579514" y="3482541"/>
            <a:ext cx="893578" cy="369332"/>
          </a:xfrm>
          <a:prstGeom prst="rect">
            <a:avLst/>
          </a:prstGeom>
          <a:solidFill>
            <a:schemeClr val="bg1"/>
          </a:solidFill>
          <a:ln w="38100">
            <a:solidFill>
              <a:schemeClr val="tx1"/>
            </a:solidFill>
          </a:ln>
        </p:spPr>
        <p:txBody>
          <a:bodyPr wrap="none" lIns="91440" rIns="91440" rtlCol="0">
            <a:spAutoFit/>
          </a:bodyPr>
          <a:lstStyle/>
          <a:p>
            <a:pPr algn="ctr"/>
            <a:r>
              <a:rPr lang="en-US" dirty="0"/>
              <a:t>Metrics</a:t>
            </a:r>
          </a:p>
        </p:txBody>
      </p:sp>
      <p:cxnSp>
        <p:nvCxnSpPr>
          <p:cNvPr id="3" name="Straight Arrow Connector 2"/>
          <p:cNvCxnSpPr>
            <a:stCxn id="7" idx="3"/>
            <a:endCxn id="8" idx="1"/>
          </p:cNvCxnSpPr>
          <p:nvPr/>
        </p:nvCxnSpPr>
        <p:spPr>
          <a:xfrm>
            <a:off x="2432115" y="1583333"/>
            <a:ext cx="3998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3"/>
            <a:endCxn id="13" idx="1"/>
          </p:cNvCxnSpPr>
          <p:nvPr/>
        </p:nvCxnSpPr>
        <p:spPr>
          <a:xfrm>
            <a:off x="4778193" y="1583333"/>
            <a:ext cx="3837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9" idx="1"/>
          </p:cNvCxnSpPr>
          <p:nvPr/>
        </p:nvCxnSpPr>
        <p:spPr>
          <a:xfrm>
            <a:off x="2432115" y="3260167"/>
            <a:ext cx="3998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3"/>
            <a:endCxn id="14" idx="1"/>
          </p:cNvCxnSpPr>
          <p:nvPr/>
        </p:nvCxnSpPr>
        <p:spPr>
          <a:xfrm>
            <a:off x="4778193" y="3260167"/>
            <a:ext cx="3837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8" idx="0"/>
          </p:cNvCxnSpPr>
          <p:nvPr/>
        </p:nvCxnSpPr>
        <p:spPr>
          <a:xfrm>
            <a:off x="7195759" y="3260167"/>
            <a:ext cx="830544" cy="22237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3"/>
            <a:endCxn id="18" idx="2"/>
          </p:cNvCxnSpPr>
          <p:nvPr/>
        </p:nvCxnSpPr>
        <p:spPr>
          <a:xfrm flipV="1">
            <a:off x="7195759" y="3851873"/>
            <a:ext cx="830544" cy="32136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82806" y="2144751"/>
            <a:ext cx="2044535" cy="369332"/>
          </a:xfrm>
          <a:prstGeom prst="rect">
            <a:avLst/>
          </a:prstGeom>
          <a:solidFill>
            <a:srgbClr val="FFFF00"/>
          </a:solidFill>
          <a:ln w="76200">
            <a:solidFill>
              <a:schemeClr val="tx1"/>
            </a:solidFill>
          </a:ln>
        </p:spPr>
        <p:txBody>
          <a:bodyPr wrap="none" lIns="91440" rIns="91440" rtlCol="0">
            <a:spAutoFit/>
          </a:bodyPr>
          <a:lstStyle/>
          <a:p>
            <a:pPr algn="ctr"/>
            <a:r>
              <a:rPr lang="en-US" dirty="0"/>
              <a:t>Tunable Parameters</a:t>
            </a:r>
          </a:p>
        </p:txBody>
      </p:sp>
      <p:cxnSp>
        <p:nvCxnSpPr>
          <p:cNvPr id="4" name="Straight Arrow Connector 3"/>
          <p:cNvCxnSpPr>
            <a:stCxn id="17" idx="0"/>
            <a:endCxn id="8" idx="2"/>
          </p:cNvCxnSpPr>
          <p:nvPr/>
        </p:nvCxnSpPr>
        <p:spPr>
          <a:xfrm flipV="1">
            <a:off x="3805074" y="1767999"/>
            <a:ext cx="0" cy="3767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579514" y="3487692"/>
            <a:ext cx="893578" cy="369332"/>
          </a:xfrm>
          <a:prstGeom prst="rect">
            <a:avLst/>
          </a:prstGeom>
          <a:solidFill>
            <a:srgbClr val="FFFF00"/>
          </a:solidFill>
          <a:ln w="76200">
            <a:solidFill>
              <a:schemeClr val="tx1"/>
            </a:solidFill>
          </a:ln>
        </p:spPr>
        <p:txBody>
          <a:bodyPr wrap="none" lIns="91440" rIns="91440" rtlCol="0">
            <a:spAutoFit/>
          </a:bodyPr>
          <a:lstStyle/>
          <a:p>
            <a:pPr algn="ctr"/>
            <a:r>
              <a:rPr lang="en-US" dirty="0"/>
              <a:t>Metrics</a:t>
            </a:r>
          </a:p>
        </p:txBody>
      </p:sp>
      <p:cxnSp>
        <p:nvCxnSpPr>
          <p:cNvPr id="11" name="Elbow Connector 10"/>
          <p:cNvCxnSpPr>
            <a:stCxn id="20" idx="3"/>
            <a:endCxn id="17" idx="3"/>
          </p:cNvCxnSpPr>
          <p:nvPr/>
        </p:nvCxnSpPr>
        <p:spPr>
          <a:xfrm flipH="1" flipV="1">
            <a:off x="4827341" y="2329417"/>
            <a:ext cx="3645751" cy="1342941"/>
          </a:xfrm>
          <a:prstGeom prst="bentConnector3">
            <a:avLst>
              <a:gd name="adj1" fmla="val -627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67935" y="4887527"/>
            <a:ext cx="8608126" cy="707886"/>
          </a:xfrm>
          <a:prstGeom prst="rect">
            <a:avLst/>
          </a:prstGeom>
          <a:noFill/>
        </p:spPr>
        <p:txBody>
          <a:bodyPr wrap="square" rtlCol="0">
            <a:spAutoFit/>
          </a:bodyPr>
          <a:lstStyle/>
          <a:p>
            <a:r>
              <a:rPr lang="en-US" sz="2000" dirty="0"/>
              <a:t>Answers the question “How can I optimize my classifier?”</a:t>
            </a:r>
          </a:p>
          <a:p>
            <a:r>
              <a:rPr lang="en-US" sz="2000" dirty="0"/>
              <a:t>Finds use in setting histogram bin widths, for example.</a:t>
            </a:r>
          </a:p>
        </p:txBody>
      </p:sp>
    </p:spTree>
    <p:extLst>
      <p:ext uri="{BB962C8B-B14F-4D97-AF65-F5344CB8AC3E}">
        <p14:creationId xmlns:p14="http://schemas.microsoft.com/office/powerpoint/2010/main" val="34143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xEl>
                                              <p:pRg st="1" end="1"/>
                                            </p:txEl>
                                          </p:spTgt>
                                        </p:tgtEl>
                                        <p:attrNameLst>
                                          <p:attrName>style.visibility</p:attrName>
                                        </p:attrNameLst>
                                      </p:cBhvr>
                                      <p:to>
                                        <p:strVal val="visible"/>
                                      </p:to>
                                    </p:set>
                                    <p:animEffect transition="in" filter="fade">
                                      <p:cBhvr>
                                        <p:cTn id="54"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P spid="14" grpId="0" animBg="1"/>
      <p:bldP spid="15" grpId="0" animBg="1"/>
      <p:bldP spid="18" grpId="0" animBg="1"/>
      <p:bldP spid="17" grpId="0" animBg="1"/>
      <p:bldP spid="20" grpId="0" animBg="1"/>
      <p:bldP spid="26"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Linear Classifier to answer “</a:t>
            </a:r>
            <a:r>
              <a:rPr lang="en-US" i="1" dirty="0"/>
              <a:t>Will the machine fail?</a:t>
            </a:r>
            <a:r>
              <a:rPr lang="en-US" dirty="0"/>
              <a:t>”</a:t>
            </a:r>
          </a:p>
        </p:txBody>
      </p:sp>
      <mc:AlternateContent xmlns:mc="http://schemas.openxmlformats.org/markup-compatibility/2006" xmlns:a14="http://schemas.microsoft.com/office/drawing/2010/main">
        <mc:Choice Requires="a14">
          <p:sp>
            <p:nvSpPr>
              <p:cNvPr id="208" name="TextBox 207"/>
              <p:cNvSpPr txBox="1"/>
              <p:nvPr/>
            </p:nvSpPr>
            <p:spPr>
              <a:xfrm>
                <a:off x="741284" y="715641"/>
                <a:ext cx="7643675" cy="923330"/>
              </a:xfrm>
              <a:prstGeom prst="rect">
                <a:avLst/>
              </a:prstGeom>
              <a:noFill/>
            </p:spPr>
            <p:txBody>
              <a:bodyPr wrap="square" lIns="91440" rIns="0" rtlCol="0">
                <a:spAutoFit/>
              </a:bodyPr>
              <a:lstStyle/>
              <a:p>
                <a:r>
                  <a:rPr lang="en-US" dirty="0"/>
                  <a:t>Given a training set, find set of weights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𝑑</m:t>
                            </m:r>
                          </m:sub>
                        </m:sSub>
                      </m:e>
                    </m:d>
                  </m:oMath>
                </a14:m>
                <a:r>
                  <a:rPr lang="en-US" dirty="0"/>
                  <a:t> such that</a:t>
                </a:r>
              </a:p>
              <a:p>
                <a:pPr>
                  <a:tabLst>
                    <a:tab pos="1144588" algn="l"/>
                  </a:tabLst>
                </a:pPr>
                <a:r>
                  <a:rPr lang="en-US" dirty="0"/>
                  <a:t>for positive	points the value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𝑑</m:t>
                        </m:r>
                      </m:sub>
                    </m:sSub>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𝑑</m:t>
                        </m:r>
                      </m:sub>
                    </m:sSub>
                  </m:oMath>
                </a14:m>
                <a:r>
                  <a:rPr lang="en-US" dirty="0"/>
                  <a:t> is forced to 1</a:t>
                </a:r>
              </a:p>
              <a:p>
                <a:pPr>
                  <a:tabLst>
                    <a:tab pos="1144588" algn="l"/>
                  </a:tabLst>
                </a:pPr>
                <a:r>
                  <a:rPr lang="en-US" dirty="0"/>
                  <a:t>for negative	points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a14:m>
                <a:r>
                  <a:rPr lang="en-US" dirty="0"/>
                  <a:t> is forced to -1</a:t>
                </a:r>
              </a:p>
            </p:txBody>
          </p:sp>
        </mc:Choice>
        <mc:Fallback xmlns="">
          <p:sp>
            <p:nvSpPr>
              <p:cNvPr id="208" name="TextBox 207"/>
              <p:cNvSpPr txBox="1">
                <a:spLocks noRot="1" noChangeAspect="1" noMove="1" noResize="1" noEditPoints="1" noAdjustHandles="1" noChangeArrowheads="1" noChangeShapeType="1" noTextEdit="1"/>
              </p:cNvSpPr>
              <p:nvPr/>
            </p:nvSpPr>
            <p:spPr>
              <a:xfrm>
                <a:off x="741284" y="715641"/>
                <a:ext cx="7643675" cy="923330"/>
              </a:xfrm>
              <a:prstGeom prst="rect">
                <a:avLst/>
              </a:prstGeom>
              <a:blipFill rotWithShape="0">
                <a:blip r:embed="rId2"/>
                <a:stretch>
                  <a:fillRect l="-718" t="-3289" b="-9211"/>
                </a:stretch>
              </a:blipFill>
            </p:spPr>
            <p:txBody>
              <a:bodyPr/>
              <a:lstStyle/>
              <a:p>
                <a:r>
                  <a:rPr lang="en-US">
                    <a:noFill/>
                  </a:rPr>
                  <a:t> </a:t>
                </a:r>
              </a:p>
            </p:txBody>
          </p:sp>
        </mc:Fallback>
      </mc:AlternateContent>
      <p:grpSp>
        <p:nvGrpSpPr>
          <p:cNvPr id="214" name="Group 213"/>
          <p:cNvGrpSpPr/>
          <p:nvPr/>
        </p:nvGrpSpPr>
        <p:grpSpPr>
          <a:xfrm>
            <a:off x="982751" y="1861552"/>
            <a:ext cx="3766635" cy="369332"/>
            <a:chOff x="666259" y="2660545"/>
            <a:chExt cx="3766635" cy="369332"/>
          </a:xfrm>
        </p:grpSpPr>
        <mc:AlternateContent xmlns:mc="http://schemas.openxmlformats.org/markup-compatibility/2006" xmlns:a14="http://schemas.microsoft.com/office/drawing/2010/main">
          <mc:Choice Requires="a14">
            <p:sp>
              <p:nvSpPr>
                <p:cNvPr id="209" name="Rectangle 208"/>
                <p:cNvSpPr/>
                <p:nvPr/>
              </p:nvSpPr>
              <p:spPr>
                <a:xfrm>
                  <a:off x="666259"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r>
                              <a:rPr lang="en-US" b="0" i="0" smtClean="0">
                                <a:latin typeface="Cambria Math" panose="02040503050406030204" pitchFamily="18" charset="0"/>
                              </a:rPr>
                              <m:t>0</m:t>
                            </m:r>
                          </m:sub>
                        </m:sSub>
                      </m:oMath>
                    </m:oMathPara>
                  </a14:m>
                  <a:endParaRPr lang="en-US" dirty="0"/>
                </a:p>
              </p:txBody>
            </p:sp>
          </mc:Choice>
          <mc:Fallback xmlns="">
            <p:sp>
              <p:nvSpPr>
                <p:cNvPr id="209" name="Rectangle 208"/>
                <p:cNvSpPr>
                  <a:spLocks noRot="1" noChangeAspect="1" noMove="1" noResize="1" noEditPoints="1" noAdjustHandles="1" noChangeArrowheads="1" noChangeShapeType="1" noTextEdit="1"/>
                </p:cNvSpPr>
                <p:nvPr/>
              </p:nvSpPr>
              <p:spPr>
                <a:xfrm>
                  <a:off x="666259" y="2660545"/>
                  <a:ext cx="55855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Rectangle 209"/>
                <p:cNvSpPr/>
                <p:nvPr/>
              </p:nvSpPr>
              <p:spPr>
                <a:xfrm>
                  <a:off x="1847687"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r>
                              <a:rPr lang="en-US" b="0" i="0" smtClean="0">
                                <a:latin typeface="Cambria Math" panose="02040503050406030204" pitchFamily="18" charset="0"/>
                              </a:rPr>
                              <m:t>2</m:t>
                            </m:r>
                          </m:sub>
                        </m:sSub>
                      </m:oMath>
                    </m:oMathPara>
                  </a14:m>
                  <a:endParaRPr lang="en-US" dirty="0"/>
                </a:p>
              </p:txBody>
            </p:sp>
          </mc:Choice>
          <mc:Fallback xmlns="">
            <p:sp>
              <p:nvSpPr>
                <p:cNvPr id="210" name="Rectangle 209"/>
                <p:cNvSpPr>
                  <a:spLocks noRot="1" noChangeAspect="1" noMove="1" noResize="1" noEditPoints="1" noAdjustHandles="1" noChangeArrowheads="1" noChangeShapeType="1" noTextEdit="1"/>
                </p:cNvSpPr>
                <p:nvPr/>
              </p:nvSpPr>
              <p:spPr>
                <a:xfrm>
                  <a:off x="1847687" y="2660545"/>
                  <a:ext cx="55855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Rectangle 210"/>
                <p:cNvSpPr/>
                <p:nvPr/>
              </p:nvSpPr>
              <p:spPr>
                <a:xfrm>
                  <a:off x="2438402"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r>
                              <a:rPr lang="en-US" b="0" i="0" smtClean="0">
                                <a:latin typeface="Cambria Math" panose="02040503050406030204" pitchFamily="18" charset="0"/>
                              </a:rPr>
                              <m:t>3</m:t>
                            </m:r>
                          </m:sub>
                        </m:sSub>
                      </m:oMath>
                    </m:oMathPara>
                  </a14:m>
                  <a:endParaRPr lang="en-US" dirty="0"/>
                </a:p>
              </p:txBody>
            </p:sp>
          </mc:Choice>
          <mc:Fallback xmlns="">
            <p:sp>
              <p:nvSpPr>
                <p:cNvPr id="211" name="Rectangle 210"/>
                <p:cNvSpPr>
                  <a:spLocks noRot="1" noChangeAspect="1" noMove="1" noResize="1" noEditPoints="1" noAdjustHandles="1" noChangeArrowheads="1" noChangeShapeType="1" noTextEdit="1"/>
                </p:cNvSpPr>
                <p:nvPr/>
              </p:nvSpPr>
              <p:spPr>
                <a:xfrm>
                  <a:off x="2438402" y="2660545"/>
                  <a:ext cx="558551"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Rectangle 211"/>
                <p:cNvSpPr/>
                <p:nvPr/>
              </p:nvSpPr>
              <p:spPr>
                <a:xfrm>
                  <a:off x="3548934" y="2660545"/>
                  <a:ext cx="883960" cy="369332"/>
                </a:xfrm>
                <a:prstGeom prst="rect">
                  <a:avLst/>
                </a:prstGeom>
              </p:spPr>
              <p:txBody>
                <a:bodyPr wrap="none">
                  <a:spAutoFit/>
                </a:bodyPr>
                <a:lstStyle/>
                <a:p>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r>
                            <m:rPr>
                              <m:sty m:val="p"/>
                            </m:rPr>
                            <a:rPr lang="en-US" b="0" i="0" smtClean="0">
                              <a:latin typeface="Cambria Math" panose="02040503050406030204" pitchFamily="18" charset="0"/>
                            </a:rPr>
                            <m:t>d</m:t>
                          </m:r>
                        </m:sub>
                      </m:sSub>
                    </m:oMath>
                  </a14:m>
                  <a:endParaRPr lang="en-US" dirty="0"/>
                </a:p>
              </p:txBody>
            </p:sp>
          </mc:Choice>
          <mc:Fallback xmlns="">
            <p:sp>
              <p:nvSpPr>
                <p:cNvPr id="212" name="Rectangle 211"/>
                <p:cNvSpPr>
                  <a:spLocks noRot="1" noChangeAspect="1" noMove="1" noResize="1" noEditPoints="1" noAdjustHandles="1" noChangeArrowheads="1" noChangeShapeType="1" noTextEdit="1"/>
                </p:cNvSpPr>
                <p:nvPr/>
              </p:nvSpPr>
              <p:spPr>
                <a:xfrm>
                  <a:off x="3548934" y="2660545"/>
                  <a:ext cx="883960" cy="369332"/>
                </a:xfrm>
                <a:prstGeom prst="rect">
                  <a:avLst/>
                </a:prstGeom>
                <a:blipFill rotWithShape="0">
                  <a:blip r:embed="rId6"/>
                  <a:stretch>
                    <a:fillRect l="-551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Rectangle 212"/>
                <p:cNvSpPr/>
                <p:nvPr/>
              </p:nvSpPr>
              <p:spPr>
                <a:xfrm>
                  <a:off x="1256973"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r>
                              <a:rPr lang="en-US" b="0" i="0" smtClean="0">
                                <a:latin typeface="Cambria Math" panose="02040503050406030204" pitchFamily="18" charset="0"/>
                              </a:rPr>
                              <m:t>1</m:t>
                            </m:r>
                          </m:sub>
                        </m:sSub>
                      </m:oMath>
                    </m:oMathPara>
                  </a14:m>
                  <a:endParaRPr lang="en-US" dirty="0"/>
                </a:p>
              </p:txBody>
            </p:sp>
          </mc:Choice>
          <mc:Fallback xmlns="">
            <p:sp>
              <p:nvSpPr>
                <p:cNvPr id="213" name="Rectangle 212"/>
                <p:cNvSpPr>
                  <a:spLocks noRot="1" noChangeAspect="1" noMove="1" noResize="1" noEditPoints="1" noAdjustHandles="1" noChangeArrowheads="1" noChangeShapeType="1" noTextEdit="1"/>
                </p:cNvSpPr>
                <p:nvPr/>
              </p:nvSpPr>
              <p:spPr>
                <a:xfrm>
                  <a:off x="1256973" y="2660545"/>
                  <a:ext cx="558551" cy="369332"/>
                </a:xfrm>
                <a:prstGeom prst="rect">
                  <a:avLst/>
                </a:prstGeom>
                <a:blipFill rotWithShape="0">
                  <a:blip r:embed="rId7"/>
                  <a:stretch>
                    <a:fillRect/>
                  </a:stretch>
                </a:blipFill>
              </p:spPr>
              <p:txBody>
                <a:bodyPr/>
                <a:lstStyle/>
                <a:p>
                  <a:r>
                    <a:rPr lang="en-US">
                      <a:noFill/>
                    </a:rPr>
                    <a:t> </a:t>
                  </a:r>
                </a:p>
              </p:txBody>
            </p:sp>
          </mc:Fallback>
        </mc:AlternateContent>
      </p:grpSp>
      <p:grpSp>
        <p:nvGrpSpPr>
          <p:cNvPr id="215" name="Group 214"/>
          <p:cNvGrpSpPr/>
          <p:nvPr/>
        </p:nvGrpSpPr>
        <p:grpSpPr>
          <a:xfrm>
            <a:off x="980090" y="2605949"/>
            <a:ext cx="3771957" cy="369332"/>
            <a:chOff x="666259" y="2660545"/>
            <a:chExt cx="3771957" cy="369332"/>
          </a:xfrm>
        </p:grpSpPr>
        <mc:AlternateContent xmlns:mc="http://schemas.openxmlformats.org/markup-compatibility/2006" xmlns:a14="http://schemas.microsoft.com/office/drawing/2010/main">
          <mc:Choice Requires="a14">
            <p:sp>
              <p:nvSpPr>
                <p:cNvPr id="216" name="Rectangle 215"/>
                <p:cNvSpPr/>
                <p:nvPr/>
              </p:nvSpPr>
              <p:spPr>
                <a:xfrm>
                  <a:off x="666259"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20</m:t>
                            </m:r>
                          </m:sub>
                        </m:sSub>
                      </m:oMath>
                    </m:oMathPara>
                  </a14:m>
                  <a:endParaRPr lang="en-US" dirty="0"/>
                </a:p>
              </p:txBody>
            </p:sp>
          </mc:Choice>
          <mc:Fallback xmlns="">
            <p:sp>
              <p:nvSpPr>
                <p:cNvPr id="216" name="Rectangle 215"/>
                <p:cNvSpPr>
                  <a:spLocks noRot="1" noChangeAspect="1" noMove="1" noResize="1" noEditPoints="1" noAdjustHandles="1" noChangeArrowheads="1" noChangeShapeType="1" noTextEdit="1"/>
                </p:cNvSpPr>
                <p:nvPr/>
              </p:nvSpPr>
              <p:spPr>
                <a:xfrm>
                  <a:off x="666259" y="2660545"/>
                  <a:ext cx="563872"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Rectangle 216"/>
                <p:cNvSpPr/>
                <p:nvPr/>
              </p:nvSpPr>
              <p:spPr>
                <a:xfrm>
                  <a:off x="1847687"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22</m:t>
                            </m:r>
                          </m:sub>
                        </m:sSub>
                      </m:oMath>
                    </m:oMathPara>
                  </a14:m>
                  <a:endParaRPr lang="en-US" dirty="0"/>
                </a:p>
              </p:txBody>
            </p:sp>
          </mc:Choice>
          <mc:Fallback xmlns="">
            <p:sp>
              <p:nvSpPr>
                <p:cNvPr id="217" name="Rectangle 216"/>
                <p:cNvSpPr>
                  <a:spLocks noRot="1" noChangeAspect="1" noMove="1" noResize="1" noEditPoints="1" noAdjustHandles="1" noChangeArrowheads="1" noChangeShapeType="1" noTextEdit="1"/>
                </p:cNvSpPr>
                <p:nvPr/>
              </p:nvSpPr>
              <p:spPr>
                <a:xfrm>
                  <a:off x="1847687" y="2660545"/>
                  <a:ext cx="563872"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Rectangle 217"/>
                <p:cNvSpPr/>
                <p:nvPr/>
              </p:nvSpPr>
              <p:spPr>
                <a:xfrm>
                  <a:off x="2438402"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23</m:t>
                            </m:r>
                          </m:sub>
                        </m:sSub>
                      </m:oMath>
                    </m:oMathPara>
                  </a14:m>
                  <a:endParaRPr lang="en-US" dirty="0"/>
                </a:p>
              </p:txBody>
            </p:sp>
          </mc:Choice>
          <mc:Fallback xmlns="">
            <p:sp>
              <p:nvSpPr>
                <p:cNvPr id="218" name="Rectangle 217"/>
                <p:cNvSpPr>
                  <a:spLocks noRot="1" noChangeAspect="1" noMove="1" noResize="1" noEditPoints="1" noAdjustHandles="1" noChangeArrowheads="1" noChangeShapeType="1" noTextEdit="1"/>
                </p:cNvSpPr>
                <p:nvPr/>
              </p:nvSpPr>
              <p:spPr>
                <a:xfrm>
                  <a:off x="2438402" y="2660545"/>
                  <a:ext cx="563872"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Rectangle 218"/>
                <p:cNvSpPr/>
                <p:nvPr/>
              </p:nvSpPr>
              <p:spPr>
                <a:xfrm>
                  <a:off x="3548934" y="2660545"/>
                  <a:ext cx="889282" cy="369332"/>
                </a:xfrm>
                <a:prstGeom prst="rect">
                  <a:avLst/>
                </a:prstGeom>
              </p:spPr>
              <p:txBody>
                <a:bodyPr wrap="none">
                  <a:spAutoFit/>
                </a:bodyPr>
                <a:lstStyle/>
                <a:p>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2</m:t>
                          </m:r>
                          <m:r>
                            <m:rPr>
                              <m:sty m:val="p"/>
                            </m:rPr>
                            <a:rPr lang="en-US" b="0" i="0" smtClean="0">
                              <a:latin typeface="Cambria Math" panose="02040503050406030204" pitchFamily="18" charset="0"/>
                            </a:rPr>
                            <m:t>d</m:t>
                          </m:r>
                        </m:sub>
                      </m:sSub>
                    </m:oMath>
                  </a14:m>
                  <a:endParaRPr lang="en-US" dirty="0"/>
                </a:p>
              </p:txBody>
            </p:sp>
          </mc:Choice>
          <mc:Fallback xmlns="">
            <p:sp>
              <p:nvSpPr>
                <p:cNvPr id="219" name="Rectangle 218"/>
                <p:cNvSpPr>
                  <a:spLocks noRot="1" noChangeAspect="1" noMove="1" noResize="1" noEditPoints="1" noAdjustHandles="1" noChangeArrowheads="1" noChangeShapeType="1" noTextEdit="1"/>
                </p:cNvSpPr>
                <p:nvPr/>
              </p:nvSpPr>
              <p:spPr>
                <a:xfrm>
                  <a:off x="3548934" y="2660545"/>
                  <a:ext cx="889282" cy="369332"/>
                </a:xfrm>
                <a:prstGeom prst="rect">
                  <a:avLst/>
                </a:prstGeom>
                <a:blipFill rotWithShape="0">
                  <a:blip r:embed="rId11"/>
                  <a:stretch>
                    <a:fillRect l="-616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Rectangle 219"/>
                <p:cNvSpPr/>
                <p:nvPr/>
              </p:nvSpPr>
              <p:spPr>
                <a:xfrm>
                  <a:off x="1256973"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21</m:t>
                            </m:r>
                          </m:sub>
                        </m:sSub>
                      </m:oMath>
                    </m:oMathPara>
                  </a14:m>
                  <a:endParaRPr lang="en-US" dirty="0"/>
                </a:p>
              </p:txBody>
            </p:sp>
          </mc:Choice>
          <mc:Fallback xmlns="">
            <p:sp>
              <p:nvSpPr>
                <p:cNvPr id="220" name="Rectangle 219"/>
                <p:cNvSpPr>
                  <a:spLocks noRot="1" noChangeAspect="1" noMove="1" noResize="1" noEditPoints="1" noAdjustHandles="1" noChangeArrowheads="1" noChangeShapeType="1" noTextEdit="1"/>
                </p:cNvSpPr>
                <p:nvPr/>
              </p:nvSpPr>
              <p:spPr>
                <a:xfrm>
                  <a:off x="1256973" y="2660545"/>
                  <a:ext cx="563872" cy="369332"/>
                </a:xfrm>
                <a:prstGeom prst="rect">
                  <a:avLst/>
                </a:prstGeom>
                <a:blipFill rotWithShape="0">
                  <a:blip r:embed="rId12"/>
                  <a:stretch>
                    <a:fillRect/>
                  </a:stretch>
                </a:blipFill>
              </p:spPr>
              <p:txBody>
                <a:bodyPr/>
                <a:lstStyle/>
                <a:p>
                  <a:r>
                    <a:rPr lang="en-US">
                      <a:noFill/>
                    </a:rPr>
                    <a:t> </a:t>
                  </a:r>
                </a:p>
              </p:txBody>
            </p:sp>
          </mc:Fallback>
        </mc:AlternateContent>
      </p:grpSp>
      <p:grpSp>
        <p:nvGrpSpPr>
          <p:cNvPr id="221" name="Group 220"/>
          <p:cNvGrpSpPr/>
          <p:nvPr/>
        </p:nvGrpSpPr>
        <p:grpSpPr>
          <a:xfrm>
            <a:off x="980090" y="3350346"/>
            <a:ext cx="3771957" cy="369332"/>
            <a:chOff x="666259" y="2660545"/>
            <a:chExt cx="3771957" cy="369332"/>
          </a:xfrm>
        </p:grpSpPr>
        <mc:AlternateContent xmlns:mc="http://schemas.openxmlformats.org/markup-compatibility/2006" xmlns:a14="http://schemas.microsoft.com/office/drawing/2010/main">
          <mc:Choice Requires="a14">
            <p:sp>
              <p:nvSpPr>
                <p:cNvPr id="222" name="Rectangle 221"/>
                <p:cNvSpPr/>
                <p:nvPr/>
              </p:nvSpPr>
              <p:spPr>
                <a:xfrm>
                  <a:off x="666259"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30</m:t>
                            </m:r>
                          </m:sub>
                        </m:sSub>
                      </m:oMath>
                    </m:oMathPara>
                  </a14:m>
                  <a:endParaRPr lang="en-US" dirty="0"/>
                </a:p>
              </p:txBody>
            </p:sp>
          </mc:Choice>
          <mc:Fallback xmlns="">
            <p:sp>
              <p:nvSpPr>
                <p:cNvPr id="222" name="Rectangle 221"/>
                <p:cNvSpPr>
                  <a:spLocks noRot="1" noChangeAspect="1" noMove="1" noResize="1" noEditPoints="1" noAdjustHandles="1" noChangeArrowheads="1" noChangeShapeType="1" noTextEdit="1"/>
                </p:cNvSpPr>
                <p:nvPr/>
              </p:nvSpPr>
              <p:spPr>
                <a:xfrm>
                  <a:off x="666259" y="2660545"/>
                  <a:ext cx="563872" cy="369332"/>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Rectangle 222"/>
                <p:cNvSpPr/>
                <p:nvPr/>
              </p:nvSpPr>
              <p:spPr>
                <a:xfrm>
                  <a:off x="1847687"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32</m:t>
                            </m:r>
                          </m:sub>
                        </m:sSub>
                      </m:oMath>
                    </m:oMathPara>
                  </a14:m>
                  <a:endParaRPr lang="en-US" dirty="0"/>
                </a:p>
              </p:txBody>
            </p:sp>
          </mc:Choice>
          <mc:Fallback xmlns="">
            <p:sp>
              <p:nvSpPr>
                <p:cNvPr id="223" name="Rectangle 222"/>
                <p:cNvSpPr>
                  <a:spLocks noRot="1" noChangeAspect="1" noMove="1" noResize="1" noEditPoints="1" noAdjustHandles="1" noChangeArrowheads="1" noChangeShapeType="1" noTextEdit="1"/>
                </p:cNvSpPr>
                <p:nvPr/>
              </p:nvSpPr>
              <p:spPr>
                <a:xfrm>
                  <a:off x="1847687" y="2660545"/>
                  <a:ext cx="563872" cy="369332"/>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Rectangle 223"/>
                <p:cNvSpPr/>
                <p:nvPr/>
              </p:nvSpPr>
              <p:spPr>
                <a:xfrm>
                  <a:off x="2438402"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33</m:t>
                            </m:r>
                          </m:sub>
                        </m:sSub>
                      </m:oMath>
                    </m:oMathPara>
                  </a14:m>
                  <a:endParaRPr lang="en-US" dirty="0"/>
                </a:p>
              </p:txBody>
            </p:sp>
          </mc:Choice>
          <mc:Fallback xmlns="">
            <p:sp>
              <p:nvSpPr>
                <p:cNvPr id="224" name="Rectangle 223"/>
                <p:cNvSpPr>
                  <a:spLocks noRot="1" noChangeAspect="1" noMove="1" noResize="1" noEditPoints="1" noAdjustHandles="1" noChangeArrowheads="1" noChangeShapeType="1" noTextEdit="1"/>
                </p:cNvSpPr>
                <p:nvPr/>
              </p:nvSpPr>
              <p:spPr>
                <a:xfrm>
                  <a:off x="2438402" y="2660545"/>
                  <a:ext cx="563872" cy="369332"/>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Rectangle 224"/>
                <p:cNvSpPr/>
                <p:nvPr/>
              </p:nvSpPr>
              <p:spPr>
                <a:xfrm>
                  <a:off x="3548934" y="2660545"/>
                  <a:ext cx="889282" cy="369332"/>
                </a:xfrm>
                <a:prstGeom prst="rect">
                  <a:avLst/>
                </a:prstGeom>
              </p:spPr>
              <p:txBody>
                <a:bodyPr wrap="none">
                  <a:spAutoFit/>
                </a:bodyPr>
                <a:lstStyle/>
                <a:p>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3</m:t>
                          </m:r>
                          <m:r>
                            <m:rPr>
                              <m:sty m:val="p"/>
                            </m:rPr>
                            <a:rPr lang="en-US" b="0" i="0" smtClean="0">
                              <a:latin typeface="Cambria Math" panose="02040503050406030204" pitchFamily="18" charset="0"/>
                            </a:rPr>
                            <m:t>d</m:t>
                          </m:r>
                        </m:sub>
                      </m:sSub>
                    </m:oMath>
                  </a14:m>
                  <a:endParaRPr lang="en-US" dirty="0"/>
                </a:p>
              </p:txBody>
            </p:sp>
          </mc:Choice>
          <mc:Fallback xmlns="">
            <p:sp>
              <p:nvSpPr>
                <p:cNvPr id="225" name="Rectangle 224"/>
                <p:cNvSpPr>
                  <a:spLocks noRot="1" noChangeAspect="1" noMove="1" noResize="1" noEditPoints="1" noAdjustHandles="1" noChangeArrowheads="1" noChangeShapeType="1" noTextEdit="1"/>
                </p:cNvSpPr>
                <p:nvPr/>
              </p:nvSpPr>
              <p:spPr>
                <a:xfrm>
                  <a:off x="3548934" y="2660545"/>
                  <a:ext cx="889282" cy="369332"/>
                </a:xfrm>
                <a:prstGeom prst="rect">
                  <a:avLst/>
                </a:prstGeom>
                <a:blipFill rotWithShape="0">
                  <a:blip r:embed="rId16"/>
                  <a:stretch>
                    <a:fillRect l="-616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6" name="Rectangle 225"/>
                <p:cNvSpPr/>
                <p:nvPr/>
              </p:nvSpPr>
              <p:spPr>
                <a:xfrm>
                  <a:off x="1256973"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0" smtClean="0">
                                <a:latin typeface="Cambria Math" panose="02040503050406030204" pitchFamily="18" charset="0"/>
                              </a:rPr>
                              <m:t>31</m:t>
                            </m:r>
                          </m:sub>
                        </m:sSub>
                      </m:oMath>
                    </m:oMathPara>
                  </a14:m>
                  <a:endParaRPr lang="en-US" dirty="0"/>
                </a:p>
              </p:txBody>
            </p:sp>
          </mc:Choice>
          <mc:Fallback xmlns="">
            <p:sp>
              <p:nvSpPr>
                <p:cNvPr id="226" name="Rectangle 225"/>
                <p:cNvSpPr>
                  <a:spLocks noRot="1" noChangeAspect="1" noMove="1" noResize="1" noEditPoints="1" noAdjustHandles="1" noChangeArrowheads="1" noChangeShapeType="1" noTextEdit="1"/>
                </p:cNvSpPr>
                <p:nvPr/>
              </p:nvSpPr>
              <p:spPr>
                <a:xfrm>
                  <a:off x="1256973" y="2660545"/>
                  <a:ext cx="563872" cy="369332"/>
                </a:xfrm>
                <a:prstGeom prst="rect">
                  <a:avLst/>
                </a:prstGeom>
                <a:blipFill rotWithShape="0">
                  <a:blip r:embed="rId17"/>
                  <a:stretch>
                    <a:fillRect/>
                  </a:stretch>
                </a:blipFill>
              </p:spPr>
              <p:txBody>
                <a:bodyPr/>
                <a:lstStyle/>
                <a:p>
                  <a:r>
                    <a:rPr lang="en-US">
                      <a:noFill/>
                    </a:rPr>
                    <a:t> </a:t>
                  </a:r>
                </a:p>
              </p:txBody>
            </p:sp>
          </mc:Fallback>
        </mc:AlternateContent>
      </p:grpSp>
      <p:grpSp>
        <p:nvGrpSpPr>
          <p:cNvPr id="233" name="Group 232"/>
          <p:cNvGrpSpPr/>
          <p:nvPr/>
        </p:nvGrpSpPr>
        <p:grpSpPr>
          <a:xfrm>
            <a:off x="965663" y="4839140"/>
            <a:ext cx="3800811" cy="369332"/>
            <a:chOff x="666259" y="2660545"/>
            <a:chExt cx="3800811" cy="369332"/>
          </a:xfrm>
        </p:grpSpPr>
        <mc:AlternateContent xmlns:mc="http://schemas.openxmlformats.org/markup-compatibility/2006" xmlns:a14="http://schemas.microsoft.com/office/drawing/2010/main">
          <mc:Choice Requires="a14">
            <p:sp>
              <p:nvSpPr>
                <p:cNvPr id="234" name="Rectangle 233"/>
                <p:cNvSpPr/>
                <p:nvPr/>
              </p:nvSpPr>
              <p:spPr>
                <a:xfrm>
                  <a:off x="666259"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b="0" i="1" smtClean="0">
                                <a:latin typeface="Cambria Math" panose="02040503050406030204" pitchFamily="18" charset="0"/>
                              </a:rPr>
                              <m:t>𝑁</m:t>
                            </m:r>
                            <m:r>
                              <a:rPr lang="en-US" b="0" i="0" smtClean="0">
                                <a:latin typeface="Cambria Math" panose="02040503050406030204" pitchFamily="18" charset="0"/>
                              </a:rPr>
                              <m:t>0</m:t>
                            </m:r>
                          </m:sub>
                        </m:sSub>
                      </m:oMath>
                    </m:oMathPara>
                  </a14:m>
                  <a:endParaRPr lang="en-US" dirty="0"/>
                </a:p>
              </p:txBody>
            </p:sp>
          </mc:Choice>
          <mc:Fallback xmlns="">
            <p:sp>
              <p:nvSpPr>
                <p:cNvPr id="234" name="Rectangle 233"/>
                <p:cNvSpPr>
                  <a:spLocks noRot="1" noChangeAspect="1" noMove="1" noResize="1" noEditPoints="1" noAdjustHandles="1" noChangeArrowheads="1" noChangeShapeType="1" noTextEdit="1"/>
                </p:cNvSpPr>
                <p:nvPr/>
              </p:nvSpPr>
              <p:spPr>
                <a:xfrm>
                  <a:off x="666259" y="2660545"/>
                  <a:ext cx="592726" cy="369332"/>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Rectangle 234"/>
                <p:cNvSpPr/>
                <p:nvPr/>
              </p:nvSpPr>
              <p:spPr>
                <a:xfrm>
                  <a:off x="1847687"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i="1">
                                <a:latin typeface="Cambria Math" panose="02040503050406030204" pitchFamily="18" charset="0"/>
                              </a:rPr>
                              <m:t>𝑁</m:t>
                            </m:r>
                            <m:r>
                              <a:rPr lang="en-US" b="0" i="0" smtClean="0">
                                <a:latin typeface="Cambria Math" panose="02040503050406030204" pitchFamily="18" charset="0"/>
                              </a:rPr>
                              <m:t>2</m:t>
                            </m:r>
                          </m:sub>
                        </m:sSub>
                      </m:oMath>
                    </m:oMathPara>
                  </a14:m>
                  <a:endParaRPr lang="en-US" dirty="0"/>
                </a:p>
              </p:txBody>
            </p:sp>
          </mc:Choice>
          <mc:Fallback xmlns="">
            <p:sp>
              <p:nvSpPr>
                <p:cNvPr id="235" name="Rectangle 234"/>
                <p:cNvSpPr>
                  <a:spLocks noRot="1" noChangeAspect="1" noMove="1" noResize="1" noEditPoints="1" noAdjustHandles="1" noChangeArrowheads="1" noChangeShapeType="1" noTextEdit="1"/>
                </p:cNvSpPr>
                <p:nvPr/>
              </p:nvSpPr>
              <p:spPr>
                <a:xfrm>
                  <a:off x="1847687" y="2660545"/>
                  <a:ext cx="592726" cy="369332"/>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6" name="Rectangle 235"/>
                <p:cNvSpPr/>
                <p:nvPr/>
              </p:nvSpPr>
              <p:spPr>
                <a:xfrm>
                  <a:off x="2438402"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i="1">
                                <a:latin typeface="Cambria Math" panose="02040503050406030204" pitchFamily="18" charset="0"/>
                              </a:rPr>
                              <m:t>𝑁</m:t>
                            </m:r>
                            <m:r>
                              <a:rPr lang="en-US" b="0" i="0" smtClean="0">
                                <a:latin typeface="Cambria Math" panose="02040503050406030204" pitchFamily="18" charset="0"/>
                              </a:rPr>
                              <m:t>3</m:t>
                            </m:r>
                          </m:sub>
                        </m:sSub>
                      </m:oMath>
                    </m:oMathPara>
                  </a14:m>
                  <a:endParaRPr lang="en-US" dirty="0"/>
                </a:p>
              </p:txBody>
            </p:sp>
          </mc:Choice>
          <mc:Fallback xmlns="">
            <p:sp>
              <p:nvSpPr>
                <p:cNvPr id="236" name="Rectangle 235"/>
                <p:cNvSpPr>
                  <a:spLocks noRot="1" noChangeAspect="1" noMove="1" noResize="1" noEditPoints="1" noAdjustHandles="1" noChangeArrowheads="1" noChangeShapeType="1" noTextEdit="1"/>
                </p:cNvSpPr>
                <p:nvPr/>
              </p:nvSpPr>
              <p:spPr>
                <a:xfrm>
                  <a:off x="2438402" y="2660545"/>
                  <a:ext cx="592726" cy="369332"/>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Rectangle 236"/>
                <p:cNvSpPr/>
                <p:nvPr/>
              </p:nvSpPr>
              <p:spPr>
                <a:xfrm>
                  <a:off x="3548934" y="2660545"/>
                  <a:ext cx="918136" cy="369332"/>
                </a:xfrm>
                <a:prstGeom prst="rect">
                  <a:avLst/>
                </a:prstGeom>
              </p:spPr>
              <p:txBody>
                <a:bodyPr wrap="none">
                  <a:spAutoFit/>
                </a:bodyPr>
                <a:lstStyle/>
                <a:p>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i="1">
                              <a:latin typeface="Cambria Math" panose="02040503050406030204" pitchFamily="18" charset="0"/>
                            </a:rPr>
                            <m:t>𝑁</m:t>
                          </m:r>
                          <m:r>
                            <m:rPr>
                              <m:sty m:val="p"/>
                            </m:rPr>
                            <a:rPr lang="en-US" b="0" i="0" smtClean="0">
                              <a:latin typeface="Cambria Math" panose="02040503050406030204" pitchFamily="18" charset="0"/>
                            </a:rPr>
                            <m:t>d</m:t>
                          </m:r>
                        </m:sub>
                      </m:sSub>
                    </m:oMath>
                  </a14:m>
                  <a:endParaRPr lang="en-US" dirty="0"/>
                </a:p>
              </p:txBody>
            </p:sp>
          </mc:Choice>
          <mc:Fallback xmlns="">
            <p:sp>
              <p:nvSpPr>
                <p:cNvPr id="237" name="Rectangle 236"/>
                <p:cNvSpPr>
                  <a:spLocks noRot="1" noChangeAspect="1" noMove="1" noResize="1" noEditPoints="1" noAdjustHandles="1" noChangeArrowheads="1" noChangeShapeType="1" noTextEdit="1"/>
                </p:cNvSpPr>
                <p:nvPr/>
              </p:nvSpPr>
              <p:spPr>
                <a:xfrm>
                  <a:off x="3548934" y="2660545"/>
                  <a:ext cx="918136" cy="369332"/>
                </a:xfrm>
                <a:prstGeom prst="rect">
                  <a:avLst/>
                </a:prstGeom>
                <a:blipFill rotWithShape="0">
                  <a:blip r:embed="rId21"/>
                  <a:stretch>
                    <a:fillRect l="-529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Rectangle 237"/>
                <p:cNvSpPr/>
                <p:nvPr/>
              </p:nvSpPr>
              <p:spPr>
                <a:xfrm>
                  <a:off x="1256973"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𝑥</m:t>
                            </m:r>
                          </m:e>
                          <m:sub>
                            <m:r>
                              <a:rPr lang="en-US" i="1">
                                <a:latin typeface="Cambria Math" panose="02040503050406030204" pitchFamily="18" charset="0"/>
                              </a:rPr>
                              <m:t>𝑁</m:t>
                            </m:r>
                            <m:r>
                              <a:rPr lang="en-US" b="0" i="0" smtClean="0">
                                <a:latin typeface="Cambria Math" panose="02040503050406030204" pitchFamily="18" charset="0"/>
                              </a:rPr>
                              <m:t>1</m:t>
                            </m:r>
                          </m:sub>
                        </m:sSub>
                      </m:oMath>
                    </m:oMathPara>
                  </a14:m>
                  <a:endParaRPr lang="en-US" dirty="0"/>
                </a:p>
              </p:txBody>
            </p:sp>
          </mc:Choice>
          <mc:Fallback xmlns="">
            <p:sp>
              <p:nvSpPr>
                <p:cNvPr id="238" name="Rectangle 237"/>
                <p:cNvSpPr>
                  <a:spLocks noRot="1" noChangeAspect="1" noMove="1" noResize="1" noEditPoints="1" noAdjustHandles="1" noChangeArrowheads="1" noChangeShapeType="1" noTextEdit="1"/>
                </p:cNvSpPr>
                <p:nvPr/>
              </p:nvSpPr>
              <p:spPr>
                <a:xfrm>
                  <a:off x="1256973" y="2660545"/>
                  <a:ext cx="592726" cy="369332"/>
                </a:xfrm>
                <a:prstGeom prst="rect">
                  <a:avLst/>
                </a:prstGeom>
                <a:blipFill rotWithShape="0">
                  <a:blip r:embed="rId22"/>
                  <a:stretch>
                    <a:fillRect/>
                  </a:stretch>
                </a:blipFill>
              </p:spPr>
              <p:txBody>
                <a:bodyPr/>
                <a:lstStyle/>
                <a:p>
                  <a:r>
                    <a:rPr lang="en-US">
                      <a:noFill/>
                    </a:rPr>
                    <a:t> </a:t>
                  </a:r>
                </a:p>
              </p:txBody>
            </p:sp>
          </mc:Fallback>
        </mc:AlternateContent>
      </p:grpSp>
      <p:sp>
        <p:nvSpPr>
          <p:cNvPr id="239" name="TextBox 238"/>
          <p:cNvSpPr txBox="1"/>
          <p:nvPr/>
        </p:nvSpPr>
        <p:spPr>
          <a:xfrm>
            <a:off x="1359887" y="4094743"/>
            <a:ext cx="3012363" cy="369332"/>
          </a:xfrm>
          <a:prstGeom prst="rect">
            <a:avLst/>
          </a:prstGeom>
          <a:noFill/>
        </p:spPr>
        <p:txBody>
          <a:bodyPr wrap="none" rtlCol="0">
            <a:spAutoFit/>
          </a:bodyPr>
          <a:lstStyle/>
          <a:p>
            <a:r>
              <a:rPr lang="en-US" dirty="0"/>
              <a:t>.	.	.	.</a:t>
            </a:r>
          </a:p>
        </p:txBody>
      </p:sp>
      <p:grpSp>
        <p:nvGrpSpPr>
          <p:cNvPr id="246" name="Group 245"/>
          <p:cNvGrpSpPr/>
          <p:nvPr/>
        </p:nvGrpSpPr>
        <p:grpSpPr>
          <a:xfrm>
            <a:off x="5413493" y="1861552"/>
            <a:ext cx="522066" cy="3346920"/>
            <a:chOff x="5156040" y="2660545"/>
            <a:chExt cx="522066" cy="3346920"/>
          </a:xfrm>
        </p:grpSpPr>
        <mc:AlternateContent xmlns:mc="http://schemas.openxmlformats.org/markup-compatibility/2006" xmlns:a14="http://schemas.microsoft.com/office/drawing/2010/main">
          <mc:Choice Requires="a14">
            <p:sp>
              <p:nvSpPr>
                <p:cNvPr id="241" name="Rectangle 240"/>
                <p:cNvSpPr/>
                <p:nvPr/>
              </p:nvSpPr>
              <p:spPr>
                <a:xfrm>
                  <a:off x="5156040" y="2660545"/>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m:oMathPara>
                  </a14:m>
                  <a:endParaRPr lang="en-US" dirty="0"/>
                </a:p>
              </p:txBody>
            </p:sp>
          </mc:Choice>
          <mc:Fallback xmlns="">
            <p:sp>
              <p:nvSpPr>
                <p:cNvPr id="241" name="Rectangle 240"/>
                <p:cNvSpPr>
                  <a:spLocks noRot="1" noChangeAspect="1" noMove="1" noResize="1" noEditPoints="1" noAdjustHandles="1" noChangeArrowheads="1" noChangeShapeType="1" noTextEdit="1"/>
                </p:cNvSpPr>
                <p:nvPr/>
              </p:nvSpPr>
              <p:spPr>
                <a:xfrm>
                  <a:off x="5156040" y="2660545"/>
                  <a:ext cx="507127"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Rectangle 241"/>
                <p:cNvSpPr/>
                <p:nvPr/>
              </p:nvSpPr>
              <p:spPr>
                <a:xfrm>
                  <a:off x="5156040" y="3726725"/>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242" name="Rectangle 241"/>
                <p:cNvSpPr>
                  <a:spLocks noRot="1" noChangeAspect="1" noMove="1" noResize="1" noEditPoints="1" noAdjustHandles="1" noChangeArrowheads="1" noChangeShapeType="1" noTextEdit="1"/>
                </p:cNvSpPr>
                <p:nvPr/>
              </p:nvSpPr>
              <p:spPr>
                <a:xfrm>
                  <a:off x="5156040" y="3726725"/>
                  <a:ext cx="507127" cy="369332"/>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Rectangle 242"/>
                <p:cNvSpPr/>
                <p:nvPr/>
              </p:nvSpPr>
              <p:spPr>
                <a:xfrm>
                  <a:off x="5156040" y="4317440"/>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243" name="Rectangle 242"/>
                <p:cNvSpPr>
                  <a:spLocks noRot="1" noChangeAspect="1" noMove="1" noResize="1" noEditPoints="1" noAdjustHandles="1" noChangeArrowheads="1" noChangeShapeType="1" noTextEdit="1"/>
                </p:cNvSpPr>
                <p:nvPr/>
              </p:nvSpPr>
              <p:spPr>
                <a:xfrm>
                  <a:off x="5156040" y="4317440"/>
                  <a:ext cx="507127" cy="369332"/>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Rectangle 243"/>
                <p:cNvSpPr/>
                <p:nvPr/>
              </p:nvSpPr>
              <p:spPr>
                <a:xfrm>
                  <a:off x="5156040" y="5638133"/>
                  <a:ext cx="5220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𝑑</m:t>
                            </m:r>
                          </m:sub>
                        </m:sSub>
                      </m:oMath>
                    </m:oMathPara>
                  </a14:m>
                  <a:endParaRPr lang="en-US" dirty="0"/>
                </a:p>
              </p:txBody>
            </p:sp>
          </mc:Choice>
          <mc:Fallback xmlns="">
            <p:sp>
              <p:nvSpPr>
                <p:cNvPr id="244" name="Rectangle 243"/>
                <p:cNvSpPr>
                  <a:spLocks noRot="1" noChangeAspect="1" noMove="1" noResize="1" noEditPoints="1" noAdjustHandles="1" noChangeArrowheads="1" noChangeShapeType="1" noTextEdit="1"/>
                </p:cNvSpPr>
                <p:nvPr/>
              </p:nvSpPr>
              <p:spPr>
                <a:xfrm>
                  <a:off x="5156040" y="5638133"/>
                  <a:ext cx="522066" cy="369332"/>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Rectangle 244"/>
                <p:cNvSpPr/>
                <p:nvPr/>
              </p:nvSpPr>
              <p:spPr>
                <a:xfrm>
                  <a:off x="5156040" y="3136011"/>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245" name="Rectangle 244"/>
                <p:cNvSpPr>
                  <a:spLocks noRot="1" noChangeAspect="1" noMove="1" noResize="1" noEditPoints="1" noAdjustHandles="1" noChangeArrowheads="1" noChangeShapeType="1" noTextEdit="1"/>
                </p:cNvSpPr>
                <p:nvPr/>
              </p:nvSpPr>
              <p:spPr>
                <a:xfrm>
                  <a:off x="5156040" y="3136011"/>
                  <a:ext cx="501804" cy="369332"/>
                </a:xfrm>
                <a:prstGeom prst="rect">
                  <a:avLst/>
                </a:prstGeom>
                <a:blipFill rotWithShape="0">
                  <a:blip r:embed="rId27"/>
                  <a:stretch>
                    <a:fillRect/>
                  </a:stretch>
                </a:blipFill>
              </p:spPr>
              <p:txBody>
                <a:bodyPr/>
                <a:lstStyle/>
                <a:p>
                  <a:r>
                    <a:rPr lang="en-US">
                      <a:noFill/>
                    </a:rPr>
                    <a:t> </a:t>
                  </a:r>
                </a:p>
              </p:txBody>
            </p:sp>
          </mc:Fallback>
        </mc:AlternateContent>
      </p:grpSp>
      <p:grpSp>
        <p:nvGrpSpPr>
          <p:cNvPr id="247" name="Group 246"/>
          <p:cNvGrpSpPr/>
          <p:nvPr/>
        </p:nvGrpSpPr>
        <p:grpSpPr>
          <a:xfrm>
            <a:off x="7121882" y="1861552"/>
            <a:ext cx="465640" cy="3346920"/>
            <a:chOff x="5156040" y="2660545"/>
            <a:chExt cx="465640" cy="3346920"/>
          </a:xfrm>
        </p:grpSpPr>
        <mc:AlternateContent xmlns:mc="http://schemas.openxmlformats.org/markup-compatibility/2006" xmlns:a14="http://schemas.microsoft.com/office/drawing/2010/main">
          <mc:Choice Requires="a14">
            <p:sp>
              <p:nvSpPr>
                <p:cNvPr id="248" name="Rectangle 247"/>
                <p:cNvSpPr/>
                <p:nvPr/>
              </p:nvSpPr>
              <p:spPr>
                <a:xfrm>
                  <a:off x="5156040" y="2660545"/>
                  <a:ext cx="4275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xmlns="">
            <p:sp>
              <p:nvSpPr>
                <p:cNvPr id="248" name="Rectangle 247"/>
                <p:cNvSpPr>
                  <a:spLocks noRot="1" noChangeAspect="1" noMove="1" noResize="1" noEditPoints="1" noAdjustHandles="1" noChangeArrowheads="1" noChangeShapeType="1" noTextEdit="1"/>
                </p:cNvSpPr>
                <p:nvPr/>
              </p:nvSpPr>
              <p:spPr>
                <a:xfrm>
                  <a:off x="5156040" y="2660545"/>
                  <a:ext cx="427553" cy="369332"/>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9" name="Rectangle 248"/>
                <p:cNvSpPr/>
                <p:nvPr/>
              </p:nvSpPr>
              <p:spPr>
                <a:xfrm>
                  <a:off x="5156040" y="4149339"/>
                  <a:ext cx="432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𝑡</m:t>
                            </m:r>
                          </m:e>
                          <m:sub>
                            <m:r>
                              <a:rPr lang="en-US" b="0" i="1" smtClean="0">
                                <a:latin typeface="Cambria Math" panose="02040503050406030204" pitchFamily="18" charset="0"/>
                              </a:rPr>
                              <m:t>3</m:t>
                            </m:r>
                          </m:sub>
                        </m:sSub>
                      </m:oMath>
                    </m:oMathPara>
                  </a14:m>
                  <a:endParaRPr lang="en-US" dirty="0"/>
                </a:p>
              </p:txBody>
            </p:sp>
          </mc:Choice>
          <mc:Fallback xmlns="">
            <p:sp>
              <p:nvSpPr>
                <p:cNvPr id="249" name="Rectangle 248"/>
                <p:cNvSpPr>
                  <a:spLocks noRot="1" noChangeAspect="1" noMove="1" noResize="1" noEditPoints="1" noAdjustHandles="1" noChangeArrowheads="1" noChangeShapeType="1" noTextEdit="1"/>
                </p:cNvSpPr>
                <p:nvPr/>
              </p:nvSpPr>
              <p:spPr>
                <a:xfrm>
                  <a:off x="5156040" y="4149339"/>
                  <a:ext cx="432875" cy="369332"/>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Rectangle 250"/>
                <p:cNvSpPr/>
                <p:nvPr/>
              </p:nvSpPr>
              <p:spPr>
                <a:xfrm>
                  <a:off x="5156040" y="5638133"/>
                  <a:ext cx="4656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𝑡</m:t>
                            </m:r>
                          </m:e>
                          <m:sub>
                            <m:r>
                              <a:rPr lang="en-US" b="0" i="1" smtClean="0">
                                <a:latin typeface="Cambria Math" panose="02040503050406030204" pitchFamily="18" charset="0"/>
                              </a:rPr>
                              <m:t>𝑁</m:t>
                            </m:r>
                          </m:sub>
                        </m:sSub>
                      </m:oMath>
                    </m:oMathPara>
                  </a14:m>
                  <a:endParaRPr lang="en-US" dirty="0"/>
                </a:p>
              </p:txBody>
            </p:sp>
          </mc:Choice>
          <mc:Fallback xmlns="">
            <p:sp>
              <p:nvSpPr>
                <p:cNvPr id="251" name="Rectangle 250"/>
                <p:cNvSpPr>
                  <a:spLocks noRot="1" noChangeAspect="1" noMove="1" noResize="1" noEditPoints="1" noAdjustHandles="1" noChangeArrowheads="1" noChangeShapeType="1" noTextEdit="1"/>
                </p:cNvSpPr>
                <p:nvPr/>
              </p:nvSpPr>
              <p:spPr>
                <a:xfrm>
                  <a:off x="5156040" y="5638133"/>
                  <a:ext cx="465640" cy="369332"/>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Rectangle 251"/>
                <p:cNvSpPr/>
                <p:nvPr/>
              </p:nvSpPr>
              <p:spPr>
                <a:xfrm>
                  <a:off x="5156040" y="3401206"/>
                  <a:ext cx="432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xmlns="">
            <p:sp>
              <p:nvSpPr>
                <p:cNvPr id="252" name="Rectangle 251"/>
                <p:cNvSpPr>
                  <a:spLocks noRot="1" noChangeAspect="1" noMove="1" noResize="1" noEditPoints="1" noAdjustHandles="1" noChangeArrowheads="1" noChangeShapeType="1" noTextEdit="1"/>
                </p:cNvSpPr>
                <p:nvPr/>
              </p:nvSpPr>
              <p:spPr>
                <a:xfrm>
                  <a:off x="5156040" y="3401206"/>
                  <a:ext cx="432875" cy="369332"/>
                </a:xfrm>
                <a:prstGeom prst="rect">
                  <a:avLst/>
                </a:prstGeom>
                <a:blipFill rotWithShape="0">
                  <a:blip r:embed="rId31"/>
                  <a:stretch>
                    <a:fillRect/>
                  </a:stretch>
                </a:blipFill>
              </p:spPr>
              <p:txBody>
                <a:bodyPr/>
                <a:lstStyle/>
                <a:p>
                  <a:r>
                    <a:rPr lang="en-US">
                      <a:noFill/>
                    </a:rPr>
                    <a:t> </a:t>
                  </a:r>
                </a:p>
              </p:txBody>
            </p:sp>
          </mc:Fallback>
        </mc:AlternateContent>
      </p:grpSp>
      <p:sp>
        <p:nvSpPr>
          <p:cNvPr id="253" name="TextBox 252"/>
          <p:cNvSpPr txBox="1"/>
          <p:nvPr/>
        </p:nvSpPr>
        <p:spPr>
          <a:xfrm>
            <a:off x="5543208" y="4109162"/>
            <a:ext cx="242374" cy="369332"/>
          </a:xfrm>
          <a:prstGeom prst="rect">
            <a:avLst/>
          </a:prstGeom>
          <a:noFill/>
        </p:spPr>
        <p:txBody>
          <a:bodyPr wrap="none" rtlCol="0">
            <a:spAutoFit/>
          </a:bodyPr>
          <a:lstStyle/>
          <a:p>
            <a:r>
              <a:rPr lang="en-US" dirty="0"/>
              <a:t>.</a:t>
            </a:r>
          </a:p>
        </p:txBody>
      </p:sp>
      <p:sp>
        <p:nvSpPr>
          <p:cNvPr id="254" name="TextBox 253"/>
          <p:cNvSpPr txBox="1"/>
          <p:nvPr/>
        </p:nvSpPr>
        <p:spPr>
          <a:xfrm>
            <a:off x="7224602" y="4094743"/>
            <a:ext cx="242374" cy="369332"/>
          </a:xfrm>
          <a:prstGeom prst="rect">
            <a:avLst/>
          </a:prstGeom>
          <a:noFill/>
        </p:spPr>
        <p:txBody>
          <a:bodyPr wrap="none" rtlCol="0">
            <a:spAutoFit/>
          </a:bodyPr>
          <a:lstStyle/>
          <a:p>
            <a:r>
              <a:rPr lang="en-US" dirty="0"/>
              <a:t>.</a:t>
            </a:r>
          </a:p>
        </p:txBody>
      </p:sp>
      <p:grpSp>
        <p:nvGrpSpPr>
          <p:cNvPr id="262" name="Group 261"/>
          <p:cNvGrpSpPr/>
          <p:nvPr/>
        </p:nvGrpSpPr>
        <p:grpSpPr>
          <a:xfrm>
            <a:off x="862008" y="1753661"/>
            <a:ext cx="370859" cy="3562702"/>
            <a:chOff x="337351" y="2660545"/>
            <a:chExt cx="370859" cy="3562702"/>
          </a:xfrm>
        </p:grpSpPr>
        <p:cxnSp>
          <p:nvCxnSpPr>
            <p:cNvPr id="257" name="Straight Connector 256"/>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p:nvGrpSpPr>
        <p:grpSpPr>
          <a:xfrm rot="10800000">
            <a:off x="4574139" y="1753661"/>
            <a:ext cx="370859" cy="3562702"/>
            <a:chOff x="337351" y="2660545"/>
            <a:chExt cx="370859" cy="3562702"/>
          </a:xfrm>
        </p:grpSpPr>
        <p:cxnSp>
          <p:nvCxnSpPr>
            <p:cNvPr id="264" name="Straight Connector 263"/>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p:nvGrpSpPr>
        <p:grpSpPr>
          <a:xfrm rot="10800000">
            <a:off x="5748034" y="1753661"/>
            <a:ext cx="370859" cy="3562702"/>
            <a:chOff x="337351" y="2660545"/>
            <a:chExt cx="370859" cy="3562702"/>
          </a:xfrm>
        </p:grpSpPr>
        <p:cxnSp>
          <p:nvCxnSpPr>
            <p:cNvPr id="272" name="Straight Connector 271"/>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5181254" y="1753661"/>
            <a:ext cx="370859" cy="3562702"/>
            <a:chOff x="337351" y="2660545"/>
            <a:chExt cx="370859" cy="3562702"/>
          </a:xfrm>
        </p:grpSpPr>
        <p:cxnSp>
          <p:nvCxnSpPr>
            <p:cNvPr id="276" name="Straight Connector 275"/>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p:nvGrpSpPr>
        <p:grpSpPr>
          <a:xfrm rot="10800000">
            <a:off x="7405197" y="1753661"/>
            <a:ext cx="370859" cy="3562702"/>
            <a:chOff x="337351" y="2660545"/>
            <a:chExt cx="370859" cy="3562702"/>
          </a:xfrm>
        </p:grpSpPr>
        <p:cxnSp>
          <p:nvCxnSpPr>
            <p:cNvPr id="280" name="Straight Connector 279"/>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p:nvGrpSpPr>
        <p:grpSpPr>
          <a:xfrm>
            <a:off x="6838417" y="1753661"/>
            <a:ext cx="370859" cy="3562702"/>
            <a:chOff x="337351" y="2660545"/>
            <a:chExt cx="370859" cy="3562702"/>
          </a:xfrm>
        </p:grpSpPr>
        <p:cxnSp>
          <p:nvCxnSpPr>
            <p:cNvPr id="284" name="Straight Connector 283"/>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7" name="TextBox 286"/>
          <p:cNvSpPr txBox="1"/>
          <p:nvPr/>
        </p:nvSpPr>
        <p:spPr>
          <a:xfrm>
            <a:off x="6258082" y="3410725"/>
            <a:ext cx="389850" cy="584775"/>
          </a:xfrm>
          <a:prstGeom prst="rect">
            <a:avLst/>
          </a:prstGeom>
          <a:noFill/>
        </p:spPr>
        <p:txBody>
          <a:bodyPr wrap="none" rtlCol="0">
            <a:spAutoFit/>
          </a:bodyPr>
          <a:lstStyle/>
          <a:p>
            <a:r>
              <a:rPr lang="en-US" sz="3200" dirty="0"/>
              <a:t>=</a:t>
            </a:r>
          </a:p>
        </p:txBody>
      </p:sp>
      <mc:AlternateContent xmlns:mc="http://schemas.openxmlformats.org/markup-compatibility/2006" xmlns:a14="http://schemas.microsoft.com/office/drawing/2010/main">
        <mc:Choice Requires="a14">
          <p:sp>
            <p:nvSpPr>
              <p:cNvPr id="288" name="TextBox 287"/>
              <p:cNvSpPr txBox="1"/>
              <p:nvPr/>
            </p:nvSpPr>
            <p:spPr>
              <a:xfrm>
                <a:off x="474433" y="5648988"/>
                <a:ext cx="7665945" cy="430887"/>
              </a:xfrm>
              <a:prstGeom prst="rect">
                <a:avLst/>
              </a:prstGeom>
              <a:noFill/>
            </p:spPr>
            <p:txBody>
              <a:bodyPr wrap="none" lIns="0" tIns="0" rIns="0" bIns="0" rtlCol="0">
                <a:spAutoFit/>
              </a:bodyPr>
              <a:lstStyle/>
              <a:p>
                <a14:m>
                  <m:oMath xmlns:m="http://schemas.openxmlformats.org/officeDocument/2006/math">
                    <m:r>
                      <a:rPr lang="en-US" sz="2400" b="1" i="1" smtClean="0">
                        <a:latin typeface="Cambria Math" panose="02040503050406030204" pitchFamily="18" charset="0"/>
                      </a:rPr>
                      <m:t>𝑿𝒂</m:t>
                    </m:r>
                    <m:r>
                      <a:rPr lang="en-US" sz="2400" b="1" i="1" smtClean="0">
                        <a:latin typeface="Cambria Math" panose="02040503050406030204" pitchFamily="18" charset="0"/>
                      </a:rPr>
                      <m:t> </m:t>
                    </m:r>
                    <m:r>
                      <a:rPr lang="en-US" sz="2400" b="1" i="1" smtClean="0">
                        <a:latin typeface="Cambria Math" panose="02040503050406030204" pitchFamily="18" charset="0"/>
                      </a:rPr>
                      <m:t>𝑾</m:t>
                    </m:r>
                    <m:r>
                      <a:rPr lang="en-US" sz="2400" b="1" i="1" smtClean="0">
                        <a:latin typeface="Cambria Math" panose="02040503050406030204" pitchFamily="18" charset="0"/>
                      </a:rPr>
                      <m:t>=</m:t>
                    </m:r>
                    <m:r>
                      <a:rPr lang="en-US" sz="2400" b="1" i="1" smtClean="0">
                        <a:latin typeface="Cambria Math" panose="02040503050406030204" pitchFamily="18" charset="0"/>
                      </a:rPr>
                      <m:t>𝑻</m:t>
                    </m:r>
                  </m:oMath>
                </a14:m>
                <a:r>
                  <a:rPr lang="en-US" sz="2400" b="1" dirty="0"/>
                  <a:t> </a:t>
                </a:r>
                <a:r>
                  <a:rPr lang="en-US" sz="2400" dirty="0"/>
                  <a:t>is solved using the pseudoinverse as </a:t>
                </a:r>
                <a14:m>
                  <m:oMath xmlns:m="http://schemas.openxmlformats.org/officeDocument/2006/math">
                    <m:r>
                      <a:rPr lang="en-US" sz="2800" b="1" i="1">
                        <a:latin typeface="Cambria Math" panose="02040503050406030204" pitchFamily="18" charset="0"/>
                      </a:rPr>
                      <m:t>𝑾</m:t>
                    </m:r>
                    <m:r>
                      <a:rPr lang="en-US" sz="2800" b="1" i="1">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𝑿𝒂</m:t>
                        </m:r>
                      </m:e>
                      <m:sup>
                        <m:r>
                          <a:rPr lang="en-US" sz="2400" b="1" i="1">
                            <a:latin typeface="Cambria Math" panose="02040503050406030204" pitchFamily="18" charset="0"/>
                            <a:ea typeface="Cambria Math" panose="02040503050406030204" pitchFamily="18" charset="0"/>
                          </a:rPr>
                          <m:t>†</m:t>
                        </m:r>
                      </m:sup>
                    </m:sSup>
                    <m:r>
                      <a:rPr lang="en-US" sz="2800" b="1" i="1">
                        <a:latin typeface="Cambria Math" panose="02040503050406030204" pitchFamily="18" charset="0"/>
                      </a:rPr>
                      <m:t>𝑻</m:t>
                    </m:r>
                  </m:oMath>
                </a14:m>
                <a:endParaRPr lang="en-US" sz="2400" dirty="0"/>
              </a:p>
            </p:txBody>
          </p:sp>
        </mc:Choice>
        <mc:Fallback xmlns="">
          <p:sp>
            <p:nvSpPr>
              <p:cNvPr id="288" name="TextBox 287"/>
              <p:cNvSpPr txBox="1">
                <a:spLocks noRot="1" noChangeAspect="1" noMove="1" noResize="1" noEditPoints="1" noAdjustHandles="1" noChangeArrowheads="1" noChangeShapeType="1" noTextEdit="1"/>
              </p:cNvSpPr>
              <p:nvPr/>
            </p:nvSpPr>
            <p:spPr>
              <a:xfrm>
                <a:off x="474433" y="5648988"/>
                <a:ext cx="7665945" cy="430887"/>
              </a:xfrm>
              <a:prstGeom prst="rect">
                <a:avLst/>
              </a:prstGeom>
              <a:blipFill rotWithShape="0">
                <a:blip r:embed="rId32"/>
                <a:stretch>
                  <a:fillRect l="-80" t="-11429" b="-40000"/>
                </a:stretch>
              </a:blipFill>
            </p:spPr>
            <p:txBody>
              <a:bodyPr/>
              <a:lstStyle/>
              <a:p>
                <a:r>
                  <a:rPr lang="en-US">
                    <a:noFill/>
                  </a:rPr>
                  <a:t> </a:t>
                </a:r>
              </a:p>
            </p:txBody>
          </p:sp>
        </mc:Fallback>
      </mc:AlternateContent>
      <p:grpSp>
        <p:nvGrpSpPr>
          <p:cNvPr id="7" name="Group 6"/>
          <p:cNvGrpSpPr/>
          <p:nvPr/>
        </p:nvGrpSpPr>
        <p:grpSpPr>
          <a:xfrm>
            <a:off x="973703" y="1861552"/>
            <a:ext cx="590885" cy="3346920"/>
            <a:chOff x="369837" y="1861552"/>
            <a:chExt cx="301686" cy="3346920"/>
          </a:xfrm>
          <a:solidFill>
            <a:schemeClr val="bg1"/>
          </a:solidFill>
        </p:grpSpPr>
        <p:sp>
          <p:nvSpPr>
            <p:cNvPr id="6" name="TextBox 5"/>
            <p:cNvSpPr txBox="1"/>
            <p:nvPr/>
          </p:nvSpPr>
          <p:spPr>
            <a:xfrm>
              <a:off x="369837" y="1861552"/>
              <a:ext cx="301686" cy="369332"/>
            </a:xfrm>
            <a:prstGeom prst="rect">
              <a:avLst/>
            </a:prstGeom>
            <a:grpFill/>
          </p:spPr>
          <p:txBody>
            <a:bodyPr wrap="none" rtlCol="0">
              <a:spAutoFit/>
            </a:bodyPr>
            <a:lstStyle/>
            <a:p>
              <a:r>
                <a:rPr lang="en-US" dirty="0"/>
                <a:t>1</a:t>
              </a:r>
            </a:p>
          </p:txBody>
        </p:sp>
        <p:sp>
          <p:nvSpPr>
            <p:cNvPr id="73" name="TextBox 72"/>
            <p:cNvSpPr txBox="1"/>
            <p:nvPr/>
          </p:nvSpPr>
          <p:spPr>
            <a:xfrm>
              <a:off x="369837" y="2602213"/>
              <a:ext cx="301686" cy="369332"/>
            </a:xfrm>
            <a:prstGeom prst="rect">
              <a:avLst/>
            </a:prstGeom>
            <a:grpFill/>
          </p:spPr>
          <p:txBody>
            <a:bodyPr wrap="none" rtlCol="0">
              <a:spAutoFit/>
            </a:bodyPr>
            <a:lstStyle/>
            <a:p>
              <a:r>
                <a:rPr lang="en-US" dirty="0"/>
                <a:t>1</a:t>
              </a:r>
            </a:p>
          </p:txBody>
        </p:sp>
        <p:sp>
          <p:nvSpPr>
            <p:cNvPr id="74" name="TextBox 73"/>
            <p:cNvSpPr txBox="1"/>
            <p:nvPr/>
          </p:nvSpPr>
          <p:spPr>
            <a:xfrm>
              <a:off x="369837" y="3355102"/>
              <a:ext cx="301686" cy="369332"/>
            </a:xfrm>
            <a:prstGeom prst="rect">
              <a:avLst/>
            </a:prstGeom>
            <a:grpFill/>
          </p:spPr>
          <p:txBody>
            <a:bodyPr wrap="none" rtlCol="0">
              <a:spAutoFit/>
            </a:bodyPr>
            <a:lstStyle/>
            <a:p>
              <a:r>
                <a:rPr lang="en-US" dirty="0"/>
                <a:t>1</a:t>
              </a:r>
            </a:p>
          </p:txBody>
        </p:sp>
        <p:sp>
          <p:nvSpPr>
            <p:cNvPr id="75" name="TextBox 74"/>
            <p:cNvSpPr txBox="1"/>
            <p:nvPr/>
          </p:nvSpPr>
          <p:spPr>
            <a:xfrm>
              <a:off x="369837" y="4839140"/>
              <a:ext cx="301686" cy="369332"/>
            </a:xfrm>
            <a:prstGeom prst="rect">
              <a:avLst/>
            </a:prstGeom>
            <a:grpFill/>
          </p:spPr>
          <p:txBody>
            <a:bodyPr wrap="none" rtlCol="0">
              <a:spAutoFit/>
            </a:bodyPr>
            <a:lstStyle/>
            <a:p>
              <a:r>
                <a:rPr lang="en-US" dirty="0"/>
                <a:t>1</a:t>
              </a:r>
            </a:p>
          </p:txBody>
        </p:sp>
      </p:grpSp>
      <p:pic>
        <p:nvPicPr>
          <p:cNvPr id="2" name="Picture 1"/>
          <p:cNvPicPr>
            <a:picLocks noChangeAspect="1"/>
          </p:cNvPicPr>
          <p:nvPr/>
        </p:nvPicPr>
        <p:blipFill>
          <a:blip r:embed="rId33"/>
          <a:stretch>
            <a:fillRect/>
          </a:stretch>
        </p:blipFill>
        <p:spPr>
          <a:xfrm>
            <a:off x="5230779" y="1879138"/>
            <a:ext cx="867231" cy="3383280"/>
          </a:xfrm>
          <a:prstGeom prst="rect">
            <a:avLst/>
          </a:prstGeom>
        </p:spPr>
      </p:pic>
    </p:spTree>
    <p:extLst>
      <p:ext uri="{BB962C8B-B14F-4D97-AF65-F5344CB8AC3E}">
        <p14:creationId xmlns:p14="http://schemas.microsoft.com/office/powerpoint/2010/main" val="397283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500"/>
                                        <p:tgtEl>
                                          <p:spTgt spid="215"/>
                                        </p:tgtEl>
                                      </p:cBhvr>
                                    </p:animEffect>
                                  </p:childTnLst>
                                </p:cTn>
                              </p:par>
                              <p:par>
                                <p:cTn id="11" presetID="10" presetClass="entr" presetSubtype="0" fill="hold" nodeType="with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fade">
                                      <p:cBhvr>
                                        <p:cTn id="13" dur="500"/>
                                        <p:tgtEl>
                                          <p:spTgt spid="221"/>
                                        </p:tgtEl>
                                      </p:cBhvr>
                                    </p:animEffect>
                                  </p:childTnLst>
                                </p:cTn>
                              </p:par>
                              <p:par>
                                <p:cTn id="14" presetID="10" presetClass="entr" presetSubtype="0" fill="hold" nodeType="with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fade">
                                      <p:cBhvr>
                                        <p:cTn id="16" dur="500"/>
                                        <p:tgtEl>
                                          <p:spTgt spid="2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9"/>
                                        </p:tgtEl>
                                        <p:attrNameLst>
                                          <p:attrName>style.visibility</p:attrName>
                                        </p:attrNameLst>
                                      </p:cBhvr>
                                      <p:to>
                                        <p:strVal val="visible"/>
                                      </p:to>
                                    </p:set>
                                    <p:animEffect transition="in" filter="fade">
                                      <p:cBhvr>
                                        <p:cTn id="19" dur="500"/>
                                        <p:tgtEl>
                                          <p:spTgt spid="239"/>
                                        </p:tgtEl>
                                      </p:cBhvr>
                                    </p:animEffect>
                                  </p:childTnLst>
                                </p:cTn>
                              </p:par>
                              <p:par>
                                <p:cTn id="20" presetID="10" presetClass="entr" presetSubtype="0" fill="hold" nodeType="withEffect">
                                  <p:stCondLst>
                                    <p:cond delay="0"/>
                                  </p:stCondLst>
                                  <p:childTnLst>
                                    <p:set>
                                      <p:cBhvr>
                                        <p:cTn id="21" dur="1" fill="hold">
                                          <p:stCondLst>
                                            <p:cond delay="0"/>
                                          </p:stCondLst>
                                        </p:cTn>
                                        <p:tgtEl>
                                          <p:spTgt spid="262"/>
                                        </p:tgtEl>
                                        <p:attrNameLst>
                                          <p:attrName>style.visibility</p:attrName>
                                        </p:attrNameLst>
                                      </p:cBhvr>
                                      <p:to>
                                        <p:strVal val="visible"/>
                                      </p:to>
                                    </p:set>
                                    <p:animEffect transition="in" filter="fade">
                                      <p:cBhvr>
                                        <p:cTn id="22" dur="500"/>
                                        <p:tgtEl>
                                          <p:spTgt spid="262"/>
                                        </p:tgtEl>
                                      </p:cBhvr>
                                    </p:animEffect>
                                  </p:childTnLst>
                                </p:cTn>
                              </p:par>
                              <p:par>
                                <p:cTn id="23" presetID="10" presetClass="entr" presetSubtype="0" fill="hold" nodeType="withEffect">
                                  <p:stCondLst>
                                    <p:cond delay="0"/>
                                  </p:stCondLst>
                                  <p:childTnLst>
                                    <p:set>
                                      <p:cBhvr>
                                        <p:cTn id="24" dur="1" fill="hold">
                                          <p:stCondLst>
                                            <p:cond delay="0"/>
                                          </p:stCondLst>
                                        </p:cTn>
                                        <p:tgtEl>
                                          <p:spTgt spid="263"/>
                                        </p:tgtEl>
                                        <p:attrNameLst>
                                          <p:attrName>style.visibility</p:attrName>
                                        </p:attrNameLst>
                                      </p:cBhvr>
                                      <p:to>
                                        <p:strVal val="visible"/>
                                      </p:to>
                                    </p:set>
                                    <p:animEffect transition="in" filter="fade">
                                      <p:cBhvr>
                                        <p:cTn id="25" dur="500"/>
                                        <p:tgtEl>
                                          <p:spTgt spid="2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6"/>
                                        </p:tgtEl>
                                        <p:attrNameLst>
                                          <p:attrName>style.visibility</p:attrName>
                                        </p:attrNameLst>
                                      </p:cBhvr>
                                      <p:to>
                                        <p:strVal val="visible"/>
                                      </p:to>
                                    </p:set>
                                    <p:animEffect transition="in" filter="fade">
                                      <p:cBhvr>
                                        <p:cTn id="30" dur="500"/>
                                        <p:tgtEl>
                                          <p:spTgt spid="2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3"/>
                                        </p:tgtEl>
                                        <p:attrNameLst>
                                          <p:attrName>style.visibility</p:attrName>
                                        </p:attrNameLst>
                                      </p:cBhvr>
                                      <p:to>
                                        <p:strVal val="visible"/>
                                      </p:to>
                                    </p:set>
                                    <p:animEffect transition="in" filter="fade">
                                      <p:cBhvr>
                                        <p:cTn id="33" dur="500"/>
                                        <p:tgtEl>
                                          <p:spTgt spid="253"/>
                                        </p:tgtEl>
                                      </p:cBhvr>
                                    </p:animEffect>
                                  </p:childTnLst>
                                </p:cTn>
                              </p:par>
                              <p:par>
                                <p:cTn id="34" presetID="10" presetClass="entr" presetSubtype="0" fill="hold" nodeType="withEffect">
                                  <p:stCondLst>
                                    <p:cond delay="0"/>
                                  </p:stCondLst>
                                  <p:childTnLst>
                                    <p:set>
                                      <p:cBhvr>
                                        <p:cTn id="35" dur="1" fill="hold">
                                          <p:stCondLst>
                                            <p:cond delay="0"/>
                                          </p:stCondLst>
                                        </p:cTn>
                                        <p:tgtEl>
                                          <p:spTgt spid="271"/>
                                        </p:tgtEl>
                                        <p:attrNameLst>
                                          <p:attrName>style.visibility</p:attrName>
                                        </p:attrNameLst>
                                      </p:cBhvr>
                                      <p:to>
                                        <p:strVal val="visible"/>
                                      </p:to>
                                    </p:set>
                                    <p:animEffect transition="in" filter="fade">
                                      <p:cBhvr>
                                        <p:cTn id="36" dur="500"/>
                                        <p:tgtEl>
                                          <p:spTgt spid="271"/>
                                        </p:tgtEl>
                                      </p:cBhvr>
                                    </p:animEffect>
                                  </p:childTnLst>
                                </p:cTn>
                              </p:par>
                              <p:par>
                                <p:cTn id="37" presetID="10" presetClass="entr" presetSubtype="0" fill="hold" nodeType="withEffect">
                                  <p:stCondLst>
                                    <p:cond delay="0"/>
                                  </p:stCondLst>
                                  <p:childTnLst>
                                    <p:set>
                                      <p:cBhvr>
                                        <p:cTn id="38" dur="1" fill="hold">
                                          <p:stCondLst>
                                            <p:cond delay="0"/>
                                          </p:stCondLst>
                                        </p:cTn>
                                        <p:tgtEl>
                                          <p:spTgt spid="275"/>
                                        </p:tgtEl>
                                        <p:attrNameLst>
                                          <p:attrName>style.visibility</p:attrName>
                                        </p:attrNameLst>
                                      </p:cBhvr>
                                      <p:to>
                                        <p:strVal val="visible"/>
                                      </p:to>
                                    </p:set>
                                    <p:animEffect transition="in" filter="fade">
                                      <p:cBhvr>
                                        <p:cTn id="39" dur="500"/>
                                        <p:tgtEl>
                                          <p:spTgt spid="27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7"/>
                                        </p:tgtEl>
                                        <p:attrNameLst>
                                          <p:attrName>style.visibility</p:attrName>
                                        </p:attrNameLst>
                                      </p:cBhvr>
                                      <p:to>
                                        <p:strVal val="visible"/>
                                      </p:to>
                                    </p:set>
                                    <p:animEffect transition="in" filter="fade">
                                      <p:cBhvr>
                                        <p:cTn id="44" dur="500"/>
                                        <p:tgtEl>
                                          <p:spTgt spid="2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4"/>
                                        </p:tgtEl>
                                        <p:attrNameLst>
                                          <p:attrName>style.visibility</p:attrName>
                                        </p:attrNameLst>
                                      </p:cBhvr>
                                      <p:to>
                                        <p:strVal val="visible"/>
                                      </p:to>
                                    </p:set>
                                    <p:animEffect transition="in" filter="fade">
                                      <p:cBhvr>
                                        <p:cTn id="47" dur="500"/>
                                        <p:tgtEl>
                                          <p:spTgt spid="254"/>
                                        </p:tgtEl>
                                      </p:cBhvr>
                                    </p:animEffect>
                                  </p:childTnLst>
                                </p:cTn>
                              </p:par>
                              <p:par>
                                <p:cTn id="48" presetID="10" presetClass="entr" presetSubtype="0" fill="hold" nodeType="withEffect">
                                  <p:stCondLst>
                                    <p:cond delay="0"/>
                                  </p:stCondLst>
                                  <p:childTnLst>
                                    <p:set>
                                      <p:cBhvr>
                                        <p:cTn id="49" dur="1" fill="hold">
                                          <p:stCondLst>
                                            <p:cond delay="0"/>
                                          </p:stCondLst>
                                        </p:cTn>
                                        <p:tgtEl>
                                          <p:spTgt spid="279"/>
                                        </p:tgtEl>
                                        <p:attrNameLst>
                                          <p:attrName>style.visibility</p:attrName>
                                        </p:attrNameLst>
                                      </p:cBhvr>
                                      <p:to>
                                        <p:strVal val="visible"/>
                                      </p:to>
                                    </p:set>
                                    <p:animEffect transition="in" filter="fade">
                                      <p:cBhvr>
                                        <p:cTn id="50" dur="500"/>
                                        <p:tgtEl>
                                          <p:spTgt spid="279"/>
                                        </p:tgtEl>
                                      </p:cBhvr>
                                    </p:animEffect>
                                  </p:childTnLst>
                                </p:cTn>
                              </p:par>
                              <p:par>
                                <p:cTn id="51" presetID="10" presetClass="entr" presetSubtype="0" fill="hold" nodeType="withEffect">
                                  <p:stCondLst>
                                    <p:cond delay="0"/>
                                  </p:stCondLst>
                                  <p:childTnLst>
                                    <p:set>
                                      <p:cBhvr>
                                        <p:cTn id="52" dur="1" fill="hold">
                                          <p:stCondLst>
                                            <p:cond delay="0"/>
                                          </p:stCondLst>
                                        </p:cTn>
                                        <p:tgtEl>
                                          <p:spTgt spid="283"/>
                                        </p:tgtEl>
                                        <p:attrNameLst>
                                          <p:attrName>style.visibility</p:attrName>
                                        </p:attrNameLst>
                                      </p:cBhvr>
                                      <p:to>
                                        <p:strVal val="visible"/>
                                      </p:to>
                                    </p:set>
                                    <p:animEffect transition="in" filter="fade">
                                      <p:cBhvr>
                                        <p:cTn id="53" dur="500"/>
                                        <p:tgtEl>
                                          <p:spTgt spid="28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7"/>
                                        </p:tgtEl>
                                        <p:attrNameLst>
                                          <p:attrName>style.visibility</p:attrName>
                                        </p:attrNameLst>
                                      </p:cBhvr>
                                      <p:to>
                                        <p:strVal val="visible"/>
                                      </p:to>
                                    </p:set>
                                    <p:animEffect transition="in" filter="fade">
                                      <p:cBhvr>
                                        <p:cTn id="56" dur="500"/>
                                        <p:tgtEl>
                                          <p:spTgt spid="28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8"/>
                                        </p:tgtEl>
                                        <p:attrNameLst>
                                          <p:attrName>style.visibility</p:attrName>
                                        </p:attrNameLst>
                                      </p:cBhvr>
                                      <p:to>
                                        <p:strVal val="visible"/>
                                      </p:to>
                                    </p:set>
                                    <p:animEffect transition="in" filter="fade">
                                      <p:cBhvr>
                                        <p:cTn id="65" dur="500"/>
                                        <p:tgtEl>
                                          <p:spTgt spid="28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53" grpId="0"/>
      <p:bldP spid="254" grpId="0"/>
      <p:bldP spid="287" grpId="0"/>
      <p:bldP spid="2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1130887"/>
                <a:ext cx="7467408" cy="3046988"/>
              </a:xfrm>
              <a:prstGeom prst="rect">
                <a:avLst/>
              </a:prstGeom>
              <a:noFill/>
            </p:spPr>
            <p:txBody>
              <a:bodyPr wrap="square" rtlCol="0">
                <a:spAutoFit/>
              </a:bodyPr>
              <a:lstStyle/>
              <a:p>
                <a:pPr marL="457200" indent="-457200">
                  <a:buFont typeface="Arial" panose="020B0604020202020204" pitchFamily="34" charset="0"/>
                  <a:buChar char="•"/>
                </a:pPr>
                <a:r>
                  <a:rPr lang="en-US" sz="2400" dirty="0"/>
                  <a:t>Let us say you program functions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𝑀</m:t>
                        </m:r>
                      </m:sub>
                    </m:sSub>
                    <m:d>
                      <m:dPr>
                        <m:ctrlPr>
                          <a:rPr lang="en-US" sz="2400" i="1">
                            <a:latin typeface="Cambria Math" panose="02040503050406030204" pitchFamily="18" charset="0"/>
                          </a:rPr>
                        </m:ctrlPr>
                      </m:dPr>
                      <m:e>
                        <m:r>
                          <a:rPr lang="en-US" sz="2400" i="1">
                            <a:latin typeface="Cambria Math" panose="02040503050406030204" pitchFamily="18" charset="0"/>
                          </a:rPr>
                          <m:t>h</m:t>
                        </m:r>
                      </m:e>
                    </m:d>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𝐹</m:t>
                        </m:r>
                      </m:sub>
                    </m:sSub>
                    <m:d>
                      <m:dPr>
                        <m:ctrlPr>
                          <a:rPr lang="en-US" sz="2400" i="1">
                            <a:latin typeface="Cambria Math" panose="02040503050406030204" pitchFamily="18" charset="0"/>
                          </a:rPr>
                        </m:ctrlPr>
                      </m:dPr>
                      <m:e>
                        <m:r>
                          <a:rPr lang="en-US" sz="2400" i="1">
                            <a:latin typeface="Cambria Math" panose="02040503050406030204" pitchFamily="18" charset="0"/>
                          </a:rPr>
                          <m:t>h</m:t>
                        </m:r>
                      </m:e>
                    </m:d>
                  </m:oMath>
                </a14:m>
                <a:r>
                  <a:rPr lang="en-US" sz="2400" dirty="0"/>
                  <a:t> that return the count of males and females for a given input height </a:t>
                </a:r>
                <a14:m>
                  <m:oMath xmlns:m="http://schemas.openxmlformats.org/officeDocument/2006/math">
                    <m:r>
                      <a:rPr lang="en-US" sz="2400" i="1">
                        <a:latin typeface="Cambria Math" panose="02040503050406030204" pitchFamily="18" charset="0"/>
                      </a:rPr>
                      <m:t>h</m:t>
                    </m:r>
                  </m:oMath>
                </a14:m>
                <a:r>
                  <a:rPr lang="en-US" sz="2400" dirty="0"/>
                  <a:t> (±</a:t>
                </a:r>
                <a14:m>
                  <m:oMath xmlns:m="http://schemas.openxmlformats.org/officeDocument/2006/math">
                    <m:r>
                      <a:rPr lang="en-US" sz="2400" b="0" i="1" smtClean="0">
                        <a:latin typeface="Cambria Math" panose="02040503050406030204" pitchFamily="18" charset="0"/>
                      </a:rPr>
                      <m:t>𝑑h</m:t>
                    </m:r>
                  </m:oMath>
                </a14:m>
                <a:r>
                  <a:rPr lang="en-US" sz="2400" dirty="0"/>
                  <a:t>)</a:t>
                </a:r>
              </a:p>
              <a:p>
                <a:pPr marL="457200" indent="-457200">
                  <a:buFont typeface="Arial" panose="020B0604020202020204" pitchFamily="34" charset="0"/>
                  <a:buChar char="•"/>
                </a:pPr>
                <a:r>
                  <a:rPr lang="en-US" sz="2400" dirty="0"/>
                  <a:t>The classifier to “recognize” the gender given the height can easily be programmed as</a:t>
                </a:r>
              </a:p>
              <a:p>
                <a:pPr lvl="2"/>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𝑀</m:t>
                        </m:r>
                      </m:sub>
                    </m:sSub>
                    <m:d>
                      <m:dPr>
                        <m:ctrlPr>
                          <a:rPr lang="en-US" sz="2400" i="1">
                            <a:latin typeface="Cambria Math" panose="02040503050406030204" pitchFamily="18" charset="0"/>
                          </a:rPr>
                        </m:ctrlPr>
                      </m:dPr>
                      <m:e>
                        <m:r>
                          <a:rPr lang="en-US" sz="2400" i="1">
                            <a:latin typeface="Cambria Math" panose="02040503050406030204" pitchFamily="18" charset="0"/>
                          </a:rPr>
                          <m:t>h</m:t>
                        </m:r>
                      </m:e>
                    </m:d>
                  </m:oMath>
                </a14:m>
                <a:r>
                  <a:rPr lang="en-US" sz="2400" dirty="0"/>
                  <a:t>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𝐹</m:t>
                        </m:r>
                      </m:sub>
                    </m:sSub>
                    <m:d>
                      <m:dPr>
                        <m:ctrlPr>
                          <a:rPr lang="en-US" sz="2400" i="1">
                            <a:latin typeface="Cambria Math" panose="02040503050406030204" pitchFamily="18" charset="0"/>
                          </a:rPr>
                        </m:ctrlPr>
                      </m:dPr>
                      <m:e>
                        <m:r>
                          <a:rPr lang="en-US" sz="2400" i="1">
                            <a:latin typeface="Cambria Math" panose="02040503050406030204" pitchFamily="18" charset="0"/>
                          </a:rPr>
                          <m:t>h</m:t>
                        </m:r>
                      </m:e>
                    </m:d>
                  </m:oMath>
                </a14:m>
                <a:r>
                  <a:rPr lang="en-US" sz="2400" dirty="0"/>
                  <a:t> OUTPUT “M”</a:t>
                </a:r>
              </a:p>
              <a:p>
                <a:pPr lvl="2"/>
                <a:r>
                  <a:rPr lang="en-US" sz="2400" dirty="0"/>
                  <a:t>ELSE OUTPUT “F”</a:t>
                </a:r>
              </a:p>
              <a:p>
                <a:pPr marL="457200" indent="-457200">
                  <a:buFont typeface="Arial" panose="020B0604020202020204" pitchFamily="34" charset="0"/>
                  <a:buChar char="•"/>
                </a:pPr>
                <a:r>
                  <a:rPr lang="en-US" sz="2400" dirty="0"/>
                  <a:t>Or to put this in proper machine learning notation:</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1130887"/>
                <a:ext cx="7467408" cy="3046988"/>
              </a:xfrm>
              <a:prstGeom prst="rect">
                <a:avLst/>
              </a:prstGeom>
              <a:blipFill rotWithShape="0">
                <a:blip r:embed="rId2"/>
                <a:stretch>
                  <a:fillRect l="-1144" t="-1603" r="-163" b="-3808"/>
                </a:stretch>
              </a:blipFill>
            </p:spPr>
            <p:txBody>
              <a:bodyPr/>
              <a:lstStyle/>
              <a:p>
                <a:r>
                  <a:rPr lang="en-US">
                    <a:noFill/>
                  </a:rPr>
                  <a:t> </a:t>
                </a:r>
              </a:p>
            </p:txBody>
          </p:sp>
        </mc:Fallback>
      </mc:AlternateContent>
      <p:grpSp>
        <p:nvGrpSpPr>
          <p:cNvPr id="19" name="Group 18"/>
          <p:cNvGrpSpPr/>
          <p:nvPr/>
        </p:nvGrpSpPr>
        <p:grpSpPr>
          <a:xfrm>
            <a:off x="1214975" y="4597620"/>
            <a:ext cx="2272276" cy="935567"/>
            <a:chOff x="1214975" y="4091593"/>
            <a:chExt cx="2272276" cy="935567"/>
          </a:xfrm>
        </p:grpSpPr>
        <mc:AlternateContent xmlns:mc="http://schemas.openxmlformats.org/markup-compatibility/2006" xmlns:a14="http://schemas.microsoft.com/office/drawing/2010/main">
          <mc:Choice Requires="a14">
            <p:sp>
              <p:nvSpPr>
                <p:cNvPr id="9" name="Rectangle 8"/>
                <p:cNvSpPr/>
                <p:nvPr/>
              </p:nvSpPr>
              <p:spPr>
                <a:xfrm>
                  <a:off x="1214975" y="4359321"/>
                  <a:ext cx="9535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1214975" y="4359321"/>
                  <a:ext cx="953530" cy="40011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79951" y="4359321"/>
                  <a:ext cx="9073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2579951" y="4359321"/>
                  <a:ext cx="907300" cy="400110"/>
                </a:xfrm>
                <a:prstGeom prst="rect">
                  <a:avLst/>
                </a:prstGeom>
                <a:blipFill rotWithShape="0">
                  <a:blip r:embed="rId4"/>
                  <a:stretch>
                    <a:fillRect/>
                  </a:stretch>
                </a:blipFill>
              </p:spPr>
              <p:txBody>
                <a:bodyPr/>
                <a:lstStyle/>
                <a:p>
                  <a:r>
                    <a:rPr lang="en-US">
                      <a:noFill/>
                    </a:rPr>
                    <a:t> </a:t>
                  </a:r>
                </a:p>
              </p:txBody>
            </p:sp>
          </mc:Fallback>
        </mc:AlternateContent>
        <p:grpSp>
          <p:nvGrpSpPr>
            <p:cNvPr id="18" name="Group 17"/>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r>
                  <a:rPr lang="en-US" sz="2000" dirty="0"/>
                  <a:t>&gt;</a:t>
                </a:r>
              </a:p>
            </p:txBody>
          </p:sp>
          <p:sp>
            <p:nvSpPr>
              <p:cNvPr id="12" name="Rectangle 11"/>
              <p:cNvSpPr/>
              <p:nvPr/>
            </p:nvSpPr>
            <p:spPr>
              <a:xfrm>
                <a:off x="2216595" y="4448565"/>
                <a:ext cx="312906" cy="400110"/>
              </a:xfrm>
              <a:prstGeom prst="rect">
                <a:avLst/>
              </a:prstGeom>
            </p:spPr>
            <p:txBody>
              <a:bodyPr wrap="none">
                <a:spAutoFit/>
              </a:bodyPr>
              <a:lstStyle/>
              <a:p>
                <a:r>
                  <a:rPr lang="en-US" sz="2000" dirty="0"/>
                  <a:t>&lt;</a:t>
                </a:r>
              </a:p>
            </p:txBody>
          </p:sp>
          <p:sp>
            <p:nvSpPr>
              <p:cNvPr id="13" name="Rectangle 12"/>
              <p:cNvSpPr/>
              <p:nvPr/>
            </p:nvSpPr>
            <p:spPr>
              <a:xfrm>
                <a:off x="2170909" y="4091593"/>
                <a:ext cx="404278" cy="400110"/>
              </a:xfrm>
              <a:prstGeom prst="rect">
                <a:avLst/>
              </a:prstGeom>
            </p:spPr>
            <p:txBody>
              <a:bodyPr wrap="none">
                <a:spAutoFit/>
              </a:bodyPr>
              <a:lstStyle/>
              <a:p>
                <a:r>
                  <a:rPr lang="en-US" sz="2000" dirty="0"/>
                  <a:t>M</a:t>
                </a:r>
              </a:p>
            </p:txBody>
          </p:sp>
          <p:sp>
            <p:nvSpPr>
              <p:cNvPr id="14" name="Rectangle 13"/>
              <p:cNvSpPr/>
              <p:nvPr/>
            </p:nvSpPr>
            <p:spPr>
              <a:xfrm>
                <a:off x="2221404" y="4627050"/>
                <a:ext cx="303288" cy="400110"/>
              </a:xfrm>
              <a:prstGeom prst="rect">
                <a:avLst/>
              </a:prstGeom>
            </p:spPr>
            <p:txBody>
              <a:bodyPr wrap="none">
                <a:spAutoFit/>
              </a:bodyPr>
              <a:lstStyle/>
              <a:p>
                <a:r>
                  <a:rPr lang="en-US" sz="2000" dirty="0"/>
                  <a:t>F</a:t>
                </a:r>
              </a:p>
            </p:txBody>
          </p:sp>
        </p:grpSp>
      </p:grpSp>
      <p:sp>
        <p:nvSpPr>
          <p:cNvPr id="17" name="TextBox 16"/>
          <p:cNvSpPr txBox="1"/>
          <p:nvPr/>
        </p:nvSpPr>
        <p:spPr>
          <a:xfrm>
            <a:off x="4252404" y="4411184"/>
            <a:ext cx="4678532" cy="1477328"/>
          </a:xfrm>
          <a:prstGeom prst="rect">
            <a:avLst/>
          </a:prstGeom>
          <a:noFill/>
        </p:spPr>
        <p:txBody>
          <a:bodyPr wrap="square" rtlCol="0">
            <a:spAutoFit/>
          </a:bodyPr>
          <a:lstStyle/>
          <a:p>
            <a:r>
              <a:rPr lang="en-US" dirty="0"/>
              <a:t>Effectively we have implemented</a:t>
            </a:r>
          </a:p>
          <a:p>
            <a:pPr marL="457200" indent="-111125">
              <a:buFont typeface="Arial" panose="020B0604020202020204" pitchFamily="34" charset="0"/>
              <a:buChar char="•"/>
            </a:pPr>
            <a:r>
              <a:rPr lang="en-US" dirty="0"/>
              <a:t>Search and retrieval of training feature vectors similar to the input feature vector</a:t>
            </a:r>
          </a:p>
          <a:p>
            <a:pPr marL="457200" indent="-111125">
              <a:buFont typeface="Arial" panose="020B0604020202020204" pitchFamily="34" charset="0"/>
              <a:buChar char="•"/>
            </a:pPr>
            <a:r>
              <a:rPr lang="en-US" dirty="0"/>
              <a:t>Assignment of class to the </a:t>
            </a:r>
            <a:r>
              <a:rPr lang="en-US" b="1" u="sng" dirty="0"/>
              <a:t>commonest</a:t>
            </a:r>
            <a:r>
              <a:rPr lang="en-US" dirty="0"/>
              <a:t> of the class labels.</a:t>
            </a:r>
          </a:p>
        </p:txBody>
      </p:sp>
      <mc:AlternateContent xmlns:mc="http://schemas.openxmlformats.org/markup-compatibility/2006" xmlns:a14="http://schemas.microsoft.com/office/drawing/2010/main">
        <mc:Choice Requires="a14">
          <p:sp>
            <p:nvSpPr>
              <p:cNvPr id="15" name="Rectangle 14"/>
              <p:cNvSpPr/>
              <p:nvPr/>
            </p:nvSpPr>
            <p:spPr>
              <a:xfrm>
                <a:off x="5824469" y="3003874"/>
                <a:ext cx="3106467" cy="67217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dirty="0">
                    <a:solidFill>
                      <a:schemeClr val="tx1"/>
                    </a:solidFill>
                  </a:rPr>
                  <a:t>This boils down to answering the </a:t>
                </a:r>
                <a:r>
                  <a:rPr lang="en-US" sz="1200" i="1" u="sng" dirty="0">
                    <a:solidFill>
                      <a:schemeClr val="tx1"/>
                    </a:solidFill>
                  </a:rPr>
                  <a:t>really simple question</a:t>
                </a:r>
                <a:r>
                  <a:rPr lang="en-US" sz="1200" dirty="0">
                    <a:solidFill>
                      <a:schemeClr val="tx1"/>
                    </a:solidFill>
                  </a:rPr>
                  <a:t> “Are there more males than females of height </a:t>
                </a:r>
                <a14:m>
                  <m:oMath xmlns:m="http://schemas.openxmlformats.org/officeDocument/2006/math">
                    <m:r>
                      <a:rPr lang="en-US" sz="1400" i="1">
                        <a:solidFill>
                          <a:prstClr val="black"/>
                        </a:solidFill>
                        <a:latin typeface="Cambria Math" panose="02040503050406030204" pitchFamily="18" charset="0"/>
                      </a:rPr>
                      <m:t>h</m:t>
                    </m:r>
                  </m:oMath>
                </a14:m>
                <a:r>
                  <a:rPr lang="en-US" sz="1200" dirty="0">
                    <a:solidFill>
                      <a:schemeClr val="tx1"/>
                    </a:solidFill>
                  </a:rPr>
                  <a:t>?”</a:t>
                </a:r>
              </a:p>
            </p:txBody>
          </p:sp>
        </mc:Choice>
        <mc:Fallback xmlns="">
          <p:sp>
            <p:nvSpPr>
              <p:cNvPr id="15" name="Rectangle 14"/>
              <p:cNvSpPr>
                <a:spLocks noRot="1" noChangeAspect="1" noMove="1" noResize="1" noEditPoints="1" noAdjustHandles="1" noChangeArrowheads="1" noChangeShapeType="1" noTextEdit="1"/>
              </p:cNvSpPr>
              <p:nvPr/>
            </p:nvSpPr>
            <p:spPr>
              <a:xfrm>
                <a:off x="5824469" y="3003874"/>
                <a:ext cx="3106467" cy="672172"/>
              </a:xfrm>
              <a:prstGeom prst="rect">
                <a:avLst/>
              </a:prstGeom>
              <a:blipFill rotWithShape="0">
                <a:blip r:embed="rId5"/>
                <a:stretch>
                  <a:fillRect b="-6250"/>
                </a:stretch>
              </a:blipFill>
              <a:ln>
                <a:solidFill>
                  <a:schemeClr val="tx1"/>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Relevance of histograms for classification</a:t>
            </a:r>
          </a:p>
        </p:txBody>
      </p:sp>
    </p:spTree>
    <p:extLst>
      <p:ext uri="{BB962C8B-B14F-4D97-AF65-F5344CB8AC3E}">
        <p14:creationId xmlns:p14="http://schemas.microsoft.com/office/powerpoint/2010/main" val="113747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500"/>
                                        <p:tgtEl>
                                          <p:spTgt spid="1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xEl>
                                              <p:pRg st="1" end="1"/>
                                            </p:txEl>
                                          </p:spTgt>
                                        </p:tgtEl>
                                        <p:attrNameLst>
                                          <p:attrName>style.visibility</p:attrName>
                                        </p:attrNameLst>
                                      </p:cBhvr>
                                      <p:to>
                                        <p:strVal val="visible"/>
                                      </p:to>
                                    </p:set>
                                    <p:animEffect transition="in" filter="fade">
                                      <p:cBhvr>
                                        <p:cTn id="38" dur="500"/>
                                        <p:tgtEl>
                                          <p:spTgt spid="1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7" grpId="0" build="p"/>
      <p:bldP spid="1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Step-by-step: Linear Classifier Design for 2 classes</a:t>
            </a:r>
          </a:p>
        </p:txBody>
      </p:sp>
      <mc:AlternateContent xmlns:mc="http://schemas.openxmlformats.org/markup-compatibility/2006" xmlns:a14="http://schemas.microsoft.com/office/drawing/2010/main">
        <mc:Choice Requires="a14">
          <p:sp>
            <p:nvSpPr>
              <p:cNvPr id="76" name="TextBox 75"/>
              <p:cNvSpPr txBox="1"/>
              <p:nvPr/>
            </p:nvSpPr>
            <p:spPr>
              <a:xfrm>
                <a:off x="299543" y="984742"/>
                <a:ext cx="8544910" cy="4840108"/>
              </a:xfrm>
              <a:prstGeom prst="rect">
                <a:avLst/>
              </a:prstGeom>
              <a:noFill/>
            </p:spPr>
            <p:txBody>
              <a:bodyPr wrap="square" lIns="91440" rIns="0" rtlCol="0">
                <a:spAutoFit/>
              </a:bodyPr>
              <a:lstStyle/>
              <a:p>
                <a:r>
                  <a:rPr lang="en-US" sz="2400" b="1" u="sng" dirty="0"/>
                  <a:t>Classifier Design</a:t>
                </a:r>
              </a:p>
              <a:p>
                <a:pPr marL="342900" indent="-342900">
                  <a:buFont typeface="+mj-lt"/>
                  <a:buAutoNum type="arabicPeriod"/>
                </a:pPr>
                <a:r>
                  <a:rPr lang="en-US" sz="2000" dirty="0"/>
                  <a:t>Collect and assemble </a:t>
                </a:r>
                <a14:m>
                  <m:oMath xmlns:m="http://schemas.openxmlformats.org/officeDocument/2006/math">
                    <m:r>
                      <a:rPr lang="en-US" sz="2000" i="1">
                        <a:latin typeface="Cambria Math" panose="02040503050406030204" pitchFamily="18" charset="0"/>
                      </a:rPr>
                      <m:t>𝑁</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oMath>
                </a14:m>
                <a:r>
                  <a:rPr lang="en-US" sz="2000" dirty="0"/>
                  <a:t> matrix of feature vectors into matrix </a:t>
                </a:r>
                <a14:m>
                  <m:oMath xmlns:m="http://schemas.openxmlformats.org/officeDocument/2006/math">
                    <m:r>
                      <a:rPr lang="en-US" sz="2000" b="0" i="1" smtClean="0">
                        <a:latin typeface="Cambria Math" panose="02040503050406030204" pitchFamily="18" charset="0"/>
                        <a:ea typeface="Cambria Math" panose="02040503050406030204" pitchFamily="18" charset="0"/>
                      </a:rPr>
                      <m:t>𝑋</m:t>
                    </m:r>
                  </m:oMath>
                </a14:m>
                <a:r>
                  <a:rPr lang="en-US" sz="2000" dirty="0"/>
                  <a:t>. Assemble targets into </a:t>
                </a:r>
                <a14:m>
                  <m:oMath xmlns:m="http://schemas.openxmlformats.org/officeDocument/2006/math">
                    <m:r>
                      <a:rPr lang="en-US" sz="2000" i="1">
                        <a:latin typeface="Cambria Math" panose="02040503050406030204" pitchFamily="18" charset="0"/>
                        <a:ea typeface="Cambria Math" panose="02040503050406030204" pitchFamily="18" charset="0"/>
                      </a:rPr>
                      <m:t>𝑇</m:t>
                    </m:r>
                  </m:oMath>
                </a14:m>
                <a:r>
                  <a:rPr lang="en-US" sz="2000" dirty="0"/>
                  <a:t>, a column vector of size </a:t>
                </a:r>
                <a14:m>
                  <m:oMath xmlns:m="http://schemas.openxmlformats.org/officeDocument/2006/math">
                    <m:r>
                      <a:rPr lang="en-US" sz="2000" i="1">
                        <a:latin typeface="Cambria Math" panose="02040503050406030204" pitchFamily="18" charset="0"/>
                      </a:rPr>
                      <m:t>𝑁</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oMath>
                </a14:m>
                <a:r>
                  <a:rPr lang="en-US" sz="2000" dirty="0"/>
                  <a:t> containing class-labels -1 or 1. Note: If any of the original features are nominal, they must be converted to numerical values using </a:t>
                </a:r>
                <a:r>
                  <a:rPr lang="en-US" sz="2000" dirty="0" err="1"/>
                  <a:t>Kesler’s</a:t>
                </a:r>
                <a:r>
                  <a:rPr lang="en-US" sz="2000" dirty="0"/>
                  <a:t> construction.</a:t>
                </a:r>
              </a:p>
              <a:p>
                <a:pPr marL="342900" indent="-342900">
                  <a:buFont typeface="+mj-lt"/>
                  <a:buAutoNum type="arabicPeriod"/>
                </a:pPr>
                <a:r>
                  <a:rPr lang="en-US" sz="2000" dirty="0"/>
                  <a:t>Construct the augmented feature vector set </a:t>
                </a:r>
                <a14:m>
                  <m:oMath xmlns:m="http://schemas.openxmlformats.org/officeDocument/2006/math">
                    <m:r>
                      <a:rPr lang="en-US" sz="2000" i="1">
                        <a:latin typeface="Cambria Math" panose="02040503050406030204" pitchFamily="18" charset="0"/>
                      </a:rPr>
                      <m:t>𝑋𝑎</m:t>
                    </m:r>
                  </m:oMath>
                </a14:m>
                <a:r>
                  <a:rPr lang="en-US" sz="2000" dirty="0"/>
                  <a:t> by prepending a column of 1s in front of the matrix </a:t>
                </a:r>
                <a14:m>
                  <m:oMath xmlns:m="http://schemas.openxmlformats.org/officeDocument/2006/math">
                    <m:r>
                      <a:rPr lang="en-US" sz="2000" i="1">
                        <a:latin typeface="Cambria Math" panose="02040503050406030204" pitchFamily="18" charset="0"/>
                      </a:rPr>
                      <m:t>𝑋</m:t>
                    </m:r>
                  </m:oMath>
                </a14:m>
                <a:r>
                  <a:rPr lang="en-US" sz="2000" dirty="0"/>
                  <a:t>. Note that </a:t>
                </a:r>
                <a14:m>
                  <m:oMath xmlns:m="http://schemas.openxmlformats.org/officeDocument/2006/math">
                    <m:r>
                      <a:rPr lang="en-US" sz="2000" i="1">
                        <a:latin typeface="Cambria Math" panose="02040503050406030204" pitchFamily="18" charset="0"/>
                      </a:rPr>
                      <m:t>𝑋𝑎</m:t>
                    </m:r>
                    <m:r>
                      <a:rPr lang="en-US" sz="2000" i="1">
                        <a:latin typeface="Cambria Math" panose="02040503050406030204" pitchFamily="18" charset="0"/>
                      </a:rPr>
                      <m:t> </m:t>
                    </m:r>
                  </m:oMath>
                </a14:m>
                <a:r>
                  <a:rPr lang="en-US" sz="2000" dirty="0"/>
                  <a:t>has dimensions </a:t>
                </a:r>
                <a14:m>
                  <m:oMath xmlns:m="http://schemas.openxmlformats.org/officeDocument/2006/math">
                    <m:r>
                      <a:rPr lang="en-US" sz="2000" i="1">
                        <a:latin typeface="Cambria Math" panose="02040503050406030204" pitchFamily="18" charset="0"/>
                      </a:rPr>
                      <m:t>𝑁</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+1)</m:t>
                    </m:r>
                  </m:oMath>
                </a14:m>
                <a:r>
                  <a:rPr lang="en-US" sz="2000" dirty="0"/>
                  <a:t>.</a:t>
                </a:r>
              </a:p>
              <a:p>
                <a:pPr marL="342900" indent="-342900">
                  <a:buFont typeface="+mj-lt"/>
                  <a:buAutoNum type="arabicPeriod"/>
                </a:pPr>
                <a:r>
                  <a:rPr lang="en-US" sz="2000" dirty="0"/>
                  <a:t>Find the linear classifier </a:t>
                </a:r>
                <a14:m>
                  <m:oMath xmlns:m="http://schemas.openxmlformats.org/officeDocument/2006/math">
                    <m:r>
                      <a:rPr lang="en-US" sz="2000" b="0" i="1" smtClean="0">
                        <a:latin typeface="Cambria Math" panose="02040503050406030204" pitchFamily="18" charset="0"/>
                        <a:ea typeface="Cambria Math" panose="02040503050406030204" pitchFamily="18" charset="0"/>
                      </a:rPr>
                      <m:t>𝑊</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𝑎</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𝑇</m:t>
                    </m:r>
                  </m:oMath>
                </a14:m>
                <a:r>
                  <a:rPr lang="en-US" sz="2000" dirty="0"/>
                  <a:t>. Here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𝑋𝑎</m:t>
                        </m:r>
                      </m:e>
                      <m:sup>
                        <m:r>
                          <a:rPr lang="en-US" sz="2000" i="1">
                            <a:latin typeface="Cambria Math" panose="02040503050406030204" pitchFamily="18" charset="0"/>
                            <a:ea typeface="Cambria Math" panose="02040503050406030204" pitchFamily="18" charset="0"/>
                          </a:rPr>
                          <m:t>†</m:t>
                        </m:r>
                      </m:sup>
                    </m:sSup>
                  </m:oMath>
                </a14:m>
                <a:r>
                  <a:rPr lang="en-US" sz="2000" dirty="0"/>
                  <a:t> is the pseudoinverse of </a:t>
                </a:r>
                <a14:m>
                  <m:oMath xmlns:m="http://schemas.openxmlformats.org/officeDocument/2006/math">
                    <m:r>
                      <a:rPr lang="en-US" sz="2000" i="1">
                        <a:latin typeface="Cambria Math" panose="02040503050406030204" pitchFamily="18" charset="0"/>
                      </a:rPr>
                      <m:t>𝑋𝑎</m:t>
                    </m:r>
                    <m:r>
                      <a:rPr lang="en-US" sz="2000" i="1">
                        <a:latin typeface="Cambria Math" panose="02040503050406030204" pitchFamily="18" charset="0"/>
                      </a:rPr>
                      <m:t> </m:t>
                    </m:r>
                  </m:oMath>
                </a14:m>
                <a:r>
                  <a:rPr lang="en-US" sz="2000" dirty="0"/>
                  <a:t>and has dimensions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𝑁</m:t>
                    </m:r>
                  </m:oMath>
                </a14:m>
                <a:r>
                  <a:rPr lang="en-US" sz="2000" dirty="0"/>
                  <a:t>. The pseudoinverse is standard in linear algebra software. The classifier </a:t>
                </a:r>
                <a14:m>
                  <m:oMath xmlns:m="http://schemas.openxmlformats.org/officeDocument/2006/math">
                    <m:r>
                      <a:rPr lang="en-US" sz="2000" i="1">
                        <a:latin typeface="Cambria Math" panose="02040503050406030204" pitchFamily="18" charset="0"/>
                        <a:ea typeface="Cambria Math" panose="02040503050406030204" pitchFamily="18" charset="0"/>
                      </a:rPr>
                      <m:t>𝑊</m:t>
                    </m:r>
                    <m:r>
                      <a:rPr lang="en-US" sz="2000" i="1">
                        <a:latin typeface="Cambria Math" panose="02040503050406030204" pitchFamily="18" charset="0"/>
                        <a:ea typeface="Cambria Math" panose="02040503050406030204" pitchFamily="18" charset="0"/>
                      </a:rPr>
                      <m:t> </m:t>
                    </m:r>
                  </m:oMath>
                </a14:m>
                <a:r>
                  <a:rPr lang="en-US" sz="2000" dirty="0"/>
                  <a:t>is a column vector of size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+1)×1</m:t>
                    </m:r>
                  </m:oMath>
                </a14:m>
                <a:r>
                  <a:rPr lang="en-US" sz="2000" dirty="0"/>
                  <a:t> </a:t>
                </a:r>
              </a:p>
              <a:p>
                <a:endParaRPr lang="en-US" sz="2000" dirty="0"/>
              </a:p>
              <a:p>
                <a:r>
                  <a:rPr lang="en-US" sz="2400" b="1" u="sng" dirty="0"/>
                  <a:t>Classifier Application</a:t>
                </a:r>
              </a:p>
              <a:p>
                <a:pPr lvl="0"/>
                <a:r>
                  <a:rPr lang="en-US" sz="2000" dirty="0">
                    <a:solidFill>
                      <a:prstClr val="black"/>
                    </a:solidFill>
                  </a:rPr>
                  <a:t>To apply the linear classifier to an input vector </a:t>
                </a:r>
                <a14:m>
                  <m:oMath xmlns:m="http://schemas.openxmlformats.org/officeDocument/2006/math">
                    <m:r>
                      <a:rPr lang="en-US" sz="2000" b="1" i="1" smtClean="0">
                        <a:solidFill>
                          <a:prstClr val="black"/>
                        </a:solidFill>
                        <a:latin typeface="Cambria Math" panose="02040503050406030204" pitchFamily="18" charset="0"/>
                        <a:ea typeface="Cambria Math" panose="02040503050406030204" pitchFamily="18" charset="0"/>
                      </a:rPr>
                      <m:t>𝒙</m:t>
                    </m:r>
                  </m:oMath>
                </a14:m>
                <a:r>
                  <a:rPr lang="en-US" sz="2000" dirty="0"/>
                  <a:t>, simply compute the augmented feature vector </a:t>
                </a:r>
                <a14:m>
                  <m:oMath xmlns:m="http://schemas.openxmlformats.org/officeDocument/2006/math">
                    <m:r>
                      <a:rPr lang="en-US" sz="2000" b="1" i="1">
                        <a:solidFill>
                          <a:prstClr val="black"/>
                        </a:solidFill>
                        <a:latin typeface="Cambria Math" panose="02040503050406030204" pitchFamily="18" charset="0"/>
                        <a:ea typeface="Cambria Math" panose="02040503050406030204" pitchFamily="18" charset="0"/>
                      </a:rPr>
                      <m:t>𝒙</m:t>
                    </m:r>
                    <m:r>
                      <a:rPr lang="en-US" sz="2000" i="1">
                        <a:solidFill>
                          <a:prstClr val="black"/>
                        </a:solidFill>
                        <a:latin typeface="Cambria Math" panose="02040503050406030204" pitchFamily="18" charset="0"/>
                        <a:ea typeface="Cambria Math" panose="02040503050406030204" pitchFamily="18" charset="0"/>
                      </a:rPr>
                      <m:t>𝑎</m:t>
                    </m:r>
                  </m:oMath>
                </a14:m>
                <a:r>
                  <a:rPr lang="en-US" sz="2000" dirty="0"/>
                  <a:t> (by appending the element 1.0 in front of the list of the components of </a:t>
                </a:r>
                <a14:m>
                  <m:oMath xmlns:m="http://schemas.openxmlformats.org/officeDocument/2006/math">
                    <m:r>
                      <a:rPr lang="en-US" sz="2000" b="1" i="1">
                        <a:solidFill>
                          <a:prstClr val="black"/>
                        </a:solidFill>
                        <a:latin typeface="Cambria Math" panose="02040503050406030204" pitchFamily="18" charset="0"/>
                        <a:ea typeface="Cambria Math" panose="02040503050406030204" pitchFamily="18" charset="0"/>
                      </a:rPr>
                      <m:t>𝒙</m:t>
                    </m:r>
                  </m:oMath>
                </a14:m>
                <a:r>
                  <a:rPr lang="en-US" sz="2000" dirty="0"/>
                  <a:t>) and classify it by computing </a:t>
                </a:r>
                <a14:m>
                  <m:oMath xmlns:m="http://schemas.openxmlformats.org/officeDocument/2006/math">
                    <m:r>
                      <m:rPr>
                        <m:sty m:val="p"/>
                      </m:rPr>
                      <a:rPr lang="en-US" sz="2000" b="0" i="0" smtClean="0">
                        <a:solidFill>
                          <a:prstClr val="black"/>
                        </a:solidFill>
                        <a:latin typeface="Cambria Math" panose="02040503050406030204" pitchFamily="18" charset="0"/>
                        <a:ea typeface="Cambria Math" panose="02040503050406030204" pitchFamily="18" charset="0"/>
                      </a:rPr>
                      <m:t>Sign</m:t>
                    </m:r>
                    <m:r>
                      <a:rPr lang="en-US" sz="2000" b="0" i="0" smtClean="0">
                        <a:solidFill>
                          <a:prstClr val="black"/>
                        </a:solidFill>
                        <a:latin typeface="Cambria Math" panose="02040503050406030204" pitchFamily="18" charset="0"/>
                        <a:ea typeface="Cambria Math" panose="02040503050406030204" pitchFamily="18" charset="0"/>
                      </a:rPr>
                      <m:t>[</m:t>
                    </m:r>
                    <m:r>
                      <a:rPr lang="en-US" sz="2000" b="1" i="1">
                        <a:solidFill>
                          <a:prstClr val="black"/>
                        </a:solidFill>
                        <a:latin typeface="Cambria Math" panose="02040503050406030204" pitchFamily="18" charset="0"/>
                        <a:ea typeface="Cambria Math" panose="02040503050406030204" pitchFamily="18" charset="0"/>
                      </a:rPr>
                      <m:t>𝒙</m:t>
                    </m:r>
                    <m:r>
                      <a:rPr lang="en-US" sz="2000" i="1">
                        <a:solidFill>
                          <a:prstClr val="black"/>
                        </a:solidFill>
                        <a:latin typeface="Cambria Math" panose="02040503050406030204" pitchFamily="18" charset="0"/>
                        <a:ea typeface="Cambria Math" panose="02040503050406030204" pitchFamily="18" charset="0"/>
                      </a:rPr>
                      <m:t>𝑎</m:t>
                    </m:r>
                    <m:r>
                      <a:rPr lang="en-US" sz="2000" b="0" i="1" smtClean="0">
                        <a:solidFill>
                          <a:prstClr val="black"/>
                        </a:solidFill>
                        <a:latin typeface="Cambria Math" panose="02040503050406030204" pitchFamily="18" charset="0"/>
                        <a:ea typeface="Cambria Math" panose="02040503050406030204" pitchFamily="18" charset="0"/>
                      </a:rPr>
                      <m:t>.</m:t>
                    </m:r>
                    <m:r>
                      <a:rPr lang="en-US" sz="2000" b="0" i="1" smtClean="0">
                        <a:solidFill>
                          <a:prstClr val="black"/>
                        </a:solidFill>
                        <a:latin typeface="Cambria Math" panose="02040503050406030204" pitchFamily="18" charset="0"/>
                        <a:ea typeface="Cambria Math" panose="02040503050406030204" pitchFamily="18" charset="0"/>
                      </a:rPr>
                      <m:t>𝑊</m:t>
                    </m:r>
                    <m:r>
                      <a:rPr lang="en-US" sz="2000" b="0" i="1" smtClean="0">
                        <a:latin typeface="Cambria Math" panose="02040503050406030204" pitchFamily="18" charset="0"/>
                        <a:ea typeface="Cambria Math" panose="02040503050406030204" pitchFamily="18" charset="0"/>
                      </a:rPr>
                      <m:t>]</m:t>
                    </m:r>
                  </m:oMath>
                </a14:m>
                <a:r>
                  <a:rPr lang="en-US" sz="2000" dirty="0"/>
                  <a:t>.</a:t>
                </a:r>
              </a:p>
            </p:txBody>
          </p:sp>
        </mc:Choice>
        <mc:Fallback xmlns="">
          <p:sp>
            <p:nvSpPr>
              <p:cNvPr id="76" name="TextBox 75"/>
              <p:cNvSpPr txBox="1">
                <a:spLocks noRot="1" noChangeAspect="1" noMove="1" noResize="1" noEditPoints="1" noAdjustHandles="1" noChangeArrowheads="1" noChangeShapeType="1" noTextEdit="1"/>
              </p:cNvSpPr>
              <p:nvPr/>
            </p:nvSpPr>
            <p:spPr>
              <a:xfrm>
                <a:off x="299543" y="984742"/>
                <a:ext cx="8544910" cy="4840108"/>
              </a:xfrm>
              <a:prstGeom prst="rect">
                <a:avLst/>
              </a:prstGeom>
              <a:blipFill rotWithShape="0">
                <a:blip r:embed="rId2"/>
                <a:stretch>
                  <a:fillRect l="-1070" t="-1008" r="-1498" b="-1259"/>
                </a:stretch>
              </a:blipFill>
            </p:spPr>
            <p:txBody>
              <a:bodyPr/>
              <a:lstStyle/>
              <a:p>
                <a:r>
                  <a:rPr lang="en-US">
                    <a:noFill/>
                  </a:rPr>
                  <a:t> </a:t>
                </a:r>
              </a:p>
            </p:txBody>
          </p:sp>
        </mc:Fallback>
      </mc:AlternateContent>
    </p:spTree>
    <p:extLst>
      <p:ext uri="{BB962C8B-B14F-4D97-AF65-F5344CB8AC3E}">
        <p14:creationId xmlns:p14="http://schemas.microsoft.com/office/powerpoint/2010/main" val="161159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226593" y="1343856"/>
            <a:ext cx="6351447" cy="3925194"/>
          </a:xfrm>
          <a:prstGeom prst="rect">
            <a:avLst/>
          </a:prstGeom>
        </p:spPr>
      </p:pic>
      <p:sp>
        <p:nvSpPr>
          <p:cNvPr id="6" name="Title 5"/>
          <p:cNvSpPr>
            <a:spLocks noGrp="1"/>
          </p:cNvSpPr>
          <p:nvPr>
            <p:ph type="title"/>
          </p:nvPr>
        </p:nvSpPr>
        <p:spPr/>
        <p:txBody>
          <a:bodyPr/>
          <a:lstStyle/>
          <a:p>
            <a:r>
              <a:rPr lang="en-US" dirty="0"/>
              <a:t>How good is this classifier?</a:t>
            </a:r>
          </a:p>
        </p:txBody>
      </p:sp>
      <mc:AlternateContent xmlns:mc="http://schemas.openxmlformats.org/markup-compatibility/2006" xmlns:a14="http://schemas.microsoft.com/office/drawing/2010/main">
        <mc:Choice Requires="a14">
          <p:sp>
            <p:nvSpPr>
              <p:cNvPr id="208" name="TextBox 207"/>
              <p:cNvSpPr txBox="1"/>
              <p:nvPr/>
            </p:nvSpPr>
            <p:spPr>
              <a:xfrm>
                <a:off x="1510632" y="622962"/>
                <a:ext cx="2072937" cy="923330"/>
              </a:xfrm>
              <a:prstGeom prst="rect">
                <a:avLst/>
              </a:prstGeom>
              <a:solidFill>
                <a:schemeClr val="bg1"/>
              </a:solidFill>
            </p:spPr>
            <p:txBody>
              <a:bodyPr wrap="square" lIns="91440" rIns="0" rtlCol="0">
                <a:spAutoFit/>
              </a:bodyPr>
              <a:lstStyle/>
              <a:p>
                <a:r>
                  <a:rPr lang="en-US" dirty="0"/>
                  <a:t>Histogram of negative samples projected along </a:t>
                </a:r>
                <a14:m>
                  <m:oMath xmlns:m="http://schemas.openxmlformats.org/officeDocument/2006/math">
                    <m:r>
                      <a:rPr lang="en-US" b="1" i="1">
                        <a:latin typeface="Cambria Math" panose="02040503050406030204" pitchFamily="18" charset="0"/>
                      </a:rPr>
                      <m:t>𝑾</m:t>
                    </m:r>
                  </m:oMath>
                </a14:m>
                <a:r>
                  <a:rPr lang="en-US" dirty="0"/>
                  <a:t> </a:t>
                </a:r>
              </a:p>
            </p:txBody>
          </p:sp>
        </mc:Choice>
        <mc:Fallback xmlns="">
          <p:sp>
            <p:nvSpPr>
              <p:cNvPr id="208" name="TextBox 207"/>
              <p:cNvSpPr txBox="1">
                <a:spLocks noRot="1" noChangeAspect="1" noMove="1" noResize="1" noEditPoints="1" noAdjustHandles="1" noChangeArrowheads="1" noChangeShapeType="1" noTextEdit="1"/>
              </p:cNvSpPr>
              <p:nvPr/>
            </p:nvSpPr>
            <p:spPr>
              <a:xfrm>
                <a:off x="1510632" y="622962"/>
                <a:ext cx="2072937" cy="923330"/>
              </a:xfrm>
              <a:prstGeom prst="rect">
                <a:avLst/>
              </a:prstGeom>
              <a:blipFill rotWithShape="0">
                <a:blip r:embed="rId3"/>
                <a:stretch>
                  <a:fillRect l="-2647"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5760481" y="622962"/>
                <a:ext cx="2062580" cy="923330"/>
              </a:xfrm>
              <a:prstGeom prst="rect">
                <a:avLst/>
              </a:prstGeom>
              <a:solidFill>
                <a:schemeClr val="bg1"/>
              </a:solidFill>
            </p:spPr>
            <p:txBody>
              <a:bodyPr wrap="square" lIns="91440" rIns="0" rtlCol="0">
                <a:spAutoFit/>
              </a:bodyPr>
              <a:lstStyle/>
              <a:p>
                <a:r>
                  <a:rPr lang="en-US" dirty="0"/>
                  <a:t>Histogram of positive samples projected along </a:t>
                </a:r>
                <a14:m>
                  <m:oMath xmlns:m="http://schemas.openxmlformats.org/officeDocument/2006/math">
                    <m:r>
                      <a:rPr lang="en-US" b="1" i="1">
                        <a:latin typeface="Cambria Math" panose="02040503050406030204" pitchFamily="18" charset="0"/>
                      </a:rPr>
                      <m:t>𝑾</m:t>
                    </m:r>
                  </m:oMath>
                </a14:m>
                <a:r>
                  <a:rPr lang="en-US" dirty="0"/>
                  <a:t> </a:t>
                </a:r>
              </a:p>
            </p:txBody>
          </p:sp>
        </mc:Choice>
        <mc:Fallback xmlns="">
          <p:sp>
            <p:nvSpPr>
              <p:cNvPr id="72" name="TextBox 71"/>
              <p:cNvSpPr txBox="1">
                <a:spLocks noRot="1" noChangeAspect="1" noMove="1" noResize="1" noEditPoints="1" noAdjustHandles="1" noChangeArrowheads="1" noChangeShapeType="1" noTextEdit="1"/>
              </p:cNvSpPr>
              <p:nvPr/>
            </p:nvSpPr>
            <p:spPr>
              <a:xfrm>
                <a:off x="5760481" y="622962"/>
                <a:ext cx="2062580" cy="923330"/>
              </a:xfrm>
              <a:prstGeom prst="rect">
                <a:avLst/>
              </a:prstGeom>
              <a:blipFill rotWithShape="0">
                <a:blip r:embed="rId4"/>
                <a:stretch>
                  <a:fillRect l="-2663" t="-3289" b="-9211"/>
                </a:stretch>
              </a:blipFill>
            </p:spPr>
            <p:txBody>
              <a:bodyPr/>
              <a:lstStyle/>
              <a:p>
                <a:r>
                  <a:rPr lang="en-US">
                    <a:noFill/>
                  </a:rPr>
                  <a:t> </a:t>
                </a:r>
              </a:p>
            </p:txBody>
          </p:sp>
        </mc:Fallback>
      </mc:AlternateContent>
      <p:sp>
        <p:nvSpPr>
          <p:cNvPr id="77" name="TextBox 76"/>
          <p:cNvSpPr txBox="1"/>
          <p:nvPr/>
        </p:nvSpPr>
        <p:spPr>
          <a:xfrm>
            <a:off x="5235831" y="5506078"/>
            <a:ext cx="2587230" cy="646331"/>
          </a:xfrm>
          <a:prstGeom prst="rect">
            <a:avLst/>
          </a:prstGeom>
          <a:solidFill>
            <a:schemeClr val="bg1"/>
          </a:solidFill>
        </p:spPr>
        <p:txBody>
          <a:bodyPr wrap="square" lIns="91440" rIns="0" rtlCol="0">
            <a:spAutoFit/>
          </a:bodyPr>
          <a:lstStyle/>
          <a:p>
            <a:r>
              <a:rPr lang="en-US" dirty="0"/>
              <a:t>Training Accuracy 	= 82%</a:t>
            </a:r>
          </a:p>
          <a:p>
            <a:r>
              <a:rPr lang="en-US" dirty="0"/>
              <a:t>Testing Accuracy 	= 81%</a:t>
            </a:r>
          </a:p>
        </p:txBody>
      </p:sp>
      <p:cxnSp>
        <p:nvCxnSpPr>
          <p:cNvPr id="13" name="Straight Arrow Connector 12"/>
          <p:cNvCxnSpPr>
            <a:stCxn id="72" idx="2"/>
          </p:cNvCxnSpPr>
          <p:nvPr/>
        </p:nvCxnSpPr>
        <p:spPr>
          <a:xfrm>
            <a:off x="6791771" y="1546292"/>
            <a:ext cx="0" cy="1187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08" idx="2"/>
          </p:cNvCxnSpPr>
          <p:nvPr/>
        </p:nvCxnSpPr>
        <p:spPr>
          <a:xfrm flipH="1">
            <a:off x="2547100" y="1546292"/>
            <a:ext cx="1" cy="8858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4332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266330" y="2081466"/>
            <a:ext cx="8762260" cy="1151024"/>
            <a:chOff x="266330" y="4587008"/>
            <a:chExt cx="8762260" cy="1494196"/>
          </a:xfrm>
        </p:grpSpPr>
        <p:grpSp>
          <p:nvGrpSpPr>
            <p:cNvPr id="25" name="Group 24"/>
            <p:cNvGrpSpPr/>
            <p:nvPr/>
          </p:nvGrpSpPr>
          <p:grpSpPr>
            <a:xfrm>
              <a:off x="266330" y="4587008"/>
              <a:ext cx="8762260" cy="1494196"/>
              <a:chOff x="266330" y="4587008"/>
              <a:chExt cx="8762260" cy="1494196"/>
            </a:xfrm>
          </p:grpSpPr>
          <p:sp>
            <p:nvSpPr>
              <p:cNvPr id="24" name="Rectangle 23"/>
              <p:cNvSpPr/>
              <p:nvPr/>
            </p:nvSpPr>
            <p:spPr>
              <a:xfrm>
                <a:off x="266330" y="4590668"/>
                <a:ext cx="8762260" cy="149053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Box 22"/>
              <p:cNvSpPr txBox="1"/>
              <p:nvPr/>
            </p:nvSpPr>
            <p:spPr>
              <a:xfrm>
                <a:off x="266330" y="4587008"/>
                <a:ext cx="1487908" cy="338554"/>
              </a:xfrm>
              <a:prstGeom prst="rect">
                <a:avLst/>
              </a:prstGeom>
              <a:noFill/>
            </p:spPr>
            <p:txBody>
              <a:bodyPr wrap="none" rtlCol="0">
                <a:spAutoFit/>
              </a:bodyPr>
              <a:lstStyle/>
              <a:p>
                <a:r>
                  <a:rPr lang="en-US" sz="1600" dirty="0"/>
                  <a:t>Linear Classifier</a:t>
                </a:r>
              </a:p>
            </p:txBody>
          </p:sp>
        </p:grpSp>
        <p:sp>
          <p:nvSpPr>
            <p:cNvPr id="26" name="TextBox 25"/>
            <p:cNvSpPr txBox="1"/>
            <p:nvPr/>
          </p:nvSpPr>
          <p:spPr>
            <a:xfrm>
              <a:off x="4860773" y="5227580"/>
              <a:ext cx="433132" cy="338554"/>
            </a:xfrm>
            <a:prstGeom prst="rect">
              <a:avLst/>
            </a:prstGeom>
            <a:noFill/>
          </p:spPr>
          <p:txBody>
            <a:bodyPr wrap="none" rtlCol="0">
              <a:spAutoFit/>
            </a:bodyPr>
            <a:lstStyle/>
            <a:p>
              <a:r>
                <a:rPr lang="en-US" sz="1600" dirty="0"/>
                <a:t>OR</a:t>
              </a:r>
            </a:p>
          </p:txBody>
        </p:sp>
      </p:grpSp>
      <p:sp>
        <p:nvSpPr>
          <p:cNvPr id="5" name="Title 4"/>
          <p:cNvSpPr>
            <a:spLocks noGrp="1"/>
          </p:cNvSpPr>
          <p:nvPr>
            <p:ph type="title"/>
          </p:nvPr>
        </p:nvSpPr>
        <p:spPr/>
        <p:txBody>
          <a:bodyPr/>
          <a:lstStyle/>
          <a:p>
            <a:r>
              <a:rPr lang="en-US" dirty="0"/>
              <a:t>Tweaking the threshold</a:t>
            </a:r>
          </a:p>
        </p:txBody>
      </p:sp>
      <p:grpSp>
        <p:nvGrpSpPr>
          <p:cNvPr id="15" name="Group 14"/>
          <p:cNvGrpSpPr/>
          <p:nvPr/>
        </p:nvGrpSpPr>
        <p:grpSpPr>
          <a:xfrm>
            <a:off x="573463" y="2170247"/>
            <a:ext cx="3998536" cy="1044487"/>
            <a:chOff x="573463" y="4886814"/>
            <a:chExt cx="3998536" cy="1044487"/>
          </a:xfrm>
        </p:grpSpPr>
        <mc:AlternateContent xmlns:mc="http://schemas.openxmlformats.org/markup-compatibility/2006" xmlns:a14="http://schemas.microsoft.com/office/drawing/2010/main">
          <mc:Choice Requires="a14">
            <p:sp>
              <p:nvSpPr>
                <p:cNvPr id="9" name="TextBox 8"/>
                <p:cNvSpPr txBox="1"/>
                <p:nvPr/>
              </p:nvSpPr>
              <p:spPr>
                <a:xfrm>
                  <a:off x="573463" y="5270558"/>
                  <a:ext cx="31311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𝑑</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73463" y="5270558"/>
                  <a:ext cx="3131178" cy="276999"/>
                </a:xfrm>
                <a:prstGeom prst="rect">
                  <a:avLst/>
                </a:prstGeom>
                <a:blipFill rotWithShape="0">
                  <a:blip r:embed="rId6"/>
                  <a:stretch>
                    <a:fillRect l="-973" r="-584"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390860" y="5270558"/>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390860" y="5270558"/>
                  <a:ext cx="181139" cy="276999"/>
                </a:xfrm>
                <a:prstGeom prst="rect">
                  <a:avLst/>
                </a:prstGeom>
                <a:blipFill rotWithShape="0">
                  <a:blip r:embed="rId7"/>
                  <a:stretch>
                    <a:fillRect l="-30000" r="-30000" b="-6667"/>
                  </a:stretch>
                </a:blipFill>
              </p:spPr>
              <p:txBody>
                <a:bodyPr/>
                <a:lstStyle/>
                <a:p>
                  <a:r>
                    <a:rPr lang="en-US">
                      <a:noFill/>
                    </a:rPr>
                    <a:t> </a:t>
                  </a:r>
                </a:p>
              </p:txBody>
            </p:sp>
          </mc:Fallback>
        </mc:AlternateContent>
        <p:grpSp>
          <p:nvGrpSpPr>
            <p:cNvPr id="14" name="Group 13"/>
            <p:cNvGrpSpPr/>
            <p:nvPr/>
          </p:nvGrpSpPr>
          <p:grpSpPr>
            <a:xfrm>
              <a:off x="3706952" y="4886814"/>
              <a:ext cx="681597" cy="1044487"/>
              <a:chOff x="4863804" y="4949199"/>
              <a:chExt cx="681597" cy="1044487"/>
            </a:xfrm>
          </p:grpSpPr>
          <mc:AlternateContent xmlns:mc="http://schemas.openxmlformats.org/markup-compatibility/2006" xmlns:a14="http://schemas.microsoft.com/office/drawing/2010/main">
            <mc:Choice Requires="a14">
              <p:sp>
                <p:nvSpPr>
                  <p:cNvPr id="10" name="TextBox 9"/>
                  <p:cNvSpPr txBox="1"/>
                  <p:nvPr/>
                </p:nvSpPr>
                <p:spPr>
                  <a:xfrm>
                    <a:off x="5161322" y="5280012"/>
                    <a:ext cx="174727"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&gt;</m:t>
                                </m:r>
                              </m:e>
                            </m:mr>
                            <m:mr>
                              <m:e>
                                <m:r>
                                  <a:rPr lang="en-US" sz="1400" b="0" i="1" smtClean="0">
                                    <a:latin typeface="Cambria Math" panose="02040503050406030204" pitchFamily="18" charset="0"/>
                                  </a:rPr>
                                  <m:t>&lt;</m:t>
                                </m:r>
                              </m:e>
                            </m:mr>
                          </m:m>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61322" y="5280012"/>
                    <a:ext cx="174727" cy="345672"/>
                  </a:xfrm>
                  <a:prstGeom prst="rect">
                    <a:avLst/>
                  </a:prstGeom>
                  <a:blipFill rotWithShape="0">
                    <a:blip r:embed="rId8"/>
                    <a:stretch>
                      <a:fillRect l="-20690" r="-17241" b="-14035"/>
                    </a:stretch>
                  </a:blipFill>
                </p:spPr>
                <p:txBody>
                  <a:bodyPr/>
                  <a:lstStyle/>
                  <a:p>
                    <a:r>
                      <a:rPr lang="en-US">
                        <a:noFill/>
                      </a:rPr>
                      <a:t> </a:t>
                    </a:r>
                  </a:p>
                </p:txBody>
              </p:sp>
            </mc:Fallback>
          </mc:AlternateContent>
          <p:sp>
            <p:nvSpPr>
              <p:cNvPr id="12" name="TextBox 11"/>
              <p:cNvSpPr txBox="1"/>
              <p:nvPr/>
            </p:nvSpPr>
            <p:spPr>
              <a:xfrm>
                <a:off x="4863804" y="4949199"/>
                <a:ext cx="681597" cy="307777"/>
              </a:xfrm>
              <a:prstGeom prst="rect">
                <a:avLst/>
              </a:prstGeom>
              <a:noFill/>
            </p:spPr>
            <p:txBody>
              <a:bodyPr wrap="none" rtlCol="0">
                <a:spAutoFit/>
              </a:bodyPr>
              <a:lstStyle/>
              <a:p>
                <a:r>
                  <a:rPr lang="en-US" sz="1400" dirty="0"/>
                  <a:t>Class 1</a:t>
                </a:r>
              </a:p>
            </p:txBody>
          </p:sp>
          <p:sp>
            <p:nvSpPr>
              <p:cNvPr id="13" name="TextBox 12"/>
              <p:cNvSpPr txBox="1"/>
              <p:nvPr/>
            </p:nvSpPr>
            <p:spPr>
              <a:xfrm>
                <a:off x="4863804" y="5685909"/>
                <a:ext cx="681597" cy="307777"/>
              </a:xfrm>
              <a:prstGeom prst="rect">
                <a:avLst/>
              </a:prstGeom>
              <a:noFill/>
            </p:spPr>
            <p:txBody>
              <a:bodyPr wrap="none" rtlCol="0">
                <a:spAutoFit/>
              </a:bodyPr>
              <a:lstStyle/>
              <a:p>
                <a:r>
                  <a:rPr lang="en-US" sz="1400" dirty="0"/>
                  <a:t>Class 2</a:t>
                </a:r>
              </a:p>
            </p:txBody>
          </p:sp>
        </p:grpSp>
      </p:grpSp>
      <p:grpSp>
        <p:nvGrpSpPr>
          <p:cNvPr id="16" name="Group 15"/>
          <p:cNvGrpSpPr/>
          <p:nvPr/>
        </p:nvGrpSpPr>
        <p:grpSpPr>
          <a:xfrm>
            <a:off x="5539352" y="2170246"/>
            <a:ext cx="3144070" cy="1044487"/>
            <a:chOff x="2965337" y="4886814"/>
            <a:chExt cx="3144070" cy="1044487"/>
          </a:xfrm>
        </p:grpSpPr>
        <mc:AlternateContent xmlns:mc="http://schemas.openxmlformats.org/markup-compatibility/2006" xmlns:a14="http://schemas.microsoft.com/office/drawing/2010/main">
          <mc:Choice Requires="a14">
            <p:sp>
              <p:nvSpPr>
                <p:cNvPr id="17" name="TextBox 16"/>
                <p:cNvSpPr txBox="1"/>
                <p:nvPr/>
              </p:nvSpPr>
              <p:spPr>
                <a:xfrm>
                  <a:off x="2965337" y="4998136"/>
                  <a:ext cx="827470" cy="815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𝑑</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nary>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965337" y="4998136"/>
                  <a:ext cx="827470" cy="81586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90860" y="5270558"/>
                  <a:ext cx="17185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≝1</m:t>
                            </m:r>
                          </m:e>
                        </m:d>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390860" y="5270558"/>
                  <a:ext cx="1718547" cy="276999"/>
                </a:xfrm>
                <a:prstGeom prst="rect">
                  <a:avLst/>
                </a:prstGeom>
                <a:blipFill rotWithShape="0">
                  <a:blip r:embed="rId10"/>
                  <a:stretch>
                    <a:fillRect l="-2847" b="-15556"/>
                  </a:stretch>
                </a:blipFill>
              </p:spPr>
              <p:txBody>
                <a:bodyPr/>
                <a:lstStyle/>
                <a:p>
                  <a:r>
                    <a:rPr lang="en-US">
                      <a:noFill/>
                    </a:rPr>
                    <a:t> </a:t>
                  </a:r>
                </a:p>
              </p:txBody>
            </p:sp>
          </mc:Fallback>
        </mc:AlternateContent>
        <p:grpSp>
          <p:nvGrpSpPr>
            <p:cNvPr id="19" name="Group 18"/>
            <p:cNvGrpSpPr/>
            <p:nvPr/>
          </p:nvGrpSpPr>
          <p:grpSpPr>
            <a:xfrm>
              <a:off x="3706952" y="4886814"/>
              <a:ext cx="681597" cy="1044487"/>
              <a:chOff x="4863804" y="4949199"/>
              <a:chExt cx="681597" cy="1044487"/>
            </a:xfrm>
          </p:grpSpPr>
          <mc:AlternateContent xmlns:mc="http://schemas.openxmlformats.org/markup-compatibility/2006" xmlns:a14="http://schemas.microsoft.com/office/drawing/2010/main">
            <mc:Choice Requires="a14">
              <p:sp>
                <p:nvSpPr>
                  <p:cNvPr id="20" name="TextBox 19"/>
                  <p:cNvSpPr txBox="1"/>
                  <p:nvPr/>
                </p:nvSpPr>
                <p:spPr>
                  <a:xfrm>
                    <a:off x="5161322" y="5280012"/>
                    <a:ext cx="174727"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&gt;</m:t>
                                </m:r>
                              </m:e>
                            </m:mr>
                            <m:mr>
                              <m:e>
                                <m:r>
                                  <a:rPr lang="en-US" sz="1400" b="0" i="1" smtClean="0">
                                    <a:latin typeface="Cambria Math" panose="02040503050406030204" pitchFamily="18" charset="0"/>
                                  </a:rPr>
                                  <m:t>&lt;</m:t>
                                </m:r>
                              </m:e>
                            </m:mr>
                          </m:m>
                        </m:oMath>
                      </m:oMathPara>
                    </a14:m>
                    <a:endParaRPr lang="en-US"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161322" y="5280012"/>
                    <a:ext cx="174727" cy="345672"/>
                  </a:xfrm>
                  <a:prstGeom prst="rect">
                    <a:avLst/>
                  </a:prstGeom>
                  <a:blipFill rotWithShape="0">
                    <a:blip r:embed="rId8"/>
                    <a:stretch>
                      <a:fillRect l="-20690" r="-17241" b="-14035"/>
                    </a:stretch>
                  </a:blipFill>
                </p:spPr>
                <p:txBody>
                  <a:bodyPr/>
                  <a:lstStyle/>
                  <a:p>
                    <a:r>
                      <a:rPr lang="en-US">
                        <a:noFill/>
                      </a:rPr>
                      <a:t> </a:t>
                    </a:r>
                  </a:p>
                </p:txBody>
              </p:sp>
            </mc:Fallback>
          </mc:AlternateContent>
          <p:sp>
            <p:nvSpPr>
              <p:cNvPr id="21" name="TextBox 20"/>
              <p:cNvSpPr txBox="1"/>
              <p:nvPr/>
            </p:nvSpPr>
            <p:spPr>
              <a:xfrm>
                <a:off x="4863804" y="4949199"/>
                <a:ext cx="681597" cy="307777"/>
              </a:xfrm>
              <a:prstGeom prst="rect">
                <a:avLst/>
              </a:prstGeom>
              <a:noFill/>
            </p:spPr>
            <p:txBody>
              <a:bodyPr wrap="none" rtlCol="0">
                <a:spAutoFit/>
              </a:bodyPr>
              <a:lstStyle/>
              <a:p>
                <a:r>
                  <a:rPr lang="en-US" sz="1400" dirty="0"/>
                  <a:t>Class 1</a:t>
                </a:r>
              </a:p>
            </p:txBody>
          </p:sp>
          <p:sp>
            <p:nvSpPr>
              <p:cNvPr id="22" name="TextBox 21"/>
              <p:cNvSpPr txBox="1"/>
              <p:nvPr/>
            </p:nvSpPr>
            <p:spPr>
              <a:xfrm>
                <a:off x="4863804" y="5685909"/>
                <a:ext cx="681597" cy="307777"/>
              </a:xfrm>
              <a:prstGeom prst="rect">
                <a:avLst/>
              </a:prstGeom>
              <a:noFill/>
            </p:spPr>
            <p:txBody>
              <a:bodyPr wrap="none" rtlCol="0">
                <a:spAutoFit/>
              </a:bodyPr>
              <a:lstStyle/>
              <a:p>
                <a:r>
                  <a:rPr lang="en-US" sz="1400" dirty="0"/>
                  <a:t>Class 2</a:t>
                </a:r>
              </a:p>
            </p:txBody>
          </p:sp>
        </p:grpSp>
      </p:grpSp>
      <p:grpSp>
        <p:nvGrpSpPr>
          <p:cNvPr id="30" name="Group 29"/>
          <p:cNvGrpSpPr/>
          <p:nvPr/>
        </p:nvGrpSpPr>
        <p:grpSpPr>
          <a:xfrm>
            <a:off x="266330" y="3653660"/>
            <a:ext cx="8762260" cy="1151024"/>
            <a:chOff x="266330" y="4587008"/>
            <a:chExt cx="8762260" cy="1494196"/>
          </a:xfrm>
        </p:grpSpPr>
        <p:grpSp>
          <p:nvGrpSpPr>
            <p:cNvPr id="31" name="Group 30"/>
            <p:cNvGrpSpPr/>
            <p:nvPr/>
          </p:nvGrpSpPr>
          <p:grpSpPr>
            <a:xfrm>
              <a:off x="266330" y="4587008"/>
              <a:ext cx="8762260" cy="1494196"/>
              <a:chOff x="266330" y="4587008"/>
              <a:chExt cx="8762260" cy="1494196"/>
            </a:xfrm>
          </p:grpSpPr>
          <p:sp>
            <p:nvSpPr>
              <p:cNvPr id="33" name="Rectangle 32"/>
              <p:cNvSpPr/>
              <p:nvPr/>
            </p:nvSpPr>
            <p:spPr>
              <a:xfrm>
                <a:off x="266330" y="4590668"/>
                <a:ext cx="8762260" cy="149053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TextBox 33"/>
              <p:cNvSpPr txBox="1"/>
              <p:nvPr/>
            </p:nvSpPr>
            <p:spPr>
              <a:xfrm>
                <a:off x="266330" y="4587008"/>
                <a:ext cx="1487908" cy="338554"/>
              </a:xfrm>
              <a:prstGeom prst="rect">
                <a:avLst/>
              </a:prstGeom>
              <a:noFill/>
            </p:spPr>
            <p:txBody>
              <a:bodyPr wrap="none" rtlCol="0">
                <a:spAutoFit/>
              </a:bodyPr>
              <a:lstStyle/>
              <a:p>
                <a:r>
                  <a:rPr lang="en-US" sz="1600" dirty="0"/>
                  <a:t>Linear Classifier</a:t>
                </a:r>
              </a:p>
            </p:txBody>
          </p:sp>
        </p:grpSp>
        <p:sp>
          <p:nvSpPr>
            <p:cNvPr id="32" name="TextBox 31"/>
            <p:cNvSpPr txBox="1"/>
            <p:nvPr/>
          </p:nvSpPr>
          <p:spPr>
            <a:xfrm>
              <a:off x="4860773" y="5227580"/>
              <a:ext cx="433132" cy="338554"/>
            </a:xfrm>
            <a:prstGeom prst="rect">
              <a:avLst/>
            </a:prstGeom>
            <a:noFill/>
          </p:spPr>
          <p:txBody>
            <a:bodyPr wrap="none" rtlCol="0">
              <a:spAutoFit/>
            </a:bodyPr>
            <a:lstStyle/>
            <a:p>
              <a:r>
                <a:rPr lang="en-US" sz="1600" dirty="0"/>
                <a:t>OR</a:t>
              </a:r>
            </a:p>
          </p:txBody>
        </p:sp>
      </p:grpSp>
      <p:grpSp>
        <p:nvGrpSpPr>
          <p:cNvPr id="35" name="Group 34"/>
          <p:cNvGrpSpPr/>
          <p:nvPr/>
        </p:nvGrpSpPr>
        <p:grpSpPr>
          <a:xfrm>
            <a:off x="573463" y="3742441"/>
            <a:ext cx="3987315" cy="1044487"/>
            <a:chOff x="573463" y="4886814"/>
            <a:chExt cx="3987315" cy="1044487"/>
          </a:xfrm>
        </p:grpSpPr>
        <mc:AlternateContent xmlns:mc="http://schemas.openxmlformats.org/markup-compatibility/2006" xmlns:a14="http://schemas.microsoft.com/office/drawing/2010/main">
          <mc:Choice Requires="a14">
            <p:sp>
              <p:nvSpPr>
                <p:cNvPr id="36" name="TextBox 35"/>
                <p:cNvSpPr txBox="1"/>
                <p:nvPr/>
              </p:nvSpPr>
              <p:spPr>
                <a:xfrm>
                  <a:off x="573463" y="5270558"/>
                  <a:ext cx="31311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𝑑</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73463" y="5270558"/>
                  <a:ext cx="3131178" cy="276999"/>
                </a:xfrm>
                <a:prstGeom prst="rect">
                  <a:avLst/>
                </a:prstGeom>
                <a:blipFill rotWithShape="0">
                  <a:blip r:embed="rId6"/>
                  <a:stretch>
                    <a:fillRect l="-973" r="-584"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390860" y="5270558"/>
                  <a:ext cx="1699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𝝉</m:t>
                        </m:r>
                      </m:oMath>
                    </m:oMathPara>
                  </a14:m>
                  <a:endParaRPr lang="en-US" b="1" dirty="0">
                    <a:solidFill>
                      <a:srgbClr val="FF0000"/>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390860" y="5270558"/>
                  <a:ext cx="169918" cy="276999"/>
                </a:xfrm>
                <a:prstGeom prst="rect">
                  <a:avLst/>
                </a:prstGeom>
                <a:blipFill rotWithShape="0">
                  <a:blip r:embed="rId11"/>
                  <a:stretch>
                    <a:fillRect l="-21429" r="-17857"/>
                  </a:stretch>
                </a:blipFill>
              </p:spPr>
              <p:txBody>
                <a:bodyPr/>
                <a:lstStyle/>
                <a:p>
                  <a:r>
                    <a:rPr lang="en-US">
                      <a:noFill/>
                    </a:rPr>
                    <a:t> </a:t>
                  </a:r>
                </a:p>
              </p:txBody>
            </p:sp>
          </mc:Fallback>
        </mc:AlternateContent>
        <p:grpSp>
          <p:nvGrpSpPr>
            <p:cNvPr id="38" name="Group 37"/>
            <p:cNvGrpSpPr/>
            <p:nvPr/>
          </p:nvGrpSpPr>
          <p:grpSpPr>
            <a:xfrm>
              <a:off x="3706952" y="4886814"/>
              <a:ext cx="681597" cy="1044487"/>
              <a:chOff x="4863804" y="4949199"/>
              <a:chExt cx="681597" cy="1044487"/>
            </a:xfrm>
          </p:grpSpPr>
          <mc:AlternateContent xmlns:mc="http://schemas.openxmlformats.org/markup-compatibility/2006" xmlns:a14="http://schemas.microsoft.com/office/drawing/2010/main">
            <mc:Choice Requires="a14">
              <p:sp>
                <p:nvSpPr>
                  <p:cNvPr id="39" name="TextBox 38"/>
                  <p:cNvSpPr txBox="1"/>
                  <p:nvPr/>
                </p:nvSpPr>
                <p:spPr>
                  <a:xfrm>
                    <a:off x="5161322" y="5280012"/>
                    <a:ext cx="174727"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&gt;</m:t>
                                </m:r>
                              </m:e>
                            </m:mr>
                            <m:mr>
                              <m:e>
                                <m:r>
                                  <a:rPr lang="en-US" sz="1400" b="0" i="1" smtClean="0">
                                    <a:latin typeface="Cambria Math" panose="02040503050406030204" pitchFamily="18" charset="0"/>
                                  </a:rPr>
                                  <m:t>&lt;</m:t>
                                </m:r>
                              </m:e>
                            </m:mr>
                          </m:m>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61322" y="5280012"/>
                    <a:ext cx="174727" cy="345672"/>
                  </a:xfrm>
                  <a:prstGeom prst="rect">
                    <a:avLst/>
                  </a:prstGeom>
                  <a:blipFill rotWithShape="0">
                    <a:blip r:embed="rId8"/>
                    <a:stretch>
                      <a:fillRect l="-20690" r="-17241" b="-14035"/>
                    </a:stretch>
                  </a:blipFill>
                </p:spPr>
                <p:txBody>
                  <a:bodyPr/>
                  <a:lstStyle/>
                  <a:p>
                    <a:r>
                      <a:rPr lang="en-US">
                        <a:noFill/>
                      </a:rPr>
                      <a:t> </a:t>
                    </a:r>
                  </a:p>
                </p:txBody>
              </p:sp>
            </mc:Fallback>
          </mc:AlternateContent>
          <p:sp>
            <p:nvSpPr>
              <p:cNvPr id="40" name="TextBox 39"/>
              <p:cNvSpPr txBox="1"/>
              <p:nvPr/>
            </p:nvSpPr>
            <p:spPr>
              <a:xfrm>
                <a:off x="4863804" y="4949199"/>
                <a:ext cx="681597" cy="307777"/>
              </a:xfrm>
              <a:prstGeom prst="rect">
                <a:avLst/>
              </a:prstGeom>
              <a:noFill/>
            </p:spPr>
            <p:txBody>
              <a:bodyPr wrap="none" rtlCol="0">
                <a:spAutoFit/>
              </a:bodyPr>
              <a:lstStyle/>
              <a:p>
                <a:r>
                  <a:rPr lang="en-US" sz="1400" dirty="0"/>
                  <a:t>Class 1</a:t>
                </a:r>
              </a:p>
            </p:txBody>
          </p:sp>
          <p:sp>
            <p:nvSpPr>
              <p:cNvPr id="41" name="TextBox 40"/>
              <p:cNvSpPr txBox="1"/>
              <p:nvPr/>
            </p:nvSpPr>
            <p:spPr>
              <a:xfrm>
                <a:off x="4863804" y="5685909"/>
                <a:ext cx="681597" cy="307777"/>
              </a:xfrm>
              <a:prstGeom prst="rect">
                <a:avLst/>
              </a:prstGeom>
              <a:noFill/>
            </p:spPr>
            <p:txBody>
              <a:bodyPr wrap="none" rtlCol="0">
                <a:spAutoFit/>
              </a:bodyPr>
              <a:lstStyle/>
              <a:p>
                <a:r>
                  <a:rPr lang="en-US" sz="1400" dirty="0"/>
                  <a:t>Class 2</a:t>
                </a:r>
              </a:p>
            </p:txBody>
          </p:sp>
        </p:grpSp>
      </p:grpSp>
      <p:grpSp>
        <p:nvGrpSpPr>
          <p:cNvPr id="42" name="Group 41"/>
          <p:cNvGrpSpPr/>
          <p:nvPr/>
        </p:nvGrpSpPr>
        <p:grpSpPr>
          <a:xfrm>
            <a:off x="5539352" y="3742440"/>
            <a:ext cx="3126566" cy="1044487"/>
            <a:chOff x="2965337" y="4886814"/>
            <a:chExt cx="3126566" cy="1044487"/>
          </a:xfrm>
        </p:grpSpPr>
        <mc:AlternateContent xmlns:mc="http://schemas.openxmlformats.org/markup-compatibility/2006" xmlns:a14="http://schemas.microsoft.com/office/drawing/2010/main">
          <mc:Choice Requires="a14">
            <p:sp>
              <p:nvSpPr>
                <p:cNvPr id="43" name="TextBox 42"/>
                <p:cNvSpPr txBox="1"/>
                <p:nvPr/>
              </p:nvSpPr>
              <p:spPr>
                <a:xfrm>
                  <a:off x="2965337" y="4998136"/>
                  <a:ext cx="827470" cy="815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𝑑</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nary>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965337" y="4998136"/>
                  <a:ext cx="827470" cy="81586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4390860" y="5270558"/>
                  <a:ext cx="17010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𝝉</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≝1</m:t>
                            </m:r>
                          </m:e>
                        </m:d>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4390860" y="5270558"/>
                  <a:ext cx="1701043" cy="276999"/>
                </a:xfrm>
                <a:prstGeom prst="rect">
                  <a:avLst/>
                </a:prstGeom>
                <a:blipFill rotWithShape="0">
                  <a:blip r:embed="rId12"/>
                  <a:stretch>
                    <a:fillRect l="-1792" b="-15217"/>
                  </a:stretch>
                </a:blipFill>
              </p:spPr>
              <p:txBody>
                <a:bodyPr/>
                <a:lstStyle/>
                <a:p>
                  <a:r>
                    <a:rPr lang="en-US">
                      <a:noFill/>
                    </a:rPr>
                    <a:t> </a:t>
                  </a:r>
                </a:p>
              </p:txBody>
            </p:sp>
          </mc:Fallback>
        </mc:AlternateContent>
        <p:grpSp>
          <p:nvGrpSpPr>
            <p:cNvPr id="45" name="Group 44"/>
            <p:cNvGrpSpPr/>
            <p:nvPr/>
          </p:nvGrpSpPr>
          <p:grpSpPr>
            <a:xfrm>
              <a:off x="3706952" y="4886814"/>
              <a:ext cx="681597" cy="1044487"/>
              <a:chOff x="4863804" y="4949199"/>
              <a:chExt cx="681597" cy="1044487"/>
            </a:xfrm>
          </p:grpSpPr>
          <mc:AlternateContent xmlns:mc="http://schemas.openxmlformats.org/markup-compatibility/2006" xmlns:a14="http://schemas.microsoft.com/office/drawing/2010/main">
            <mc:Choice Requires="a14">
              <p:sp>
                <p:nvSpPr>
                  <p:cNvPr id="46" name="TextBox 45"/>
                  <p:cNvSpPr txBox="1"/>
                  <p:nvPr/>
                </p:nvSpPr>
                <p:spPr>
                  <a:xfrm>
                    <a:off x="5161322" y="5280012"/>
                    <a:ext cx="174727"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&gt;</m:t>
                                </m:r>
                              </m:e>
                            </m:mr>
                            <m:mr>
                              <m:e>
                                <m:r>
                                  <a:rPr lang="en-US" sz="1400" b="0" i="1" smtClean="0">
                                    <a:latin typeface="Cambria Math" panose="02040503050406030204" pitchFamily="18" charset="0"/>
                                  </a:rPr>
                                  <m:t>&lt;</m:t>
                                </m:r>
                              </m:e>
                            </m:mr>
                          </m:m>
                        </m:oMath>
                      </m:oMathPara>
                    </a14:m>
                    <a:endParaRPr lang="en-US"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161322" y="5280012"/>
                    <a:ext cx="174727" cy="345672"/>
                  </a:xfrm>
                  <a:prstGeom prst="rect">
                    <a:avLst/>
                  </a:prstGeom>
                  <a:blipFill rotWithShape="0">
                    <a:blip r:embed="rId8"/>
                    <a:stretch>
                      <a:fillRect l="-20690" r="-17241" b="-14035"/>
                    </a:stretch>
                  </a:blipFill>
                </p:spPr>
                <p:txBody>
                  <a:bodyPr/>
                  <a:lstStyle/>
                  <a:p>
                    <a:r>
                      <a:rPr lang="en-US">
                        <a:noFill/>
                      </a:rPr>
                      <a:t> </a:t>
                    </a:r>
                  </a:p>
                </p:txBody>
              </p:sp>
            </mc:Fallback>
          </mc:AlternateContent>
          <p:sp>
            <p:nvSpPr>
              <p:cNvPr id="47" name="TextBox 46"/>
              <p:cNvSpPr txBox="1"/>
              <p:nvPr/>
            </p:nvSpPr>
            <p:spPr>
              <a:xfrm>
                <a:off x="4863804" y="4949199"/>
                <a:ext cx="681597" cy="307777"/>
              </a:xfrm>
              <a:prstGeom prst="rect">
                <a:avLst/>
              </a:prstGeom>
              <a:noFill/>
            </p:spPr>
            <p:txBody>
              <a:bodyPr wrap="none" rtlCol="0">
                <a:spAutoFit/>
              </a:bodyPr>
              <a:lstStyle/>
              <a:p>
                <a:r>
                  <a:rPr lang="en-US" sz="1400" dirty="0"/>
                  <a:t>Class 1</a:t>
                </a:r>
              </a:p>
            </p:txBody>
          </p:sp>
          <p:sp>
            <p:nvSpPr>
              <p:cNvPr id="48" name="TextBox 47"/>
              <p:cNvSpPr txBox="1"/>
              <p:nvPr/>
            </p:nvSpPr>
            <p:spPr>
              <a:xfrm>
                <a:off x="4863804" y="5685909"/>
                <a:ext cx="681597" cy="307777"/>
              </a:xfrm>
              <a:prstGeom prst="rect">
                <a:avLst/>
              </a:prstGeom>
              <a:noFill/>
            </p:spPr>
            <p:txBody>
              <a:bodyPr wrap="none" rtlCol="0">
                <a:spAutoFit/>
              </a:bodyPr>
              <a:lstStyle/>
              <a:p>
                <a:r>
                  <a:rPr lang="en-US" sz="1400" dirty="0"/>
                  <a:t>Class 2</a:t>
                </a:r>
              </a:p>
            </p:txBody>
          </p:sp>
        </p:grpSp>
      </p:grpSp>
      <p:sp>
        <p:nvSpPr>
          <p:cNvPr id="49" name="TextBox 48"/>
          <p:cNvSpPr txBox="1"/>
          <p:nvPr/>
        </p:nvSpPr>
        <p:spPr>
          <a:xfrm>
            <a:off x="2837661" y="5074298"/>
            <a:ext cx="3276315" cy="646331"/>
          </a:xfrm>
          <a:prstGeom prst="rect">
            <a:avLst/>
          </a:prstGeom>
          <a:solidFill>
            <a:schemeClr val="bg1"/>
          </a:solidFill>
        </p:spPr>
        <p:txBody>
          <a:bodyPr wrap="square" lIns="91440" rIns="0" rtlCol="0">
            <a:spAutoFit/>
          </a:bodyPr>
          <a:lstStyle/>
          <a:p>
            <a:r>
              <a:rPr lang="en-US" dirty="0"/>
              <a:t>The threshold can be tweaked to favor the sensitivity or specificity. </a:t>
            </a:r>
          </a:p>
        </p:txBody>
      </p:sp>
      <p:sp>
        <p:nvSpPr>
          <p:cNvPr id="50" name="TextBox 49"/>
          <p:cNvSpPr txBox="1"/>
          <p:nvPr/>
        </p:nvSpPr>
        <p:spPr>
          <a:xfrm>
            <a:off x="3192767" y="1355705"/>
            <a:ext cx="2566102" cy="369332"/>
          </a:xfrm>
          <a:prstGeom prst="rect">
            <a:avLst/>
          </a:prstGeom>
          <a:solidFill>
            <a:schemeClr val="bg1"/>
          </a:solidFill>
        </p:spPr>
        <p:txBody>
          <a:bodyPr wrap="square" lIns="91440" rIns="0" rtlCol="0">
            <a:spAutoFit/>
          </a:bodyPr>
          <a:lstStyle/>
          <a:p>
            <a:r>
              <a:rPr lang="en-US" dirty="0"/>
              <a:t>The default threshold is 0</a:t>
            </a:r>
          </a:p>
        </p:txBody>
      </p:sp>
      <p:cxnSp>
        <p:nvCxnSpPr>
          <p:cNvPr id="6" name="Straight Arrow Connector 5"/>
          <p:cNvCxnSpPr>
            <a:stCxn id="50" idx="2"/>
            <a:endCxn id="11" idx="0"/>
          </p:cNvCxnSpPr>
          <p:nvPr/>
        </p:nvCxnSpPr>
        <p:spPr>
          <a:xfrm>
            <a:off x="4475818" y="1725037"/>
            <a:ext cx="5612" cy="828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9" idx="0"/>
            <a:endCxn id="37" idx="2"/>
          </p:cNvCxnSpPr>
          <p:nvPr/>
        </p:nvCxnSpPr>
        <p:spPr>
          <a:xfrm flipV="1">
            <a:off x="4475819" y="4403184"/>
            <a:ext cx="0" cy="671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26593" y="622962"/>
            <a:ext cx="6596468" cy="4646088"/>
            <a:chOff x="1226593" y="622962"/>
            <a:chExt cx="6596468" cy="4646088"/>
          </a:xfrm>
        </p:grpSpPr>
        <p:pic>
          <p:nvPicPr>
            <p:cNvPr id="27" name="Picture 26"/>
            <p:cNvPicPr>
              <a:picLocks noChangeAspect="1"/>
            </p:cNvPicPr>
            <p:nvPr/>
          </p:nvPicPr>
          <p:blipFill>
            <a:blip r:embed="rId2"/>
            <a:stretch>
              <a:fillRect/>
            </a:stretch>
          </p:blipFill>
          <p:spPr>
            <a:xfrm>
              <a:off x="1226593" y="1343856"/>
              <a:ext cx="6351447" cy="3925194"/>
            </a:xfrm>
            <a:prstGeom prst="rect">
              <a:avLst/>
            </a:prstGeom>
          </p:spPr>
        </p:pic>
        <mc:AlternateContent xmlns:mc="http://schemas.openxmlformats.org/markup-compatibility/2006" xmlns:a14="http://schemas.microsoft.com/office/drawing/2010/main">
          <mc:Choice Requires="a14">
            <p:sp>
              <p:nvSpPr>
                <p:cNvPr id="28" name="TextBox 27"/>
                <p:cNvSpPr txBox="1"/>
                <p:nvPr/>
              </p:nvSpPr>
              <p:spPr>
                <a:xfrm>
                  <a:off x="1510632" y="622962"/>
                  <a:ext cx="2072937" cy="923330"/>
                </a:xfrm>
                <a:prstGeom prst="rect">
                  <a:avLst/>
                </a:prstGeom>
                <a:solidFill>
                  <a:schemeClr val="bg1"/>
                </a:solidFill>
              </p:spPr>
              <p:txBody>
                <a:bodyPr wrap="square" lIns="91440" rIns="0" rtlCol="0">
                  <a:spAutoFit/>
                </a:bodyPr>
                <a:lstStyle/>
                <a:p>
                  <a:r>
                    <a:rPr lang="en-US" dirty="0"/>
                    <a:t>Histogram of negative samples projected along </a:t>
                  </a:r>
                  <a14:m>
                    <m:oMath xmlns:m="http://schemas.openxmlformats.org/officeDocument/2006/math">
                      <m:r>
                        <a:rPr lang="en-US" b="1" i="1">
                          <a:latin typeface="Cambria Math" panose="02040503050406030204" pitchFamily="18" charset="0"/>
                        </a:rPr>
                        <m:t>𝑾</m:t>
                      </m:r>
                    </m:oMath>
                  </a14:m>
                  <a:r>
                    <a:rPr lang="en-US" dirty="0"/>
                    <a:t> </a:t>
                  </a:r>
                </a:p>
              </p:txBody>
            </p:sp>
          </mc:Choice>
          <mc:Fallback xmlns="">
            <p:sp>
              <p:nvSpPr>
                <p:cNvPr id="28" name="TextBox 27"/>
                <p:cNvSpPr txBox="1">
                  <a:spLocks noRot="1" noChangeAspect="1" noMove="1" noResize="1" noEditPoints="1" noAdjustHandles="1" noChangeArrowheads="1" noChangeShapeType="1" noTextEdit="1"/>
                </p:cNvSpPr>
                <p:nvPr/>
              </p:nvSpPr>
              <p:spPr>
                <a:xfrm>
                  <a:off x="1510632" y="622962"/>
                  <a:ext cx="2072937" cy="923330"/>
                </a:xfrm>
                <a:prstGeom prst="rect">
                  <a:avLst/>
                </a:prstGeom>
                <a:blipFill rotWithShape="0">
                  <a:blip r:embed="rId3"/>
                  <a:stretch>
                    <a:fillRect l="-2647"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760481" y="622962"/>
                  <a:ext cx="2062580" cy="923330"/>
                </a:xfrm>
                <a:prstGeom prst="rect">
                  <a:avLst/>
                </a:prstGeom>
                <a:solidFill>
                  <a:schemeClr val="bg1"/>
                </a:solidFill>
              </p:spPr>
              <p:txBody>
                <a:bodyPr wrap="square" lIns="91440" rIns="0" rtlCol="0">
                  <a:spAutoFit/>
                </a:bodyPr>
                <a:lstStyle/>
                <a:p>
                  <a:r>
                    <a:rPr lang="en-US" dirty="0"/>
                    <a:t>Histogram of positive samples projected along </a:t>
                  </a:r>
                  <a14:m>
                    <m:oMath xmlns:m="http://schemas.openxmlformats.org/officeDocument/2006/math">
                      <m:r>
                        <a:rPr lang="en-US" b="1" i="1">
                          <a:latin typeface="Cambria Math" panose="02040503050406030204" pitchFamily="18" charset="0"/>
                        </a:rPr>
                        <m:t>𝑾</m:t>
                      </m:r>
                    </m:oMath>
                  </a14:m>
                  <a:r>
                    <a:rPr lang="en-US" dirty="0"/>
                    <a:t> </a:t>
                  </a:r>
                </a:p>
              </p:txBody>
            </p:sp>
          </mc:Choice>
          <mc:Fallback xmlns="">
            <p:sp>
              <p:nvSpPr>
                <p:cNvPr id="29" name="TextBox 28"/>
                <p:cNvSpPr txBox="1">
                  <a:spLocks noRot="1" noChangeAspect="1" noMove="1" noResize="1" noEditPoints="1" noAdjustHandles="1" noChangeArrowheads="1" noChangeShapeType="1" noTextEdit="1"/>
                </p:cNvSpPr>
                <p:nvPr/>
              </p:nvSpPr>
              <p:spPr>
                <a:xfrm>
                  <a:off x="5760481" y="622962"/>
                  <a:ext cx="2062580" cy="923330"/>
                </a:xfrm>
                <a:prstGeom prst="rect">
                  <a:avLst/>
                </a:prstGeom>
                <a:blipFill rotWithShape="0">
                  <a:blip r:embed="rId4"/>
                  <a:stretch>
                    <a:fillRect l="-2663" t="-3289" b="-9211"/>
                  </a:stretch>
                </a:blipFill>
              </p:spPr>
              <p:txBody>
                <a:bodyPr/>
                <a:lstStyle/>
                <a:p>
                  <a:r>
                    <a:rPr lang="en-US">
                      <a:noFill/>
                    </a:rPr>
                    <a:t> </a:t>
                  </a:r>
                </a:p>
              </p:txBody>
            </p:sp>
          </mc:Fallback>
        </mc:AlternateContent>
        <p:cxnSp>
          <p:nvCxnSpPr>
            <p:cNvPr id="30" name="Straight Arrow Connector 29"/>
            <p:cNvCxnSpPr>
              <a:stCxn id="29" idx="2"/>
            </p:cNvCxnSpPr>
            <p:nvPr/>
          </p:nvCxnSpPr>
          <p:spPr>
            <a:xfrm>
              <a:off x="6791771" y="1546292"/>
              <a:ext cx="0" cy="11874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8" idx="2"/>
            </p:cNvCxnSpPr>
            <p:nvPr/>
          </p:nvCxnSpPr>
          <p:spPr>
            <a:xfrm flipH="1">
              <a:off x="2547100" y="1546292"/>
              <a:ext cx="1" cy="8858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p:txBody>
          <a:bodyPr/>
          <a:lstStyle/>
          <a:p>
            <a:r>
              <a:rPr lang="en-US" dirty="0"/>
              <a:t>Tweaking the threshold</a:t>
            </a:r>
          </a:p>
        </p:txBody>
      </p:sp>
      <p:cxnSp>
        <p:nvCxnSpPr>
          <p:cNvPr id="6" name="Straight Connector 5"/>
          <p:cNvCxnSpPr/>
          <p:nvPr/>
        </p:nvCxnSpPr>
        <p:spPr>
          <a:xfrm flipV="1">
            <a:off x="4686642" y="772349"/>
            <a:ext cx="0" cy="427016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460145" y="749289"/>
            <a:ext cx="0" cy="427016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583569" y="758716"/>
            <a:ext cx="0" cy="427016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551055" y="758716"/>
            <a:ext cx="0" cy="427016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7538832" y="711590"/>
            <a:ext cx="0" cy="427016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767062" y="5767739"/>
            <a:ext cx="1839159" cy="369332"/>
          </a:xfrm>
          <a:prstGeom prst="rect">
            <a:avLst/>
          </a:prstGeom>
          <a:solidFill>
            <a:schemeClr val="bg1"/>
          </a:solidFill>
        </p:spPr>
        <p:txBody>
          <a:bodyPr wrap="square" lIns="91440" rIns="91440" rtlCol="0">
            <a:spAutoFit/>
          </a:bodyPr>
          <a:lstStyle/>
          <a:p>
            <a:r>
              <a:rPr lang="en-US" dirty="0"/>
              <a:t>Default threshold</a:t>
            </a:r>
          </a:p>
        </p:txBody>
      </p:sp>
      <p:sp>
        <p:nvSpPr>
          <p:cNvPr id="16" name="TextBox 15"/>
          <p:cNvSpPr txBox="1"/>
          <p:nvPr/>
        </p:nvSpPr>
        <p:spPr>
          <a:xfrm>
            <a:off x="631475" y="5500167"/>
            <a:ext cx="1839159" cy="646331"/>
          </a:xfrm>
          <a:prstGeom prst="rect">
            <a:avLst/>
          </a:prstGeom>
          <a:solidFill>
            <a:schemeClr val="bg1"/>
          </a:solidFill>
        </p:spPr>
        <p:txBody>
          <a:bodyPr wrap="square" lIns="91440" rIns="91440" rtlCol="0">
            <a:spAutoFit/>
          </a:bodyPr>
          <a:lstStyle/>
          <a:p>
            <a:pPr marL="630238" indent="-630238"/>
            <a:r>
              <a:rPr lang="en-US" dirty="0"/>
              <a:t>100%	Sensitivity</a:t>
            </a:r>
          </a:p>
          <a:p>
            <a:pPr marL="630238" indent="-630238"/>
            <a:r>
              <a:rPr lang="en-US" dirty="0"/>
              <a:t>0%	</a:t>
            </a:r>
            <a:r>
              <a:rPr lang="en-US" dirty="0" err="1"/>
              <a:t>Specifity</a:t>
            </a:r>
            <a:endParaRPr lang="en-US" dirty="0"/>
          </a:p>
        </p:txBody>
      </p:sp>
      <p:sp>
        <p:nvSpPr>
          <p:cNvPr id="17" name="TextBox 16"/>
          <p:cNvSpPr txBox="1"/>
          <p:nvPr/>
        </p:nvSpPr>
        <p:spPr>
          <a:xfrm>
            <a:off x="6619252" y="5500167"/>
            <a:ext cx="1839159" cy="646331"/>
          </a:xfrm>
          <a:prstGeom prst="rect">
            <a:avLst/>
          </a:prstGeom>
          <a:solidFill>
            <a:schemeClr val="bg1"/>
          </a:solidFill>
        </p:spPr>
        <p:txBody>
          <a:bodyPr wrap="square" lIns="91440" rIns="91440" rtlCol="0">
            <a:spAutoFit/>
          </a:bodyPr>
          <a:lstStyle/>
          <a:p>
            <a:pPr marL="630238" indent="-630238"/>
            <a:r>
              <a:rPr lang="en-US" dirty="0"/>
              <a:t>100%	</a:t>
            </a:r>
            <a:r>
              <a:rPr lang="en-US" dirty="0" err="1"/>
              <a:t>Specifity</a:t>
            </a:r>
            <a:endParaRPr lang="en-US" dirty="0"/>
          </a:p>
          <a:p>
            <a:pPr marL="630238" indent="-630238"/>
            <a:r>
              <a:rPr lang="en-US" dirty="0"/>
              <a:t>0%	Sensitivity</a:t>
            </a:r>
          </a:p>
        </p:txBody>
      </p:sp>
      <p:cxnSp>
        <p:nvCxnSpPr>
          <p:cNvPr id="7" name="Straight Arrow Connector 6"/>
          <p:cNvCxnSpPr>
            <a:stCxn id="16" idx="0"/>
          </p:cNvCxnSpPr>
          <p:nvPr/>
        </p:nvCxnSpPr>
        <p:spPr>
          <a:xfrm flipV="1">
            <a:off x="1551055" y="5028877"/>
            <a:ext cx="0" cy="471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5" idx="0"/>
          </p:cNvCxnSpPr>
          <p:nvPr/>
        </p:nvCxnSpPr>
        <p:spPr>
          <a:xfrm flipV="1">
            <a:off x="4686642" y="5019449"/>
            <a:ext cx="0" cy="748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7" idx="0"/>
          </p:cNvCxnSpPr>
          <p:nvPr/>
        </p:nvCxnSpPr>
        <p:spPr>
          <a:xfrm flipV="1">
            <a:off x="7538832" y="5020085"/>
            <a:ext cx="0" cy="480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59783" y="5504365"/>
            <a:ext cx="3047572" cy="646331"/>
          </a:xfrm>
          <a:prstGeom prst="rect">
            <a:avLst/>
          </a:prstGeom>
          <a:solidFill>
            <a:schemeClr val="bg1"/>
          </a:solidFill>
        </p:spPr>
        <p:txBody>
          <a:bodyPr wrap="square" lIns="91440" rIns="91440" rtlCol="0">
            <a:spAutoFit/>
          </a:bodyPr>
          <a:lstStyle/>
          <a:p>
            <a:r>
              <a:rPr lang="en-US" dirty="0"/>
              <a:t>Adjust threshold to get desired sensitivity / specificity</a:t>
            </a:r>
          </a:p>
        </p:txBody>
      </p:sp>
      <p:cxnSp>
        <p:nvCxnSpPr>
          <p:cNvPr id="34" name="Straight Arrow Connector 33"/>
          <p:cNvCxnSpPr>
            <a:stCxn id="24" idx="0"/>
          </p:cNvCxnSpPr>
          <p:nvPr/>
        </p:nvCxnSpPr>
        <p:spPr>
          <a:xfrm flipV="1">
            <a:off x="3583569" y="5029415"/>
            <a:ext cx="0" cy="47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936359" y="5500167"/>
            <a:ext cx="3047572" cy="646331"/>
          </a:xfrm>
          <a:prstGeom prst="rect">
            <a:avLst/>
          </a:prstGeom>
          <a:solidFill>
            <a:schemeClr val="bg1"/>
          </a:solidFill>
        </p:spPr>
        <p:txBody>
          <a:bodyPr wrap="square" lIns="91440" rIns="91440" rtlCol="0">
            <a:spAutoFit/>
          </a:bodyPr>
          <a:lstStyle/>
          <a:p>
            <a:r>
              <a:rPr lang="en-US" dirty="0"/>
              <a:t>Adjust threshold to get desired sensitivity / specificity</a:t>
            </a:r>
          </a:p>
        </p:txBody>
      </p:sp>
      <p:cxnSp>
        <p:nvCxnSpPr>
          <p:cNvPr id="37" name="Straight Arrow Connector 36"/>
          <p:cNvCxnSpPr>
            <a:stCxn id="36" idx="0"/>
          </p:cNvCxnSpPr>
          <p:nvPr/>
        </p:nvCxnSpPr>
        <p:spPr>
          <a:xfrm flipV="1">
            <a:off x="5460145" y="5025217"/>
            <a:ext cx="0" cy="474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6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subTnLst>
                                    <p:set>
                                      <p:cBhvr override="childStyle">
                                        <p:cTn dur="1" fill="hold" display="0" masterRel="nextClick" afterEffect="1"/>
                                        <p:tgtEl>
                                          <p:spTgt spid="58"/>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subTnLst>
                                    <p:set>
                                      <p:cBhvr override="childStyle">
                                        <p:cTn dur="1" fill="hold" display="0" masterRel="nextClick" afterEffect="1"/>
                                        <p:tgtEl>
                                          <p:spTgt spid="59"/>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subTnLst>
                                    <p:set>
                                      <p:cBhvr override="childStyle">
                                        <p:cTn dur="1" fill="hold" display="0" masterRel="nextClick" afterEffect="1"/>
                                        <p:tgtEl>
                                          <p:spTgt spid="57"/>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4" grpId="0" animBg="1"/>
      <p:bldP spid="3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69573" y="930562"/>
            <a:ext cx="5095453" cy="5075071"/>
          </a:xfrm>
          <a:prstGeom prst="rect">
            <a:avLst/>
          </a:prstGeom>
        </p:spPr>
      </p:pic>
      <p:sp>
        <p:nvSpPr>
          <p:cNvPr id="8" name="Title 7"/>
          <p:cNvSpPr>
            <a:spLocks noGrp="1"/>
          </p:cNvSpPr>
          <p:nvPr>
            <p:ph type="title"/>
          </p:nvPr>
        </p:nvSpPr>
        <p:spPr/>
        <p:txBody>
          <a:bodyPr/>
          <a:lstStyle/>
          <a:p>
            <a:r>
              <a:rPr lang="en-US" dirty="0"/>
              <a:t>Receiver Operating Curve (ROC)</a:t>
            </a:r>
          </a:p>
        </p:txBody>
      </p:sp>
      <p:sp>
        <p:nvSpPr>
          <p:cNvPr id="6" name="TextBox 5"/>
          <p:cNvSpPr txBox="1"/>
          <p:nvPr/>
        </p:nvSpPr>
        <p:spPr>
          <a:xfrm>
            <a:off x="2321527" y="1765122"/>
            <a:ext cx="2960647" cy="646331"/>
          </a:xfrm>
          <a:prstGeom prst="rect">
            <a:avLst/>
          </a:prstGeom>
          <a:solidFill>
            <a:schemeClr val="bg1"/>
          </a:solidFill>
          <a:ln>
            <a:solidFill>
              <a:schemeClr val="tx1"/>
            </a:solidFill>
          </a:ln>
        </p:spPr>
        <p:txBody>
          <a:bodyPr wrap="square" lIns="91440" rIns="91440" rtlCol="0">
            <a:spAutoFit/>
          </a:bodyPr>
          <a:lstStyle/>
          <a:p>
            <a:r>
              <a:rPr lang="en-US" sz="1200" dirty="0"/>
              <a:t>Curve generated by plotting repeated sensitivity and specificity measurements over a range of threshold values.</a:t>
            </a:r>
          </a:p>
        </p:txBody>
      </p:sp>
      <p:sp>
        <p:nvSpPr>
          <p:cNvPr id="14" name="TextBox 13"/>
          <p:cNvSpPr txBox="1"/>
          <p:nvPr/>
        </p:nvSpPr>
        <p:spPr>
          <a:xfrm>
            <a:off x="1833526" y="3256207"/>
            <a:ext cx="1996509" cy="584775"/>
          </a:xfrm>
          <a:prstGeom prst="rect">
            <a:avLst/>
          </a:prstGeom>
          <a:solidFill>
            <a:schemeClr val="bg1"/>
          </a:solidFill>
          <a:ln>
            <a:solidFill>
              <a:schemeClr val="tx1"/>
            </a:solidFill>
          </a:ln>
        </p:spPr>
        <p:txBody>
          <a:bodyPr wrap="none" lIns="91440" rIns="91440" rtlCol="0">
            <a:spAutoFit/>
          </a:bodyPr>
          <a:lstStyle/>
          <a:p>
            <a:r>
              <a:rPr lang="en-US" sz="1600" dirty="0"/>
              <a:t>AUC=0.92</a:t>
            </a:r>
          </a:p>
          <a:p>
            <a:r>
              <a:rPr lang="en-US" sz="1600" dirty="0"/>
              <a:t>Area Under the Curve</a:t>
            </a:r>
          </a:p>
        </p:txBody>
      </p:sp>
      <p:sp>
        <p:nvSpPr>
          <p:cNvPr id="11" name="TextBox 10"/>
          <p:cNvSpPr txBox="1"/>
          <p:nvPr/>
        </p:nvSpPr>
        <p:spPr>
          <a:xfrm>
            <a:off x="5644055" y="1892418"/>
            <a:ext cx="3415862" cy="2062103"/>
          </a:xfrm>
          <a:prstGeom prst="rect">
            <a:avLst/>
          </a:prstGeom>
          <a:solidFill>
            <a:schemeClr val="bg1"/>
          </a:solidFill>
          <a:ln>
            <a:solidFill>
              <a:schemeClr val="tx1"/>
            </a:solidFill>
          </a:ln>
        </p:spPr>
        <p:txBody>
          <a:bodyPr wrap="square" lIns="91440" rIns="91440" rtlCol="0">
            <a:spAutoFit/>
          </a:bodyPr>
          <a:lstStyle/>
          <a:p>
            <a:pPr marL="630238" indent="-630238" algn="ctr"/>
            <a:r>
              <a:rPr lang="en-US" sz="1600" b="1" u="sng" dirty="0"/>
              <a:t>AUC interpretation</a:t>
            </a:r>
          </a:p>
          <a:p>
            <a:pPr marL="630238" indent="-630238"/>
            <a:endParaRPr lang="en-US" sz="1600" dirty="0"/>
          </a:p>
          <a:p>
            <a:pPr marL="630238" indent="-630238"/>
            <a:r>
              <a:rPr lang="en-US" sz="1600" dirty="0"/>
              <a:t>AUC=1		for a perfect classifier</a:t>
            </a:r>
          </a:p>
          <a:p>
            <a:pPr marL="630238" indent="-630238"/>
            <a:r>
              <a:rPr lang="en-US" sz="1600" dirty="0"/>
              <a:t>AUC=0.5	for a classifier performing 	no better than random 	decisions</a:t>
            </a:r>
          </a:p>
          <a:p>
            <a:pPr marL="630238" indent="-630238"/>
            <a:r>
              <a:rPr lang="en-US" sz="1600" dirty="0"/>
              <a:t>AUC&gt;0.8	Generally considered to be 	a satisfactory classifier</a:t>
            </a:r>
          </a:p>
        </p:txBody>
      </p:sp>
      <p:cxnSp>
        <p:nvCxnSpPr>
          <p:cNvPr id="5" name="Straight Arrow Connector 4"/>
          <p:cNvCxnSpPr>
            <a:stCxn id="6" idx="1"/>
          </p:cNvCxnSpPr>
          <p:nvPr/>
        </p:nvCxnSpPr>
        <p:spPr>
          <a:xfrm flipH="1" flipV="1">
            <a:off x="1750175" y="2088287"/>
            <a:ext cx="57135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08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Multiclass Linear Classifier - Recap</a:t>
            </a:r>
          </a:p>
        </p:txBody>
      </p:sp>
      <p:sp>
        <p:nvSpPr>
          <p:cNvPr id="117" name="Rectangle 116"/>
          <p:cNvSpPr/>
          <p:nvPr/>
        </p:nvSpPr>
        <p:spPr>
          <a:xfrm>
            <a:off x="6984179" y="1631134"/>
            <a:ext cx="1705677" cy="3927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8" name="Group 117"/>
          <p:cNvGrpSpPr/>
          <p:nvPr/>
        </p:nvGrpSpPr>
        <p:grpSpPr>
          <a:xfrm>
            <a:off x="441194" y="1619497"/>
            <a:ext cx="3766635" cy="369332"/>
            <a:chOff x="666259" y="2660545"/>
            <a:chExt cx="3766635" cy="369332"/>
          </a:xfrm>
        </p:grpSpPr>
        <mc:AlternateContent xmlns:mc="http://schemas.openxmlformats.org/markup-compatibility/2006" xmlns:a14="http://schemas.microsoft.com/office/drawing/2010/main">
          <mc:Choice Requires="a14">
            <p:sp>
              <p:nvSpPr>
                <p:cNvPr id="119" name="Rectangle 118"/>
                <p:cNvSpPr/>
                <p:nvPr/>
              </p:nvSpPr>
              <p:spPr>
                <a:xfrm>
                  <a:off x="666259"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a:rPr lang="en-US" smtClean="0">
                                <a:solidFill>
                                  <a:prstClr val="black"/>
                                </a:solidFill>
                                <a:latin typeface="Cambria Math" panose="02040503050406030204" pitchFamily="18" charset="0"/>
                              </a:rPr>
                              <m:t>0</m:t>
                            </m:r>
                          </m:sub>
                        </m:sSub>
                      </m:oMath>
                    </m:oMathPara>
                  </a14:m>
                  <a:endParaRPr lang="en-US" dirty="0">
                    <a:solidFill>
                      <a:prstClr val="black"/>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666259" y="2660545"/>
                  <a:ext cx="55855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p:cNvSpPr/>
                <p:nvPr/>
              </p:nvSpPr>
              <p:spPr>
                <a:xfrm>
                  <a:off x="1847687"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a:rPr lang="en-US"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847687" y="2660545"/>
                  <a:ext cx="55855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p:cNvSpPr/>
                <p:nvPr/>
              </p:nvSpPr>
              <p:spPr>
                <a:xfrm>
                  <a:off x="2438402"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a:rPr lang="en-US"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438402" y="2660545"/>
                  <a:ext cx="55855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3548934" y="2660545"/>
                  <a:ext cx="883960"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m:rPr>
                              <m:sty m:val="p"/>
                            </m:rPr>
                            <a:rPr lang="en-US" smtClean="0">
                              <a:solidFill>
                                <a:prstClr val="black"/>
                              </a:solidFill>
                              <a:latin typeface="Cambria Math" panose="02040503050406030204" pitchFamily="18" charset="0"/>
                            </a:rPr>
                            <m:t>d</m:t>
                          </m:r>
                        </m:sub>
                      </m:sSub>
                    </m:oMath>
                  </a14:m>
                  <a:endParaRPr lang="en-US"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3548934" y="2660545"/>
                  <a:ext cx="883960" cy="369332"/>
                </a:xfrm>
                <a:prstGeom prst="rect">
                  <a:avLst/>
                </a:prstGeom>
                <a:blipFill rotWithShape="0">
                  <a:blip r:embed="rId5"/>
                  <a:stretch>
                    <a:fillRect l="-551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1256973" y="2660545"/>
                  <a:ext cx="558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a:solidFill>
                                  <a:prstClr val="black"/>
                                </a:solidFill>
                                <a:latin typeface="Cambria Math" panose="02040503050406030204" pitchFamily="18" charset="0"/>
                              </a:rPr>
                              <m:t>1</m:t>
                            </m:r>
                            <m:r>
                              <a:rPr lang="en-US"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1256973" y="2660545"/>
                  <a:ext cx="558551" cy="369332"/>
                </a:xfrm>
                <a:prstGeom prst="rect">
                  <a:avLst/>
                </a:prstGeom>
                <a:blipFill rotWithShape="0">
                  <a:blip r:embed="rId6"/>
                  <a:stretch>
                    <a:fillRect/>
                  </a:stretch>
                </a:blipFill>
              </p:spPr>
              <p:txBody>
                <a:bodyPr/>
                <a:lstStyle/>
                <a:p>
                  <a:r>
                    <a:rPr lang="en-US">
                      <a:noFill/>
                    </a:rPr>
                    <a:t> </a:t>
                  </a:r>
                </a:p>
              </p:txBody>
            </p:sp>
          </mc:Fallback>
        </mc:AlternateContent>
      </p:grpSp>
      <p:grpSp>
        <p:nvGrpSpPr>
          <p:cNvPr id="124" name="Group 123"/>
          <p:cNvGrpSpPr/>
          <p:nvPr/>
        </p:nvGrpSpPr>
        <p:grpSpPr>
          <a:xfrm>
            <a:off x="438533" y="2363894"/>
            <a:ext cx="3771957" cy="369332"/>
            <a:chOff x="666259" y="2660545"/>
            <a:chExt cx="3771957" cy="369332"/>
          </a:xfrm>
        </p:grpSpPr>
        <mc:AlternateContent xmlns:mc="http://schemas.openxmlformats.org/markup-compatibility/2006" xmlns:a14="http://schemas.microsoft.com/office/drawing/2010/main">
          <mc:Choice Requires="a14">
            <p:sp>
              <p:nvSpPr>
                <p:cNvPr id="125" name="Rectangle 124"/>
                <p:cNvSpPr/>
                <p:nvPr/>
              </p:nvSpPr>
              <p:spPr>
                <a:xfrm>
                  <a:off x="666259"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20</m:t>
                            </m:r>
                          </m:sub>
                        </m:sSub>
                      </m:oMath>
                    </m:oMathPara>
                  </a14:m>
                  <a:endParaRPr lang="en-US" dirty="0">
                    <a:solidFill>
                      <a:prstClr val="black"/>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666259" y="2660545"/>
                  <a:ext cx="563872"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p:cNvSpPr/>
                <p:nvPr/>
              </p:nvSpPr>
              <p:spPr>
                <a:xfrm>
                  <a:off x="1847687"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22</m:t>
                            </m:r>
                          </m:sub>
                        </m:sSub>
                      </m:oMath>
                    </m:oMathPara>
                  </a14:m>
                  <a:endParaRPr lang="en-US" dirty="0">
                    <a:solidFill>
                      <a:prstClr val="black"/>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1847687" y="2660545"/>
                  <a:ext cx="563872"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p:cNvSpPr/>
                <p:nvPr/>
              </p:nvSpPr>
              <p:spPr>
                <a:xfrm>
                  <a:off x="2438402"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23</m:t>
                            </m:r>
                          </m:sub>
                        </m:sSub>
                      </m:oMath>
                    </m:oMathPara>
                  </a14:m>
                  <a:endParaRPr lang="en-US" dirty="0">
                    <a:solidFill>
                      <a:prstClr val="black"/>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2438402" y="2660545"/>
                  <a:ext cx="563872"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p:cNvSpPr/>
                <p:nvPr/>
              </p:nvSpPr>
              <p:spPr>
                <a:xfrm>
                  <a:off x="3548934" y="2660545"/>
                  <a:ext cx="889282"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m:t>
                          </m:r>
                          <m:r>
                            <m:rPr>
                              <m:sty m:val="p"/>
                            </m:rPr>
                            <a:rPr lang="en-US" smtClean="0">
                              <a:solidFill>
                                <a:prstClr val="black"/>
                              </a:solidFill>
                              <a:latin typeface="Cambria Math" panose="02040503050406030204" pitchFamily="18" charset="0"/>
                            </a:rPr>
                            <m:t>d</m:t>
                          </m:r>
                        </m:sub>
                      </m:sSub>
                    </m:oMath>
                  </a14:m>
                  <a:endParaRPr lang="en-US" dirty="0">
                    <a:solidFill>
                      <a:prstClr val="black"/>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3548934" y="2660545"/>
                  <a:ext cx="889282" cy="369332"/>
                </a:xfrm>
                <a:prstGeom prst="rect">
                  <a:avLst/>
                </a:prstGeom>
                <a:blipFill rotWithShape="0">
                  <a:blip r:embed="rId10"/>
                  <a:stretch>
                    <a:fillRect l="-616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p:cNvSpPr/>
                <p:nvPr/>
              </p:nvSpPr>
              <p:spPr>
                <a:xfrm>
                  <a:off x="1256973"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21</m:t>
                            </m:r>
                          </m:sub>
                        </m:sSub>
                      </m:oMath>
                    </m:oMathPara>
                  </a14:m>
                  <a:endParaRPr lang="en-US" dirty="0">
                    <a:solidFill>
                      <a:prstClr val="black"/>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1256973" y="2660545"/>
                  <a:ext cx="563872" cy="369332"/>
                </a:xfrm>
                <a:prstGeom prst="rect">
                  <a:avLst/>
                </a:prstGeom>
                <a:blipFill rotWithShape="0">
                  <a:blip r:embed="rId11"/>
                  <a:stretch>
                    <a:fillRect/>
                  </a:stretch>
                </a:blipFill>
              </p:spPr>
              <p:txBody>
                <a:bodyPr/>
                <a:lstStyle/>
                <a:p>
                  <a:r>
                    <a:rPr lang="en-US">
                      <a:noFill/>
                    </a:rPr>
                    <a:t> </a:t>
                  </a:r>
                </a:p>
              </p:txBody>
            </p:sp>
          </mc:Fallback>
        </mc:AlternateContent>
      </p:grpSp>
      <p:grpSp>
        <p:nvGrpSpPr>
          <p:cNvPr id="130" name="Group 129"/>
          <p:cNvGrpSpPr/>
          <p:nvPr/>
        </p:nvGrpSpPr>
        <p:grpSpPr>
          <a:xfrm>
            <a:off x="438533" y="3108291"/>
            <a:ext cx="3771957" cy="369332"/>
            <a:chOff x="666259" y="2660545"/>
            <a:chExt cx="3771957" cy="369332"/>
          </a:xfrm>
        </p:grpSpPr>
        <mc:AlternateContent xmlns:mc="http://schemas.openxmlformats.org/markup-compatibility/2006" xmlns:a14="http://schemas.microsoft.com/office/drawing/2010/main">
          <mc:Choice Requires="a14">
            <p:sp>
              <p:nvSpPr>
                <p:cNvPr id="131" name="Rectangle 130"/>
                <p:cNvSpPr/>
                <p:nvPr/>
              </p:nvSpPr>
              <p:spPr>
                <a:xfrm>
                  <a:off x="666259"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30</m:t>
                            </m:r>
                          </m:sub>
                        </m:sSub>
                      </m:oMath>
                    </m:oMathPara>
                  </a14:m>
                  <a:endParaRPr lang="en-US" dirty="0">
                    <a:solidFill>
                      <a:prstClr val="black"/>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666259" y="2660545"/>
                  <a:ext cx="563872"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ectangle 131"/>
                <p:cNvSpPr/>
                <p:nvPr/>
              </p:nvSpPr>
              <p:spPr>
                <a:xfrm>
                  <a:off x="1847687"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32</m:t>
                            </m:r>
                          </m:sub>
                        </m:sSub>
                      </m:oMath>
                    </m:oMathPara>
                  </a14:m>
                  <a:endParaRPr lang="en-US" dirty="0">
                    <a:solidFill>
                      <a:prstClr val="black"/>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1847687" y="2660545"/>
                  <a:ext cx="563872" cy="369332"/>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p:cNvSpPr/>
                <p:nvPr/>
              </p:nvSpPr>
              <p:spPr>
                <a:xfrm>
                  <a:off x="2438402"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33</m:t>
                            </m:r>
                          </m:sub>
                        </m:sSub>
                      </m:oMath>
                    </m:oMathPara>
                  </a14:m>
                  <a:endParaRPr lang="en-US" dirty="0">
                    <a:solidFill>
                      <a:prstClr val="black"/>
                    </a:solidFill>
                  </a:endParaRPr>
                </a:p>
              </p:txBody>
            </p:sp>
          </mc:Choice>
          <mc:Fallback xmlns="">
            <p:sp>
              <p:nvSpPr>
                <p:cNvPr id="28" name="Rectangle 27"/>
                <p:cNvSpPr>
                  <a:spLocks noRot="1" noChangeAspect="1" noMove="1" noResize="1" noEditPoints="1" noAdjustHandles="1" noChangeArrowheads="1" noChangeShapeType="1" noTextEdit="1"/>
                </p:cNvSpPr>
                <p:nvPr/>
              </p:nvSpPr>
              <p:spPr>
                <a:xfrm>
                  <a:off x="2438402" y="2660545"/>
                  <a:ext cx="563872" cy="369332"/>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Rectangle 133"/>
                <p:cNvSpPr/>
                <p:nvPr/>
              </p:nvSpPr>
              <p:spPr>
                <a:xfrm>
                  <a:off x="3548934" y="2660545"/>
                  <a:ext cx="889282"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m:t>
                          </m:r>
                          <m:r>
                            <m:rPr>
                              <m:sty m:val="p"/>
                            </m:rPr>
                            <a:rPr lang="en-US" smtClean="0">
                              <a:solidFill>
                                <a:prstClr val="black"/>
                              </a:solidFill>
                              <a:latin typeface="Cambria Math" panose="02040503050406030204" pitchFamily="18" charset="0"/>
                            </a:rPr>
                            <m:t>d</m:t>
                          </m:r>
                        </m:sub>
                      </m:sSub>
                    </m:oMath>
                  </a14:m>
                  <a:endParaRPr lang="en-US" dirty="0">
                    <a:solidFill>
                      <a:prstClr val="black"/>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3548934" y="2660545"/>
                  <a:ext cx="889282" cy="369332"/>
                </a:xfrm>
                <a:prstGeom prst="rect">
                  <a:avLst/>
                </a:prstGeom>
                <a:blipFill rotWithShape="0">
                  <a:blip r:embed="rId15"/>
                  <a:stretch>
                    <a:fillRect l="-616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Rectangle 134"/>
                <p:cNvSpPr/>
                <p:nvPr/>
              </p:nvSpPr>
              <p:spPr>
                <a:xfrm>
                  <a:off x="1256973" y="2660545"/>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smtClean="0">
                                <a:solidFill>
                                  <a:prstClr val="black"/>
                                </a:solidFill>
                                <a:latin typeface="Cambria Math" panose="02040503050406030204" pitchFamily="18" charset="0"/>
                              </a:rPr>
                              <m:t>31</m:t>
                            </m:r>
                          </m:sub>
                        </m:sSub>
                      </m:oMath>
                    </m:oMathPara>
                  </a14:m>
                  <a:endParaRPr lang="en-US" dirty="0">
                    <a:solidFill>
                      <a:prstClr val="black"/>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1256973" y="2660545"/>
                  <a:ext cx="563872" cy="369332"/>
                </a:xfrm>
                <a:prstGeom prst="rect">
                  <a:avLst/>
                </a:prstGeom>
                <a:blipFill rotWithShape="0">
                  <a:blip r:embed="rId16"/>
                  <a:stretch>
                    <a:fillRect/>
                  </a:stretch>
                </a:blipFill>
              </p:spPr>
              <p:txBody>
                <a:bodyPr/>
                <a:lstStyle/>
                <a:p>
                  <a:r>
                    <a:rPr lang="en-US">
                      <a:noFill/>
                    </a:rPr>
                    <a:t> </a:t>
                  </a:r>
                </a:p>
              </p:txBody>
            </p:sp>
          </mc:Fallback>
        </mc:AlternateContent>
      </p:grpSp>
      <p:grpSp>
        <p:nvGrpSpPr>
          <p:cNvPr id="136" name="Group 135"/>
          <p:cNvGrpSpPr/>
          <p:nvPr/>
        </p:nvGrpSpPr>
        <p:grpSpPr>
          <a:xfrm>
            <a:off x="424106" y="4597085"/>
            <a:ext cx="3800811" cy="369332"/>
            <a:chOff x="666259" y="2660545"/>
            <a:chExt cx="3800811" cy="369332"/>
          </a:xfrm>
        </p:grpSpPr>
        <mc:AlternateContent xmlns:mc="http://schemas.openxmlformats.org/markup-compatibility/2006" xmlns:a14="http://schemas.microsoft.com/office/drawing/2010/main">
          <mc:Choice Requires="a14">
            <p:sp>
              <p:nvSpPr>
                <p:cNvPr id="137" name="Rectangle 136"/>
                <p:cNvSpPr/>
                <p:nvPr/>
              </p:nvSpPr>
              <p:spPr>
                <a:xfrm>
                  <a:off x="666259"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𝑁</m:t>
                            </m:r>
                            <m:r>
                              <a:rPr lang="en-US" smtClean="0">
                                <a:solidFill>
                                  <a:prstClr val="black"/>
                                </a:solidFill>
                                <a:latin typeface="Cambria Math" panose="02040503050406030204" pitchFamily="18" charset="0"/>
                              </a:rPr>
                              <m:t>0</m:t>
                            </m:r>
                          </m:sub>
                        </m:sSub>
                      </m:oMath>
                    </m:oMathPara>
                  </a14:m>
                  <a:endParaRPr lang="en-US" dirty="0">
                    <a:solidFill>
                      <a:prstClr val="black"/>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666259" y="2660545"/>
                  <a:ext cx="592726" cy="36933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ectangle 137"/>
                <p:cNvSpPr/>
                <p:nvPr/>
              </p:nvSpPr>
              <p:spPr>
                <a:xfrm>
                  <a:off x="1847687"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𝑁</m:t>
                            </m:r>
                            <m:r>
                              <a:rPr lang="en-US"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1847687" y="2660545"/>
                  <a:ext cx="592726" cy="369332"/>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ectangle 138"/>
                <p:cNvSpPr/>
                <p:nvPr/>
              </p:nvSpPr>
              <p:spPr>
                <a:xfrm>
                  <a:off x="2438402"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𝑁</m:t>
                            </m:r>
                            <m:r>
                              <a:rPr lang="en-US" smtClean="0">
                                <a:solidFill>
                                  <a:prstClr val="black"/>
                                </a:solidFill>
                                <a:latin typeface="Cambria Math" panose="02040503050406030204" pitchFamily="18" charset="0"/>
                              </a:rPr>
                              <m:t>3</m:t>
                            </m:r>
                          </m:sub>
                        </m:sSub>
                      </m:oMath>
                    </m:oMathPara>
                  </a14:m>
                  <a:endParaRPr lang="en-US" dirty="0">
                    <a:solidFill>
                      <a:prstClr val="black"/>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2438402" y="2660545"/>
                  <a:ext cx="592726" cy="369332"/>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Rectangle 139"/>
                <p:cNvSpPr/>
                <p:nvPr/>
              </p:nvSpPr>
              <p:spPr>
                <a:xfrm>
                  <a:off x="3548934" y="2660545"/>
                  <a:ext cx="918136"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𝑁</m:t>
                          </m:r>
                          <m:r>
                            <m:rPr>
                              <m:sty m:val="p"/>
                            </m:rPr>
                            <a:rPr lang="en-US" smtClean="0">
                              <a:solidFill>
                                <a:prstClr val="black"/>
                              </a:solidFill>
                              <a:latin typeface="Cambria Math" panose="02040503050406030204" pitchFamily="18" charset="0"/>
                            </a:rPr>
                            <m:t>d</m:t>
                          </m:r>
                        </m:sub>
                      </m:sSub>
                    </m:oMath>
                  </a14:m>
                  <a:endParaRPr lang="en-US" dirty="0">
                    <a:solidFill>
                      <a:prstClr val="black"/>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3548934" y="2660545"/>
                  <a:ext cx="918136" cy="369332"/>
                </a:xfrm>
                <a:prstGeom prst="rect">
                  <a:avLst/>
                </a:prstGeom>
                <a:blipFill rotWithShape="0">
                  <a:blip r:embed="rId20"/>
                  <a:stretch>
                    <a:fillRect l="-529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Rectangle 140"/>
                <p:cNvSpPr/>
                <p:nvPr/>
              </p:nvSpPr>
              <p:spPr>
                <a:xfrm>
                  <a:off x="1256973" y="2660545"/>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𝑁</m:t>
                            </m:r>
                            <m:r>
                              <a:rPr lang="en-US"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1256973" y="2660545"/>
                  <a:ext cx="592726" cy="369332"/>
                </a:xfrm>
                <a:prstGeom prst="rect">
                  <a:avLst/>
                </a:prstGeom>
                <a:blipFill rotWithShape="0">
                  <a:blip r:embed="rId21"/>
                  <a:stretch>
                    <a:fillRect/>
                  </a:stretch>
                </a:blipFill>
              </p:spPr>
              <p:txBody>
                <a:bodyPr/>
                <a:lstStyle/>
                <a:p>
                  <a:r>
                    <a:rPr lang="en-US">
                      <a:noFill/>
                    </a:rPr>
                    <a:t> </a:t>
                  </a:r>
                </a:p>
              </p:txBody>
            </p:sp>
          </mc:Fallback>
        </mc:AlternateContent>
      </p:grpSp>
      <p:sp>
        <p:nvSpPr>
          <p:cNvPr id="142" name="TextBox 141"/>
          <p:cNvSpPr txBox="1"/>
          <p:nvPr/>
        </p:nvSpPr>
        <p:spPr>
          <a:xfrm>
            <a:off x="818330" y="3852688"/>
            <a:ext cx="3012363" cy="369332"/>
          </a:xfrm>
          <a:prstGeom prst="rect">
            <a:avLst/>
          </a:prstGeom>
          <a:noFill/>
        </p:spPr>
        <p:txBody>
          <a:bodyPr wrap="none" rtlCol="0">
            <a:spAutoFit/>
          </a:bodyPr>
          <a:lstStyle/>
          <a:p>
            <a:r>
              <a:rPr lang="en-US" dirty="0">
                <a:solidFill>
                  <a:prstClr val="black"/>
                </a:solidFill>
              </a:rPr>
              <a:t>.	.	.	.</a:t>
            </a:r>
          </a:p>
        </p:txBody>
      </p:sp>
      <p:grpSp>
        <p:nvGrpSpPr>
          <p:cNvPr id="143" name="Group 142"/>
          <p:cNvGrpSpPr/>
          <p:nvPr/>
        </p:nvGrpSpPr>
        <p:grpSpPr>
          <a:xfrm>
            <a:off x="4551030" y="1619497"/>
            <a:ext cx="614527" cy="3346920"/>
            <a:chOff x="5413493" y="1861552"/>
            <a:chExt cx="614527" cy="3346920"/>
          </a:xfrm>
        </p:grpSpPr>
        <p:grpSp>
          <p:nvGrpSpPr>
            <p:cNvPr id="144" name="Group 143"/>
            <p:cNvGrpSpPr/>
            <p:nvPr/>
          </p:nvGrpSpPr>
          <p:grpSpPr>
            <a:xfrm>
              <a:off x="5413493" y="1861552"/>
              <a:ext cx="614527" cy="3346920"/>
              <a:chOff x="5156040" y="2660545"/>
              <a:chExt cx="614527" cy="3346920"/>
            </a:xfrm>
          </p:grpSpPr>
          <mc:AlternateContent xmlns:mc="http://schemas.openxmlformats.org/markup-compatibility/2006" xmlns:a14="http://schemas.microsoft.com/office/drawing/2010/main">
            <mc:Choice Requires="a14">
              <p:sp>
                <p:nvSpPr>
                  <p:cNvPr id="146" name="Rectangle 145"/>
                  <p:cNvSpPr/>
                  <p:nvPr/>
                </p:nvSpPr>
                <p:spPr>
                  <a:xfrm>
                    <a:off x="5156040" y="266054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0</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146" name="Rectangle 145"/>
                  <p:cNvSpPr>
                    <a:spLocks noRot="1" noChangeAspect="1" noMove="1" noResize="1" noEditPoints="1" noAdjustHandles="1" noChangeArrowheads="1" noChangeShapeType="1" noTextEdit="1"/>
                  </p:cNvSpPr>
                  <p:nvPr/>
                </p:nvSpPr>
                <p:spPr>
                  <a:xfrm>
                    <a:off x="5156040" y="2660545"/>
                    <a:ext cx="604909" cy="369332"/>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p:cNvSpPr/>
                  <p:nvPr/>
                </p:nvSpPr>
                <p:spPr>
                  <a:xfrm>
                    <a:off x="5156040" y="372672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147" name="Rectangle 146"/>
                  <p:cNvSpPr>
                    <a:spLocks noRot="1" noChangeAspect="1" noMove="1" noResize="1" noEditPoints="1" noAdjustHandles="1" noChangeArrowheads="1" noChangeShapeType="1" noTextEdit="1"/>
                  </p:cNvSpPr>
                  <p:nvPr/>
                </p:nvSpPr>
                <p:spPr>
                  <a:xfrm>
                    <a:off x="5156040" y="3726725"/>
                    <a:ext cx="604909"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p:cNvSpPr/>
                  <p:nvPr/>
                </p:nvSpPr>
                <p:spPr>
                  <a:xfrm>
                    <a:off x="5156040" y="4317440"/>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3</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148" name="Rectangle 147"/>
                  <p:cNvSpPr>
                    <a:spLocks noRot="1" noChangeAspect="1" noMove="1" noResize="1" noEditPoints="1" noAdjustHandles="1" noChangeArrowheads="1" noChangeShapeType="1" noTextEdit="1"/>
                  </p:cNvSpPr>
                  <p:nvPr/>
                </p:nvSpPr>
                <p:spPr>
                  <a:xfrm>
                    <a:off x="5156040" y="4317440"/>
                    <a:ext cx="604909" cy="369332"/>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p:cNvSpPr/>
                  <p:nvPr/>
                </p:nvSpPr>
                <p:spPr>
                  <a:xfrm>
                    <a:off x="5156040" y="5638133"/>
                    <a:ext cx="6145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149" name="Rectangle 148"/>
                  <p:cNvSpPr>
                    <a:spLocks noRot="1" noChangeAspect="1" noMove="1" noResize="1" noEditPoints="1" noAdjustHandles="1" noChangeArrowheads="1" noChangeShapeType="1" noTextEdit="1"/>
                  </p:cNvSpPr>
                  <p:nvPr/>
                </p:nvSpPr>
                <p:spPr>
                  <a:xfrm>
                    <a:off x="5156040" y="5638133"/>
                    <a:ext cx="614527" cy="369332"/>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p:cNvSpPr/>
                  <p:nvPr/>
                </p:nvSpPr>
                <p:spPr>
                  <a:xfrm>
                    <a:off x="5156040" y="3136011"/>
                    <a:ext cx="5995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150" name="Rectangle 149"/>
                  <p:cNvSpPr>
                    <a:spLocks noRot="1" noChangeAspect="1" noMove="1" noResize="1" noEditPoints="1" noAdjustHandles="1" noChangeArrowheads="1" noChangeShapeType="1" noTextEdit="1"/>
                  </p:cNvSpPr>
                  <p:nvPr/>
                </p:nvSpPr>
                <p:spPr>
                  <a:xfrm>
                    <a:off x="5156040" y="3136011"/>
                    <a:ext cx="599587" cy="369332"/>
                  </a:xfrm>
                  <a:prstGeom prst="rect">
                    <a:avLst/>
                  </a:prstGeom>
                  <a:blipFill rotWithShape="0">
                    <a:blip r:embed="rId26"/>
                    <a:stretch>
                      <a:fillRect/>
                    </a:stretch>
                  </a:blipFill>
                </p:spPr>
                <p:txBody>
                  <a:bodyPr/>
                  <a:lstStyle/>
                  <a:p>
                    <a:r>
                      <a:rPr lang="en-US">
                        <a:noFill/>
                      </a:rPr>
                      <a:t> </a:t>
                    </a:r>
                  </a:p>
                </p:txBody>
              </p:sp>
            </mc:Fallback>
          </mc:AlternateContent>
        </p:grpSp>
        <p:sp>
          <p:nvSpPr>
            <p:cNvPr id="145" name="TextBox 144"/>
            <p:cNvSpPr txBox="1"/>
            <p:nvPr/>
          </p:nvSpPr>
          <p:spPr>
            <a:xfrm>
              <a:off x="5543208" y="4109162"/>
              <a:ext cx="242374" cy="369332"/>
            </a:xfrm>
            <a:prstGeom prst="rect">
              <a:avLst/>
            </a:prstGeom>
            <a:noFill/>
          </p:spPr>
          <p:txBody>
            <a:bodyPr wrap="none" rtlCol="0">
              <a:spAutoFit/>
            </a:bodyPr>
            <a:lstStyle/>
            <a:p>
              <a:r>
                <a:rPr lang="en-US" dirty="0">
                  <a:solidFill>
                    <a:prstClr val="black"/>
                  </a:solidFill>
                </a:rPr>
                <a:t>.</a:t>
              </a:r>
            </a:p>
          </p:txBody>
        </p:sp>
      </p:grpSp>
      <p:grpSp>
        <p:nvGrpSpPr>
          <p:cNvPr id="151" name="Group 150"/>
          <p:cNvGrpSpPr/>
          <p:nvPr/>
        </p:nvGrpSpPr>
        <p:grpSpPr>
          <a:xfrm>
            <a:off x="8000500" y="1619497"/>
            <a:ext cx="730393" cy="3346920"/>
            <a:chOff x="7938635" y="1861552"/>
            <a:chExt cx="730393" cy="3346920"/>
          </a:xfrm>
        </p:grpSpPr>
        <p:grpSp>
          <p:nvGrpSpPr>
            <p:cNvPr id="152" name="Group 151"/>
            <p:cNvGrpSpPr/>
            <p:nvPr/>
          </p:nvGrpSpPr>
          <p:grpSpPr>
            <a:xfrm>
              <a:off x="7938635" y="1861552"/>
              <a:ext cx="730393" cy="3346920"/>
              <a:chOff x="5156040" y="2660545"/>
              <a:chExt cx="730393" cy="3346920"/>
            </a:xfrm>
          </p:grpSpPr>
          <mc:AlternateContent xmlns:mc="http://schemas.openxmlformats.org/markup-compatibility/2006" xmlns:a14="http://schemas.microsoft.com/office/drawing/2010/main">
            <mc:Choice Requires="a14">
              <p:sp>
                <p:nvSpPr>
                  <p:cNvPr id="154" name="Rectangle 153"/>
                  <p:cNvSpPr/>
                  <p:nvPr/>
                </p:nvSpPr>
                <p:spPr>
                  <a:xfrm>
                    <a:off x="5156040" y="2660545"/>
                    <a:ext cx="696216"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m:t>
                            </m:r>
                            <m:r>
                              <a:rPr lang="en-US" b="0" i="1" smtClean="0">
                                <a:solidFill>
                                  <a:prstClr val="black"/>
                                </a:solidFill>
                                <a:latin typeface="Cambria Math" panose="02040503050406030204" pitchFamily="18" charset="0"/>
                              </a:rPr>
                              <m:t>𝐶</m:t>
                            </m:r>
                          </m:sub>
                        </m:sSub>
                      </m:oMath>
                    </a14:m>
                    <a:endParaRPr lang="en-US" dirty="0">
                      <a:solidFill>
                        <a:prstClr val="black"/>
                      </a:solidFill>
                    </a:endParaRPr>
                  </a:p>
                </p:txBody>
              </p:sp>
            </mc:Choice>
            <mc:Fallback xmlns="">
              <p:sp>
                <p:nvSpPr>
                  <p:cNvPr id="154" name="Rectangle 153"/>
                  <p:cNvSpPr>
                    <a:spLocks noRot="1" noChangeAspect="1" noMove="1" noResize="1" noEditPoints="1" noAdjustHandles="1" noChangeArrowheads="1" noChangeShapeType="1" noTextEdit="1"/>
                  </p:cNvSpPr>
                  <p:nvPr/>
                </p:nvSpPr>
                <p:spPr>
                  <a:xfrm>
                    <a:off x="5156040" y="2660545"/>
                    <a:ext cx="696216" cy="369332"/>
                  </a:xfrm>
                  <a:prstGeom prst="rect">
                    <a:avLst/>
                  </a:prstGeom>
                  <a:blipFill rotWithShape="0">
                    <a:blip r:embed="rId27"/>
                    <a:stretch>
                      <a:fillRect l="-695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5156040" y="4152999"/>
                    <a:ext cx="701539"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3</m:t>
                            </m:r>
                            <m:r>
                              <a:rPr lang="en-US" b="0" i="1" smtClean="0">
                                <a:solidFill>
                                  <a:prstClr val="black"/>
                                </a:solidFill>
                                <a:latin typeface="Cambria Math" panose="02040503050406030204" pitchFamily="18" charset="0"/>
                              </a:rPr>
                              <m:t>𝐶</m:t>
                            </m:r>
                          </m:sub>
                        </m:sSub>
                      </m:oMath>
                    </a14:m>
                    <a:endParaRPr lang="en-US" dirty="0">
                      <a:solidFill>
                        <a:prstClr val="black"/>
                      </a:solidFill>
                    </a:endParaRPr>
                  </a:p>
                </p:txBody>
              </p:sp>
            </mc:Choice>
            <mc:Fallback xmlns="">
              <p:sp>
                <p:nvSpPr>
                  <p:cNvPr id="155" name="Rectangle 154"/>
                  <p:cNvSpPr>
                    <a:spLocks noRot="1" noChangeAspect="1" noMove="1" noResize="1" noEditPoints="1" noAdjustHandles="1" noChangeArrowheads="1" noChangeShapeType="1" noTextEdit="1"/>
                  </p:cNvSpPr>
                  <p:nvPr/>
                </p:nvSpPr>
                <p:spPr>
                  <a:xfrm>
                    <a:off x="5156040" y="4152999"/>
                    <a:ext cx="701539" cy="369332"/>
                  </a:xfrm>
                  <a:prstGeom prst="rect">
                    <a:avLst/>
                  </a:prstGeom>
                  <a:blipFill rotWithShape="0">
                    <a:blip r:embed="rId28"/>
                    <a:stretch>
                      <a:fillRect l="-695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5156040" y="5638133"/>
                    <a:ext cx="730393"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𝑁𝐶</m:t>
                            </m:r>
                          </m:sub>
                        </m:sSub>
                      </m:oMath>
                    </a14:m>
                    <a:endParaRPr lang="en-US" dirty="0">
                      <a:solidFill>
                        <a:prstClr val="black"/>
                      </a:solidFill>
                    </a:endParaRPr>
                  </a:p>
                </p:txBody>
              </p:sp>
            </mc:Choice>
            <mc:Fallback xmlns="">
              <p:sp>
                <p:nvSpPr>
                  <p:cNvPr id="156" name="Rectangle 155"/>
                  <p:cNvSpPr>
                    <a:spLocks noRot="1" noChangeAspect="1" noMove="1" noResize="1" noEditPoints="1" noAdjustHandles="1" noChangeArrowheads="1" noChangeShapeType="1" noTextEdit="1"/>
                  </p:cNvSpPr>
                  <p:nvPr/>
                </p:nvSpPr>
                <p:spPr>
                  <a:xfrm>
                    <a:off x="5156040" y="5638133"/>
                    <a:ext cx="730393" cy="369332"/>
                  </a:xfrm>
                  <a:prstGeom prst="rect">
                    <a:avLst/>
                  </a:prstGeom>
                  <a:blipFill rotWithShape="0">
                    <a:blip r:embed="rId29"/>
                    <a:stretch>
                      <a:fillRect l="-666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5156040" y="3401282"/>
                    <a:ext cx="701539"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m:t>
                            </m:r>
                            <m:r>
                              <a:rPr lang="en-US" b="0" i="1" smtClean="0">
                                <a:solidFill>
                                  <a:prstClr val="black"/>
                                </a:solidFill>
                                <a:latin typeface="Cambria Math" panose="02040503050406030204" pitchFamily="18" charset="0"/>
                              </a:rPr>
                              <m:t>𝐶</m:t>
                            </m:r>
                          </m:sub>
                        </m:sSub>
                      </m:oMath>
                    </a14:m>
                    <a:endParaRPr lang="en-US" dirty="0">
                      <a:solidFill>
                        <a:prstClr val="black"/>
                      </a:solidFill>
                    </a:endParaRPr>
                  </a:p>
                </p:txBody>
              </p:sp>
            </mc:Choice>
            <mc:Fallback xmlns="">
              <p:sp>
                <p:nvSpPr>
                  <p:cNvPr id="157" name="Rectangle 156"/>
                  <p:cNvSpPr>
                    <a:spLocks noRot="1" noChangeAspect="1" noMove="1" noResize="1" noEditPoints="1" noAdjustHandles="1" noChangeArrowheads="1" noChangeShapeType="1" noTextEdit="1"/>
                  </p:cNvSpPr>
                  <p:nvPr/>
                </p:nvSpPr>
                <p:spPr>
                  <a:xfrm>
                    <a:off x="5156040" y="3401282"/>
                    <a:ext cx="701539" cy="369332"/>
                  </a:xfrm>
                  <a:prstGeom prst="rect">
                    <a:avLst/>
                  </a:prstGeom>
                  <a:blipFill rotWithShape="0">
                    <a:blip r:embed="rId30"/>
                    <a:stretch>
                      <a:fillRect l="-6957" t="-8197" b="-24590"/>
                    </a:stretch>
                  </a:blipFill>
                </p:spPr>
                <p:txBody>
                  <a:bodyPr/>
                  <a:lstStyle/>
                  <a:p>
                    <a:r>
                      <a:rPr lang="en-US">
                        <a:noFill/>
                      </a:rPr>
                      <a:t> </a:t>
                    </a:r>
                  </a:p>
                </p:txBody>
              </p:sp>
            </mc:Fallback>
          </mc:AlternateContent>
        </p:grpSp>
        <p:sp>
          <p:nvSpPr>
            <p:cNvPr id="153" name="TextBox 152"/>
            <p:cNvSpPr txBox="1"/>
            <p:nvPr/>
          </p:nvSpPr>
          <p:spPr>
            <a:xfrm>
              <a:off x="8041355" y="4094743"/>
              <a:ext cx="242374" cy="369332"/>
            </a:xfrm>
            <a:prstGeom prst="rect">
              <a:avLst/>
            </a:prstGeom>
            <a:noFill/>
          </p:spPr>
          <p:txBody>
            <a:bodyPr wrap="none" rtlCol="0">
              <a:spAutoFit/>
            </a:bodyPr>
            <a:lstStyle/>
            <a:p>
              <a:r>
                <a:rPr lang="en-US" dirty="0">
                  <a:solidFill>
                    <a:prstClr val="black"/>
                  </a:solidFill>
                </a:rPr>
                <a:t>.</a:t>
              </a:r>
            </a:p>
          </p:txBody>
        </p:sp>
      </p:grpSp>
      <p:grpSp>
        <p:nvGrpSpPr>
          <p:cNvPr id="158" name="Group 157"/>
          <p:cNvGrpSpPr/>
          <p:nvPr/>
        </p:nvGrpSpPr>
        <p:grpSpPr>
          <a:xfrm>
            <a:off x="320451" y="1511606"/>
            <a:ext cx="370859" cy="3562702"/>
            <a:chOff x="337351" y="2660545"/>
            <a:chExt cx="370859" cy="3562702"/>
          </a:xfrm>
        </p:grpSpPr>
        <p:cxnSp>
          <p:nvCxnSpPr>
            <p:cNvPr id="159" name="Straight Connector 158"/>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rot="10800000">
            <a:off x="4032582" y="1511606"/>
            <a:ext cx="370859" cy="3562702"/>
            <a:chOff x="337351" y="2660545"/>
            <a:chExt cx="370859" cy="3562702"/>
          </a:xfrm>
        </p:grpSpPr>
        <p:cxnSp>
          <p:nvCxnSpPr>
            <p:cNvPr id="163" name="Straight Connector 162"/>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rot="10800000">
            <a:off x="6157693" y="1511606"/>
            <a:ext cx="370859" cy="3562702"/>
            <a:chOff x="337351" y="2660545"/>
            <a:chExt cx="370859" cy="3562702"/>
          </a:xfrm>
        </p:grpSpPr>
        <p:cxnSp>
          <p:nvCxnSpPr>
            <p:cNvPr id="167" name="Straight Connector 166"/>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4505222" y="1511606"/>
            <a:ext cx="370859" cy="3562702"/>
            <a:chOff x="337351" y="2660545"/>
            <a:chExt cx="370859" cy="3562702"/>
          </a:xfrm>
        </p:grpSpPr>
        <p:cxnSp>
          <p:nvCxnSpPr>
            <p:cNvPr id="171" name="Straight Connector 170"/>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10800000">
            <a:off x="8392276" y="1511606"/>
            <a:ext cx="370859" cy="3562702"/>
            <a:chOff x="337351" y="2660545"/>
            <a:chExt cx="370859" cy="3562702"/>
          </a:xfrm>
        </p:grpSpPr>
        <p:cxnSp>
          <p:nvCxnSpPr>
            <p:cNvPr id="175" name="Straight Connector 174"/>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p:nvGrpSpPr>
        <p:grpSpPr>
          <a:xfrm>
            <a:off x="6898458" y="1511606"/>
            <a:ext cx="370859" cy="3562702"/>
            <a:chOff x="337351" y="2660545"/>
            <a:chExt cx="370859" cy="3562702"/>
          </a:xfrm>
        </p:grpSpPr>
        <p:cxnSp>
          <p:nvCxnSpPr>
            <p:cNvPr id="179" name="Straight Connector 178"/>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2" name="TextBox 181"/>
          <p:cNvSpPr txBox="1"/>
          <p:nvPr/>
        </p:nvSpPr>
        <p:spPr>
          <a:xfrm>
            <a:off x="6542236" y="3168670"/>
            <a:ext cx="389850" cy="584775"/>
          </a:xfrm>
          <a:prstGeom prst="rect">
            <a:avLst/>
          </a:prstGeom>
          <a:noFill/>
        </p:spPr>
        <p:txBody>
          <a:bodyPr wrap="none" rtlCol="0">
            <a:spAutoFit/>
          </a:bodyPr>
          <a:lstStyle/>
          <a:p>
            <a:r>
              <a:rPr lang="en-US" sz="3200" dirty="0">
                <a:solidFill>
                  <a:prstClr val="black"/>
                </a:solidFill>
              </a:rPr>
              <a:t>=</a:t>
            </a:r>
          </a:p>
        </p:txBody>
      </p:sp>
      <mc:AlternateContent xmlns:mc="http://schemas.openxmlformats.org/markup-compatibility/2006" xmlns:a14="http://schemas.microsoft.com/office/drawing/2010/main">
        <mc:Choice Requires="a14">
          <p:sp>
            <p:nvSpPr>
              <p:cNvPr id="183" name="TextBox 182"/>
              <p:cNvSpPr txBox="1"/>
              <p:nvPr/>
            </p:nvSpPr>
            <p:spPr>
              <a:xfrm>
                <a:off x="689910" y="5348123"/>
                <a:ext cx="8214621" cy="369332"/>
              </a:xfrm>
              <a:prstGeom prst="rect">
                <a:avLst/>
              </a:prstGeom>
              <a:noFill/>
            </p:spPr>
            <p:txBody>
              <a:bodyPr wrap="none" lIns="0" tIns="0" rIns="0" bIns="0" rtlCol="0">
                <a:spAutoFit/>
              </a:bodyPr>
              <a:lstStyle/>
              <a:p>
                <a14:m>
                  <m:oMath xmlns:m="http://schemas.openxmlformats.org/officeDocument/2006/math">
                    <m:r>
                      <a:rPr lang="en-US" sz="2400" b="1" i="1" smtClean="0">
                        <a:solidFill>
                          <a:prstClr val="black"/>
                        </a:solidFill>
                        <a:latin typeface="Cambria Math" panose="02040503050406030204" pitchFamily="18" charset="0"/>
                      </a:rPr>
                      <m:t>𝑿𝒂</m:t>
                    </m:r>
                    <m:r>
                      <a:rPr lang="en-US" sz="2400" b="1" i="1" smtClean="0">
                        <a:solidFill>
                          <a:prstClr val="black"/>
                        </a:solidFill>
                        <a:latin typeface="Cambria Math" panose="02040503050406030204" pitchFamily="18" charset="0"/>
                      </a:rPr>
                      <m:t> </m:t>
                    </m:r>
                    <m:r>
                      <a:rPr lang="en-US" sz="2400" b="1" i="1" smtClean="0">
                        <a:solidFill>
                          <a:prstClr val="black"/>
                        </a:solidFill>
                        <a:latin typeface="Cambria Math" panose="02040503050406030204" pitchFamily="18" charset="0"/>
                      </a:rPr>
                      <m:t>𝑾</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𝑻</m:t>
                    </m:r>
                  </m:oMath>
                </a14:m>
                <a:r>
                  <a:rPr lang="en-US" sz="2400" b="1" dirty="0">
                    <a:solidFill>
                      <a:prstClr val="black"/>
                    </a:solidFill>
                  </a:rPr>
                  <a:t> </a:t>
                </a:r>
                <a:r>
                  <a:rPr lang="en-US" sz="2400" dirty="0">
                    <a:solidFill>
                      <a:prstClr val="black"/>
                    </a:solidFill>
                  </a:rPr>
                  <a:t>is again solved using the pseudoinverse as </a:t>
                </a:r>
                <a14:m>
                  <m:oMath xmlns:m="http://schemas.openxmlformats.org/officeDocument/2006/math">
                    <m:r>
                      <a:rPr lang="en-US" sz="2400" b="1" i="1">
                        <a:solidFill>
                          <a:prstClr val="black"/>
                        </a:solidFill>
                        <a:latin typeface="Cambria Math" panose="02040503050406030204" pitchFamily="18" charset="0"/>
                      </a:rPr>
                      <m:t>𝑾</m:t>
                    </m:r>
                    <m:r>
                      <a:rPr lang="en-US" sz="2400" b="1" i="1">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𝑿𝒂</m:t>
                        </m:r>
                      </m:e>
                      <m:sup>
                        <m:r>
                          <a:rPr lang="en-US" sz="2400" b="1" i="1" smtClean="0">
                            <a:solidFill>
                              <a:prstClr val="black"/>
                            </a:solidFill>
                            <a:latin typeface="Cambria Math" panose="02040503050406030204" pitchFamily="18" charset="0"/>
                          </a:rPr>
                          <m:t>+</m:t>
                        </m:r>
                      </m:sup>
                    </m:sSup>
                    <m:r>
                      <a:rPr lang="en-US" sz="2400" b="1" i="1">
                        <a:solidFill>
                          <a:prstClr val="black"/>
                        </a:solidFill>
                        <a:latin typeface="Cambria Math" panose="02040503050406030204" pitchFamily="18" charset="0"/>
                      </a:rPr>
                      <m:t>𝑻</m:t>
                    </m:r>
                  </m:oMath>
                </a14:m>
                <a:endParaRPr lang="en-US" sz="2400" dirty="0">
                  <a:solidFill>
                    <a:prstClr val="black"/>
                  </a:solidFill>
                </a:endParaRPr>
              </a:p>
            </p:txBody>
          </p:sp>
        </mc:Choice>
        <mc:Fallback xmlns="">
          <p:sp>
            <p:nvSpPr>
              <p:cNvPr id="183" name="TextBox 182"/>
              <p:cNvSpPr txBox="1">
                <a:spLocks noRot="1" noChangeAspect="1" noMove="1" noResize="1" noEditPoints="1" noAdjustHandles="1" noChangeArrowheads="1" noChangeShapeType="1" noTextEdit="1"/>
              </p:cNvSpPr>
              <p:nvPr/>
            </p:nvSpPr>
            <p:spPr>
              <a:xfrm>
                <a:off x="689910" y="5348123"/>
                <a:ext cx="8214621" cy="369332"/>
              </a:xfrm>
              <a:prstGeom prst="rect">
                <a:avLst/>
              </a:prstGeom>
              <a:blipFill rotWithShape="0">
                <a:blip r:embed="rId31"/>
                <a:stretch>
                  <a:fillRect l="-1261" t="-24590" r="-371" b="-49180"/>
                </a:stretch>
              </a:blipFill>
            </p:spPr>
            <p:txBody>
              <a:bodyPr/>
              <a:lstStyle/>
              <a:p>
                <a:r>
                  <a:rPr lang="en-US">
                    <a:noFill/>
                  </a:rPr>
                  <a:t> </a:t>
                </a:r>
              </a:p>
            </p:txBody>
          </p:sp>
        </mc:Fallback>
      </mc:AlternateContent>
      <p:grpSp>
        <p:nvGrpSpPr>
          <p:cNvPr id="184" name="Group 183"/>
          <p:cNvGrpSpPr/>
          <p:nvPr/>
        </p:nvGrpSpPr>
        <p:grpSpPr>
          <a:xfrm>
            <a:off x="5089212" y="1619497"/>
            <a:ext cx="614527" cy="3346920"/>
            <a:chOff x="5413493" y="1861552"/>
            <a:chExt cx="614527" cy="3346920"/>
          </a:xfrm>
        </p:grpSpPr>
        <p:grpSp>
          <p:nvGrpSpPr>
            <p:cNvPr id="185" name="Group 184"/>
            <p:cNvGrpSpPr/>
            <p:nvPr/>
          </p:nvGrpSpPr>
          <p:grpSpPr>
            <a:xfrm>
              <a:off x="5413493" y="1861552"/>
              <a:ext cx="614527" cy="3346920"/>
              <a:chOff x="5156040" y="2660545"/>
              <a:chExt cx="614527" cy="3346920"/>
            </a:xfrm>
          </p:grpSpPr>
          <mc:AlternateContent xmlns:mc="http://schemas.openxmlformats.org/markup-compatibility/2006" xmlns:a14="http://schemas.microsoft.com/office/drawing/2010/main">
            <mc:Choice Requires="a14">
              <p:sp>
                <p:nvSpPr>
                  <p:cNvPr id="187" name="Rectangle 186"/>
                  <p:cNvSpPr/>
                  <p:nvPr/>
                </p:nvSpPr>
                <p:spPr>
                  <a:xfrm>
                    <a:off x="5156040" y="266054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0</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87" name="Rectangle 186"/>
                  <p:cNvSpPr>
                    <a:spLocks noRot="1" noChangeAspect="1" noMove="1" noResize="1" noEditPoints="1" noAdjustHandles="1" noChangeArrowheads="1" noChangeShapeType="1" noTextEdit="1"/>
                  </p:cNvSpPr>
                  <p:nvPr/>
                </p:nvSpPr>
                <p:spPr>
                  <a:xfrm>
                    <a:off x="5156040" y="2660545"/>
                    <a:ext cx="604909" cy="369332"/>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Rectangle 187"/>
                  <p:cNvSpPr/>
                  <p:nvPr/>
                </p:nvSpPr>
                <p:spPr>
                  <a:xfrm>
                    <a:off x="5156040" y="3726725"/>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88" name="Rectangle 187"/>
                  <p:cNvSpPr>
                    <a:spLocks noRot="1" noChangeAspect="1" noMove="1" noResize="1" noEditPoints="1" noAdjustHandles="1" noChangeArrowheads="1" noChangeShapeType="1" noTextEdit="1"/>
                  </p:cNvSpPr>
                  <p:nvPr/>
                </p:nvSpPr>
                <p:spPr>
                  <a:xfrm>
                    <a:off x="5156040" y="3726725"/>
                    <a:ext cx="604909" cy="369332"/>
                  </a:xfrm>
                  <a:prstGeom prst="rect">
                    <a:avLst/>
                  </a:prstGeom>
                  <a:blipFill rotWithShape="0">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Rectangle 188"/>
                  <p:cNvSpPr/>
                  <p:nvPr/>
                </p:nvSpPr>
                <p:spPr>
                  <a:xfrm>
                    <a:off x="5156040" y="4317440"/>
                    <a:ext cx="6049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3</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89" name="Rectangle 188"/>
                  <p:cNvSpPr>
                    <a:spLocks noRot="1" noChangeAspect="1" noMove="1" noResize="1" noEditPoints="1" noAdjustHandles="1" noChangeArrowheads="1" noChangeShapeType="1" noTextEdit="1"/>
                  </p:cNvSpPr>
                  <p:nvPr/>
                </p:nvSpPr>
                <p:spPr>
                  <a:xfrm>
                    <a:off x="5156040" y="4317440"/>
                    <a:ext cx="604909" cy="369332"/>
                  </a:xfrm>
                  <a:prstGeom prst="rect">
                    <a:avLst/>
                  </a:prstGeom>
                  <a:blipFill rotWithShape="0">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Rectangle 189"/>
                  <p:cNvSpPr/>
                  <p:nvPr/>
                </p:nvSpPr>
                <p:spPr>
                  <a:xfrm>
                    <a:off x="5156040" y="5638133"/>
                    <a:ext cx="6145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90" name="Rectangle 189"/>
                  <p:cNvSpPr>
                    <a:spLocks noRot="1" noChangeAspect="1" noMove="1" noResize="1" noEditPoints="1" noAdjustHandles="1" noChangeArrowheads="1" noChangeShapeType="1" noTextEdit="1"/>
                  </p:cNvSpPr>
                  <p:nvPr/>
                </p:nvSpPr>
                <p:spPr>
                  <a:xfrm>
                    <a:off x="5156040" y="5638133"/>
                    <a:ext cx="614527" cy="369332"/>
                  </a:xfrm>
                  <a:prstGeom prst="rect">
                    <a:avLst/>
                  </a:prstGeom>
                  <a:blipFill rotWithShape="0">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Rectangle 190"/>
                  <p:cNvSpPr/>
                  <p:nvPr/>
                </p:nvSpPr>
                <p:spPr>
                  <a:xfrm>
                    <a:off x="5156040" y="3136011"/>
                    <a:ext cx="599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91" name="Rectangle 190"/>
                  <p:cNvSpPr>
                    <a:spLocks noRot="1" noChangeAspect="1" noMove="1" noResize="1" noEditPoints="1" noAdjustHandles="1" noChangeArrowheads="1" noChangeShapeType="1" noTextEdit="1"/>
                  </p:cNvSpPr>
                  <p:nvPr/>
                </p:nvSpPr>
                <p:spPr>
                  <a:xfrm>
                    <a:off x="5156040" y="3136011"/>
                    <a:ext cx="599588" cy="369332"/>
                  </a:xfrm>
                  <a:prstGeom prst="rect">
                    <a:avLst/>
                  </a:prstGeom>
                  <a:blipFill rotWithShape="0">
                    <a:blip r:embed="rId36"/>
                    <a:stretch>
                      <a:fillRect/>
                    </a:stretch>
                  </a:blipFill>
                </p:spPr>
                <p:txBody>
                  <a:bodyPr/>
                  <a:lstStyle/>
                  <a:p>
                    <a:r>
                      <a:rPr lang="en-US">
                        <a:noFill/>
                      </a:rPr>
                      <a:t> </a:t>
                    </a:r>
                  </a:p>
                </p:txBody>
              </p:sp>
            </mc:Fallback>
          </mc:AlternateContent>
        </p:grpSp>
        <p:sp>
          <p:nvSpPr>
            <p:cNvPr id="186" name="TextBox 185"/>
            <p:cNvSpPr txBox="1"/>
            <p:nvPr/>
          </p:nvSpPr>
          <p:spPr>
            <a:xfrm>
              <a:off x="5543208" y="4109162"/>
              <a:ext cx="242374" cy="369332"/>
            </a:xfrm>
            <a:prstGeom prst="rect">
              <a:avLst/>
            </a:prstGeom>
            <a:noFill/>
          </p:spPr>
          <p:txBody>
            <a:bodyPr wrap="none" rtlCol="0">
              <a:spAutoFit/>
            </a:bodyPr>
            <a:lstStyle/>
            <a:p>
              <a:r>
                <a:rPr lang="en-US" dirty="0">
                  <a:solidFill>
                    <a:prstClr val="black"/>
                  </a:solidFill>
                </a:rPr>
                <a:t>.</a:t>
              </a:r>
            </a:p>
          </p:txBody>
        </p:sp>
      </p:grpSp>
      <p:grpSp>
        <p:nvGrpSpPr>
          <p:cNvPr id="192" name="Group 191"/>
          <p:cNvGrpSpPr/>
          <p:nvPr/>
        </p:nvGrpSpPr>
        <p:grpSpPr>
          <a:xfrm>
            <a:off x="5653854" y="1619497"/>
            <a:ext cx="891206" cy="3346920"/>
            <a:chOff x="5413493" y="1861552"/>
            <a:chExt cx="891206" cy="3346920"/>
          </a:xfrm>
        </p:grpSpPr>
        <p:grpSp>
          <p:nvGrpSpPr>
            <p:cNvPr id="193" name="Group 192"/>
            <p:cNvGrpSpPr/>
            <p:nvPr/>
          </p:nvGrpSpPr>
          <p:grpSpPr>
            <a:xfrm>
              <a:off x="5413493" y="1861552"/>
              <a:ext cx="891206" cy="3346920"/>
              <a:chOff x="5156040" y="2660545"/>
              <a:chExt cx="891206" cy="3346920"/>
            </a:xfrm>
          </p:grpSpPr>
          <mc:AlternateContent xmlns:mc="http://schemas.openxmlformats.org/markup-compatibility/2006" xmlns:a14="http://schemas.microsoft.com/office/drawing/2010/main">
            <mc:Choice Requires="a14">
              <p:sp>
                <p:nvSpPr>
                  <p:cNvPr id="195" name="Rectangle 194"/>
                  <p:cNvSpPr/>
                  <p:nvPr/>
                </p:nvSpPr>
                <p:spPr>
                  <a:xfrm>
                    <a:off x="5156040" y="2660545"/>
                    <a:ext cx="881588"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0</m:t>
                            </m:r>
                            <m:r>
                              <a:rPr lang="en-US" b="0" i="1" smtClean="0">
                                <a:solidFill>
                                  <a:prstClr val="black"/>
                                </a:solidFill>
                                <a:latin typeface="Cambria Math" panose="02040503050406030204" pitchFamily="18" charset="0"/>
                              </a:rPr>
                              <m:t>𝐶</m:t>
                            </m:r>
                          </m:sub>
                        </m:sSub>
                      </m:oMath>
                    </a14:m>
                    <a:endParaRPr lang="en-US" dirty="0">
                      <a:solidFill>
                        <a:prstClr val="black"/>
                      </a:solidFill>
                    </a:endParaRPr>
                  </a:p>
                </p:txBody>
              </p:sp>
            </mc:Choice>
            <mc:Fallback xmlns="">
              <p:sp>
                <p:nvSpPr>
                  <p:cNvPr id="195" name="Rectangle 194"/>
                  <p:cNvSpPr>
                    <a:spLocks noRot="1" noChangeAspect="1" noMove="1" noResize="1" noEditPoints="1" noAdjustHandles="1" noChangeArrowheads="1" noChangeShapeType="1" noTextEdit="1"/>
                  </p:cNvSpPr>
                  <p:nvPr/>
                </p:nvSpPr>
                <p:spPr>
                  <a:xfrm>
                    <a:off x="5156040" y="2660545"/>
                    <a:ext cx="881588" cy="369332"/>
                  </a:xfrm>
                  <a:prstGeom prst="rect">
                    <a:avLst/>
                  </a:prstGeom>
                  <a:blipFill rotWithShape="0">
                    <a:blip r:embed="rId37"/>
                    <a:stretch>
                      <a:fillRect l="-551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Rectangle 195"/>
                  <p:cNvSpPr/>
                  <p:nvPr/>
                </p:nvSpPr>
                <p:spPr>
                  <a:xfrm>
                    <a:off x="5156040" y="3726725"/>
                    <a:ext cx="881588"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2</m:t>
                            </m:r>
                            <m:r>
                              <a:rPr lang="en-US" b="0" i="1" smtClean="0">
                                <a:solidFill>
                                  <a:prstClr val="black"/>
                                </a:solidFill>
                                <a:latin typeface="Cambria Math" panose="02040503050406030204" pitchFamily="18" charset="0"/>
                              </a:rPr>
                              <m:t>𝐶</m:t>
                            </m:r>
                          </m:sub>
                        </m:sSub>
                      </m:oMath>
                    </a14:m>
                    <a:endParaRPr lang="en-US" dirty="0">
                      <a:solidFill>
                        <a:prstClr val="black"/>
                      </a:solidFill>
                    </a:endParaRPr>
                  </a:p>
                </p:txBody>
              </p:sp>
            </mc:Choice>
            <mc:Fallback xmlns="">
              <p:sp>
                <p:nvSpPr>
                  <p:cNvPr id="196" name="Rectangle 195"/>
                  <p:cNvSpPr>
                    <a:spLocks noRot="1" noChangeAspect="1" noMove="1" noResize="1" noEditPoints="1" noAdjustHandles="1" noChangeArrowheads="1" noChangeShapeType="1" noTextEdit="1"/>
                  </p:cNvSpPr>
                  <p:nvPr/>
                </p:nvSpPr>
                <p:spPr>
                  <a:xfrm>
                    <a:off x="5156040" y="3726725"/>
                    <a:ext cx="881588" cy="369332"/>
                  </a:xfrm>
                  <a:prstGeom prst="rect">
                    <a:avLst/>
                  </a:prstGeom>
                  <a:blipFill rotWithShape="0">
                    <a:blip r:embed="rId38"/>
                    <a:stretch>
                      <a:fillRect l="-551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Rectangle 196"/>
                  <p:cNvSpPr/>
                  <p:nvPr/>
                </p:nvSpPr>
                <p:spPr>
                  <a:xfrm>
                    <a:off x="5156040" y="4317440"/>
                    <a:ext cx="881588"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3</m:t>
                            </m:r>
                            <m:r>
                              <a:rPr lang="en-US" b="0" i="1" smtClean="0">
                                <a:solidFill>
                                  <a:prstClr val="black"/>
                                </a:solidFill>
                                <a:latin typeface="Cambria Math" panose="02040503050406030204" pitchFamily="18" charset="0"/>
                              </a:rPr>
                              <m:t>𝐶</m:t>
                            </m:r>
                          </m:sub>
                        </m:sSub>
                      </m:oMath>
                    </a14:m>
                    <a:endParaRPr lang="en-US" dirty="0">
                      <a:solidFill>
                        <a:prstClr val="black"/>
                      </a:solidFill>
                    </a:endParaRPr>
                  </a:p>
                </p:txBody>
              </p:sp>
            </mc:Choice>
            <mc:Fallback xmlns="">
              <p:sp>
                <p:nvSpPr>
                  <p:cNvPr id="197" name="Rectangle 196"/>
                  <p:cNvSpPr>
                    <a:spLocks noRot="1" noChangeAspect="1" noMove="1" noResize="1" noEditPoints="1" noAdjustHandles="1" noChangeArrowheads="1" noChangeShapeType="1" noTextEdit="1"/>
                  </p:cNvSpPr>
                  <p:nvPr/>
                </p:nvSpPr>
                <p:spPr>
                  <a:xfrm>
                    <a:off x="5156040" y="4317440"/>
                    <a:ext cx="881588" cy="369332"/>
                  </a:xfrm>
                  <a:prstGeom prst="rect">
                    <a:avLst/>
                  </a:prstGeom>
                  <a:blipFill rotWithShape="0">
                    <a:blip r:embed="rId39"/>
                    <a:stretch>
                      <a:fillRect l="-551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Rectangle 197"/>
                  <p:cNvSpPr/>
                  <p:nvPr/>
                </p:nvSpPr>
                <p:spPr>
                  <a:xfrm>
                    <a:off x="5156040" y="5638133"/>
                    <a:ext cx="891206"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𝑑</m:t>
                            </m:r>
                            <m:r>
                              <a:rPr lang="en-US" b="0" i="1" smtClean="0">
                                <a:solidFill>
                                  <a:prstClr val="black"/>
                                </a:solidFill>
                                <a:latin typeface="Cambria Math" panose="02040503050406030204" pitchFamily="18" charset="0"/>
                              </a:rPr>
                              <m:t>𝐶</m:t>
                            </m:r>
                          </m:sub>
                        </m:sSub>
                      </m:oMath>
                    </a14:m>
                    <a:endParaRPr lang="en-US" dirty="0">
                      <a:solidFill>
                        <a:prstClr val="black"/>
                      </a:solidFill>
                    </a:endParaRPr>
                  </a:p>
                </p:txBody>
              </p:sp>
            </mc:Choice>
            <mc:Fallback xmlns="">
              <p:sp>
                <p:nvSpPr>
                  <p:cNvPr id="198" name="Rectangle 197"/>
                  <p:cNvSpPr>
                    <a:spLocks noRot="1" noChangeAspect="1" noMove="1" noResize="1" noEditPoints="1" noAdjustHandles="1" noChangeArrowheads="1" noChangeShapeType="1" noTextEdit="1"/>
                  </p:cNvSpPr>
                  <p:nvPr/>
                </p:nvSpPr>
                <p:spPr>
                  <a:xfrm>
                    <a:off x="5156040" y="5638133"/>
                    <a:ext cx="891206" cy="369332"/>
                  </a:xfrm>
                  <a:prstGeom prst="rect">
                    <a:avLst/>
                  </a:prstGeom>
                  <a:blipFill rotWithShape="0">
                    <a:blip r:embed="rId40"/>
                    <a:stretch>
                      <a:fillRect l="-544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Rectangle 198"/>
                  <p:cNvSpPr/>
                  <p:nvPr/>
                </p:nvSpPr>
                <p:spPr>
                  <a:xfrm>
                    <a:off x="5156040" y="3136011"/>
                    <a:ext cx="876266" cy="369332"/>
                  </a:xfrm>
                  <a:prstGeom prst="rect">
                    <a:avLst/>
                  </a:prstGeom>
                </p:spPr>
                <p:txBody>
                  <a:bodyPr wrap="none">
                    <a:spAutoFit/>
                  </a:bodyPr>
                  <a:lstStyle/>
                  <a:p>
                    <a:r>
                      <a:rPr lang="en-US" dirty="0">
                        <a:solidFill>
                          <a:prstClr val="black"/>
                        </a:solidFill>
                      </a:rPr>
                      <a:t>…   </a:t>
                    </a:r>
                    <a14:m>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smtClean="0">
                                <a:solidFill>
                                  <a:prstClr val="black"/>
                                </a:solidFill>
                                <a:latin typeface="Cambria Math" panose="02040503050406030204" pitchFamily="18" charset="0"/>
                              </a:rPr>
                              <m:t>1</m:t>
                            </m:r>
                            <m:r>
                              <a:rPr lang="en-US" b="0" i="1" smtClean="0">
                                <a:solidFill>
                                  <a:prstClr val="black"/>
                                </a:solidFill>
                                <a:latin typeface="Cambria Math" panose="02040503050406030204" pitchFamily="18" charset="0"/>
                              </a:rPr>
                              <m:t>𝐶</m:t>
                            </m:r>
                          </m:sub>
                        </m:sSub>
                      </m:oMath>
                    </a14:m>
                    <a:endParaRPr lang="en-US" dirty="0">
                      <a:solidFill>
                        <a:prstClr val="black"/>
                      </a:solidFill>
                    </a:endParaRPr>
                  </a:p>
                </p:txBody>
              </p:sp>
            </mc:Choice>
            <mc:Fallback xmlns="">
              <p:sp>
                <p:nvSpPr>
                  <p:cNvPr id="199" name="Rectangle 198"/>
                  <p:cNvSpPr>
                    <a:spLocks noRot="1" noChangeAspect="1" noMove="1" noResize="1" noEditPoints="1" noAdjustHandles="1" noChangeArrowheads="1" noChangeShapeType="1" noTextEdit="1"/>
                  </p:cNvSpPr>
                  <p:nvPr/>
                </p:nvSpPr>
                <p:spPr>
                  <a:xfrm>
                    <a:off x="5156040" y="3136011"/>
                    <a:ext cx="876266" cy="369332"/>
                  </a:xfrm>
                  <a:prstGeom prst="rect">
                    <a:avLst/>
                  </a:prstGeom>
                  <a:blipFill rotWithShape="0">
                    <a:blip r:embed="rId41"/>
                    <a:stretch>
                      <a:fillRect l="-5556" t="-10000" b="-26667"/>
                    </a:stretch>
                  </a:blipFill>
                </p:spPr>
                <p:txBody>
                  <a:bodyPr/>
                  <a:lstStyle/>
                  <a:p>
                    <a:r>
                      <a:rPr lang="en-US">
                        <a:noFill/>
                      </a:rPr>
                      <a:t> </a:t>
                    </a:r>
                  </a:p>
                </p:txBody>
              </p:sp>
            </mc:Fallback>
          </mc:AlternateContent>
        </p:grpSp>
        <p:sp>
          <p:nvSpPr>
            <p:cNvPr id="194" name="TextBox 193"/>
            <p:cNvSpPr txBox="1"/>
            <p:nvPr/>
          </p:nvSpPr>
          <p:spPr>
            <a:xfrm>
              <a:off x="5543208" y="4109162"/>
              <a:ext cx="242374" cy="369332"/>
            </a:xfrm>
            <a:prstGeom prst="rect">
              <a:avLst/>
            </a:prstGeom>
            <a:noFill/>
          </p:spPr>
          <p:txBody>
            <a:bodyPr wrap="none" rtlCol="0">
              <a:spAutoFit/>
            </a:bodyPr>
            <a:lstStyle/>
            <a:p>
              <a:r>
                <a:rPr lang="en-US" dirty="0">
                  <a:solidFill>
                    <a:prstClr val="black"/>
                  </a:solidFill>
                </a:rPr>
                <a:t>.</a:t>
              </a:r>
            </a:p>
          </p:txBody>
        </p:sp>
      </p:grpSp>
      <p:grpSp>
        <p:nvGrpSpPr>
          <p:cNvPr id="200" name="Group 199"/>
          <p:cNvGrpSpPr/>
          <p:nvPr/>
        </p:nvGrpSpPr>
        <p:grpSpPr>
          <a:xfrm>
            <a:off x="7378644" y="1619497"/>
            <a:ext cx="559512" cy="3346920"/>
            <a:chOff x="7938635" y="1861552"/>
            <a:chExt cx="559512" cy="3346920"/>
          </a:xfrm>
        </p:grpSpPr>
        <p:grpSp>
          <p:nvGrpSpPr>
            <p:cNvPr id="201" name="Group 200"/>
            <p:cNvGrpSpPr/>
            <p:nvPr/>
          </p:nvGrpSpPr>
          <p:grpSpPr>
            <a:xfrm>
              <a:off x="7938635" y="1861552"/>
              <a:ext cx="559512" cy="3346920"/>
              <a:chOff x="5156040" y="2660545"/>
              <a:chExt cx="559512" cy="3346920"/>
            </a:xfrm>
          </p:grpSpPr>
          <mc:AlternateContent xmlns:mc="http://schemas.openxmlformats.org/markup-compatibility/2006" xmlns:a14="http://schemas.microsoft.com/office/drawing/2010/main">
            <mc:Choice Requires="a14">
              <p:sp>
                <p:nvSpPr>
                  <p:cNvPr id="203" name="Rectangle 202"/>
                  <p:cNvSpPr/>
                  <p:nvPr/>
                </p:nvSpPr>
                <p:spPr>
                  <a:xfrm>
                    <a:off x="5156040" y="2660545"/>
                    <a:ext cx="5253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12</m:t>
                              </m:r>
                            </m:sub>
                          </m:sSub>
                        </m:oMath>
                      </m:oMathPara>
                    </a14:m>
                    <a:endParaRPr lang="en-US" dirty="0">
                      <a:solidFill>
                        <a:prstClr val="black"/>
                      </a:solidFill>
                    </a:endParaRPr>
                  </a:p>
                </p:txBody>
              </p:sp>
            </mc:Choice>
            <mc:Fallback xmlns="">
              <p:sp>
                <p:nvSpPr>
                  <p:cNvPr id="203" name="Rectangle 202"/>
                  <p:cNvSpPr>
                    <a:spLocks noRot="1" noChangeAspect="1" noMove="1" noResize="1" noEditPoints="1" noAdjustHandles="1" noChangeArrowheads="1" noChangeShapeType="1" noTextEdit="1"/>
                  </p:cNvSpPr>
                  <p:nvPr/>
                </p:nvSpPr>
                <p:spPr>
                  <a:xfrm>
                    <a:off x="5156040" y="2660545"/>
                    <a:ext cx="525337" cy="369332"/>
                  </a:xfrm>
                  <a:prstGeom prst="rect">
                    <a:avLst/>
                  </a:prstGeom>
                  <a:blipFill rotWithShape="0">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Rectangle 203"/>
                  <p:cNvSpPr/>
                  <p:nvPr/>
                </p:nvSpPr>
                <p:spPr>
                  <a:xfrm>
                    <a:off x="5156040" y="4143070"/>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32</m:t>
                              </m:r>
                            </m:sub>
                          </m:sSub>
                        </m:oMath>
                      </m:oMathPara>
                    </a14:m>
                    <a:endParaRPr lang="en-US" dirty="0">
                      <a:solidFill>
                        <a:prstClr val="black"/>
                      </a:solidFill>
                    </a:endParaRPr>
                  </a:p>
                </p:txBody>
              </p:sp>
            </mc:Choice>
            <mc:Fallback xmlns="">
              <p:sp>
                <p:nvSpPr>
                  <p:cNvPr id="204" name="Rectangle 203"/>
                  <p:cNvSpPr>
                    <a:spLocks noRot="1" noChangeAspect="1" noMove="1" noResize="1" noEditPoints="1" noAdjustHandles="1" noChangeArrowheads="1" noChangeShapeType="1" noTextEdit="1"/>
                  </p:cNvSpPr>
                  <p:nvPr/>
                </p:nvSpPr>
                <p:spPr>
                  <a:xfrm>
                    <a:off x="5156040" y="4143070"/>
                    <a:ext cx="530658" cy="369332"/>
                  </a:xfrm>
                  <a:prstGeom prst="rect">
                    <a:avLst/>
                  </a:prstGeom>
                  <a:blipFill rotWithShape="0">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Rectangle 204"/>
                  <p:cNvSpPr/>
                  <p:nvPr/>
                </p:nvSpPr>
                <p:spPr>
                  <a:xfrm>
                    <a:off x="5156040" y="5638133"/>
                    <a:ext cx="5595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𝑁</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205" name="Rectangle 204"/>
                  <p:cNvSpPr>
                    <a:spLocks noRot="1" noChangeAspect="1" noMove="1" noResize="1" noEditPoints="1" noAdjustHandles="1" noChangeArrowheads="1" noChangeShapeType="1" noTextEdit="1"/>
                  </p:cNvSpPr>
                  <p:nvPr/>
                </p:nvSpPr>
                <p:spPr>
                  <a:xfrm>
                    <a:off x="5156040" y="5638133"/>
                    <a:ext cx="559512" cy="369332"/>
                  </a:xfrm>
                  <a:prstGeom prst="rect">
                    <a:avLst/>
                  </a:prstGeom>
                  <a:blipFill rotWithShape="0">
                    <a:blip r:embed="rId4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Rectangle 205"/>
                  <p:cNvSpPr/>
                  <p:nvPr/>
                </p:nvSpPr>
                <p:spPr>
                  <a:xfrm>
                    <a:off x="5156040" y="3401282"/>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2</m:t>
                              </m:r>
                              <m:r>
                                <a:rPr lang="en-US" b="0"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206" name="Rectangle 205"/>
                  <p:cNvSpPr>
                    <a:spLocks noRot="1" noChangeAspect="1" noMove="1" noResize="1" noEditPoints="1" noAdjustHandles="1" noChangeArrowheads="1" noChangeShapeType="1" noTextEdit="1"/>
                  </p:cNvSpPr>
                  <p:nvPr/>
                </p:nvSpPr>
                <p:spPr>
                  <a:xfrm>
                    <a:off x="5156040" y="3401282"/>
                    <a:ext cx="530658" cy="369332"/>
                  </a:xfrm>
                  <a:prstGeom prst="rect">
                    <a:avLst/>
                  </a:prstGeom>
                  <a:blipFill rotWithShape="0">
                    <a:blip r:embed="rId45"/>
                    <a:stretch>
                      <a:fillRect/>
                    </a:stretch>
                  </a:blipFill>
                </p:spPr>
                <p:txBody>
                  <a:bodyPr/>
                  <a:lstStyle/>
                  <a:p>
                    <a:r>
                      <a:rPr lang="en-US">
                        <a:noFill/>
                      </a:rPr>
                      <a:t> </a:t>
                    </a:r>
                  </a:p>
                </p:txBody>
              </p:sp>
            </mc:Fallback>
          </mc:AlternateContent>
        </p:grpSp>
        <p:sp>
          <p:nvSpPr>
            <p:cNvPr id="202" name="TextBox 201"/>
            <p:cNvSpPr txBox="1"/>
            <p:nvPr/>
          </p:nvSpPr>
          <p:spPr>
            <a:xfrm>
              <a:off x="8041355" y="4094743"/>
              <a:ext cx="242374" cy="369332"/>
            </a:xfrm>
            <a:prstGeom prst="rect">
              <a:avLst/>
            </a:prstGeom>
            <a:noFill/>
          </p:spPr>
          <p:txBody>
            <a:bodyPr wrap="none" rtlCol="0">
              <a:spAutoFit/>
            </a:bodyPr>
            <a:lstStyle/>
            <a:p>
              <a:r>
                <a:rPr lang="en-US" dirty="0">
                  <a:solidFill>
                    <a:prstClr val="black"/>
                  </a:solidFill>
                </a:rPr>
                <a:t>.</a:t>
              </a:r>
            </a:p>
          </p:txBody>
        </p:sp>
      </p:grpSp>
      <p:grpSp>
        <p:nvGrpSpPr>
          <p:cNvPr id="207" name="Group 206"/>
          <p:cNvGrpSpPr/>
          <p:nvPr/>
        </p:nvGrpSpPr>
        <p:grpSpPr>
          <a:xfrm>
            <a:off x="6964876" y="1619497"/>
            <a:ext cx="559512" cy="3346920"/>
            <a:chOff x="7938635" y="1861552"/>
            <a:chExt cx="559512" cy="3346920"/>
          </a:xfrm>
        </p:grpSpPr>
        <p:grpSp>
          <p:nvGrpSpPr>
            <p:cNvPr id="208" name="Group 207"/>
            <p:cNvGrpSpPr/>
            <p:nvPr/>
          </p:nvGrpSpPr>
          <p:grpSpPr>
            <a:xfrm>
              <a:off x="7938635" y="1861552"/>
              <a:ext cx="559512" cy="3346920"/>
              <a:chOff x="5156040" y="2660545"/>
              <a:chExt cx="559512" cy="3346920"/>
            </a:xfrm>
          </p:grpSpPr>
          <mc:AlternateContent xmlns:mc="http://schemas.openxmlformats.org/markup-compatibility/2006" xmlns:a14="http://schemas.microsoft.com/office/drawing/2010/main">
            <mc:Choice Requires="a14">
              <p:sp>
                <p:nvSpPr>
                  <p:cNvPr id="210" name="Rectangle 209"/>
                  <p:cNvSpPr/>
                  <p:nvPr/>
                </p:nvSpPr>
                <p:spPr>
                  <a:xfrm>
                    <a:off x="5156040" y="2660545"/>
                    <a:ext cx="5253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11</m:t>
                              </m:r>
                            </m:sub>
                          </m:sSub>
                        </m:oMath>
                      </m:oMathPara>
                    </a14:m>
                    <a:endParaRPr lang="en-US" dirty="0">
                      <a:solidFill>
                        <a:prstClr val="black"/>
                      </a:solidFill>
                    </a:endParaRPr>
                  </a:p>
                </p:txBody>
              </p:sp>
            </mc:Choice>
            <mc:Fallback xmlns="">
              <p:sp>
                <p:nvSpPr>
                  <p:cNvPr id="105" name="Rectangle 104"/>
                  <p:cNvSpPr>
                    <a:spLocks noRot="1" noChangeAspect="1" noMove="1" noResize="1" noEditPoints="1" noAdjustHandles="1" noChangeArrowheads="1" noChangeShapeType="1" noTextEdit="1"/>
                  </p:cNvSpPr>
                  <p:nvPr/>
                </p:nvSpPr>
                <p:spPr>
                  <a:xfrm>
                    <a:off x="5156040" y="2660545"/>
                    <a:ext cx="525337" cy="369332"/>
                  </a:xfrm>
                  <a:prstGeom prst="rect">
                    <a:avLst/>
                  </a:prstGeom>
                  <a:blipFill rotWithShape="0">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Rectangle 210"/>
                  <p:cNvSpPr/>
                  <p:nvPr/>
                </p:nvSpPr>
                <p:spPr>
                  <a:xfrm>
                    <a:off x="5156040" y="4143070"/>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31</m:t>
                              </m:r>
                            </m:sub>
                          </m:sSub>
                        </m:oMath>
                      </m:oMathPara>
                    </a14:m>
                    <a:endParaRPr lang="en-US" dirty="0">
                      <a:solidFill>
                        <a:prstClr val="black"/>
                      </a:solidFill>
                    </a:endParaRPr>
                  </a:p>
                </p:txBody>
              </p:sp>
            </mc:Choice>
            <mc:Fallback xmlns="">
              <p:sp>
                <p:nvSpPr>
                  <p:cNvPr id="211" name="Rectangle 210"/>
                  <p:cNvSpPr>
                    <a:spLocks noRot="1" noChangeAspect="1" noMove="1" noResize="1" noEditPoints="1" noAdjustHandles="1" noChangeArrowheads="1" noChangeShapeType="1" noTextEdit="1"/>
                  </p:cNvSpPr>
                  <p:nvPr/>
                </p:nvSpPr>
                <p:spPr>
                  <a:xfrm>
                    <a:off x="5156040" y="4143070"/>
                    <a:ext cx="530658" cy="369332"/>
                  </a:xfrm>
                  <a:prstGeom prst="rect">
                    <a:avLst/>
                  </a:prstGeom>
                  <a:blipFill rotWithShape="0">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Rectangle 211"/>
                  <p:cNvSpPr/>
                  <p:nvPr/>
                </p:nvSpPr>
                <p:spPr>
                  <a:xfrm>
                    <a:off x="5156040" y="5638133"/>
                    <a:ext cx="5595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𝑁</m:t>
                              </m:r>
                              <m:r>
                                <a:rPr lang="en-US" b="0" i="1" smtClean="0">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212" name="Rectangle 211"/>
                  <p:cNvSpPr>
                    <a:spLocks noRot="1" noChangeAspect="1" noMove="1" noResize="1" noEditPoints="1" noAdjustHandles="1" noChangeArrowheads="1" noChangeShapeType="1" noTextEdit="1"/>
                  </p:cNvSpPr>
                  <p:nvPr/>
                </p:nvSpPr>
                <p:spPr>
                  <a:xfrm>
                    <a:off x="5156040" y="5638133"/>
                    <a:ext cx="559512" cy="369332"/>
                  </a:xfrm>
                  <a:prstGeom prst="rect">
                    <a:avLst/>
                  </a:prstGeom>
                  <a:blipFill rotWithShape="0">
                    <a:blip r:embed="rId4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Rectangle 212"/>
                  <p:cNvSpPr/>
                  <p:nvPr/>
                </p:nvSpPr>
                <p:spPr>
                  <a:xfrm>
                    <a:off x="5156040" y="3404942"/>
                    <a:ext cx="5306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21</m:t>
                              </m:r>
                            </m:sub>
                          </m:sSub>
                        </m:oMath>
                      </m:oMathPara>
                    </a14:m>
                    <a:endParaRPr lang="en-US" dirty="0">
                      <a:solidFill>
                        <a:prstClr val="black"/>
                      </a:solidFill>
                    </a:endParaRPr>
                  </a:p>
                </p:txBody>
              </p:sp>
            </mc:Choice>
            <mc:Fallback xmlns="">
              <p:sp>
                <p:nvSpPr>
                  <p:cNvPr id="213" name="Rectangle 212"/>
                  <p:cNvSpPr>
                    <a:spLocks noRot="1" noChangeAspect="1" noMove="1" noResize="1" noEditPoints="1" noAdjustHandles="1" noChangeArrowheads="1" noChangeShapeType="1" noTextEdit="1"/>
                  </p:cNvSpPr>
                  <p:nvPr/>
                </p:nvSpPr>
                <p:spPr>
                  <a:xfrm>
                    <a:off x="5156040" y="3404942"/>
                    <a:ext cx="530658" cy="369332"/>
                  </a:xfrm>
                  <a:prstGeom prst="rect">
                    <a:avLst/>
                  </a:prstGeom>
                  <a:blipFill rotWithShape="0">
                    <a:blip r:embed="rId50"/>
                    <a:stretch>
                      <a:fillRect/>
                    </a:stretch>
                  </a:blipFill>
                </p:spPr>
                <p:txBody>
                  <a:bodyPr/>
                  <a:lstStyle/>
                  <a:p>
                    <a:r>
                      <a:rPr lang="en-US">
                        <a:noFill/>
                      </a:rPr>
                      <a:t> </a:t>
                    </a:r>
                  </a:p>
                </p:txBody>
              </p:sp>
            </mc:Fallback>
          </mc:AlternateContent>
        </p:grpSp>
        <p:sp>
          <p:nvSpPr>
            <p:cNvPr id="209" name="TextBox 208"/>
            <p:cNvSpPr txBox="1"/>
            <p:nvPr/>
          </p:nvSpPr>
          <p:spPr>
            <a:xfrm>
              <a:off x="8041355" y="4094743"/>
              <a:ext cx="242374" cy="369332"/>
            </a:xfrm>
            <a:prstGeom prst="rect">
              <a:avLst/>
            </a:prstGeom>
            <a:noFill/>
          </p:spPr>
          <p:txBody>
            <a:bodyPr wrap="none" rtlCol="0">
              <a:spAutoFit/>
            </a:bodyPr>
            <a:lstStyle/>
            <a:p>
              <a:r>
                <a:rPr lang="en-US" dirty="0">
                  <a:solidFill>
                    <a:prstClr val="black"/>
                  </a:solidFill>
                </a:rPr>
                <a:t>.</a:t>
              </a:r>
            </a:p>
          </p:txBody>
        </p:sp>
      </p:grpSp>
      <mc:AlternateContent xmlns:mc="http://schemas.openxmlformats.org/markup-compatibility/2006" xmlns:a14="http://schemas.microsoft.com/office/drawing/2010/main">
        <mc:Choice Requires="a14">
          <p:sp>
            <p:nvSpPr>
              <p:cNvPr id="214" name="Rectangle 213"/>
              <p:cNvSpPr/>
              <p:nvPr/>
            </p:nvSpPr>
            <p:spPr>
              <a:xfrm>
                <a:off x="216957" y="883516"/>
                <a:ext cx="3235629" cy="369332"/>
              </a:xfrm>
              <a:prstGeom prst="rect">
                <a:avLst/>
              </a:prstGeom>
            </p:spPr>
            <p:txBody>
              <a:bodyPr wrap="none">
                <a:spAutoFit/>
              </a:bodyPr>
              <a:lstStyle/>
              <a:p>
                <a:r>
                  <a:rPr lang="en-US" dirty="0">
                    <a:solidFill>
                      <a:prstClr val="black"/>
                    </a:solidFill>
                  </a:rPr>
                  <a:t>Finding a classifier for </a:t>
                </a:r>
                <a14:m>
                  <m:oMath xmlns:m="http://schemas.openxmlformats.org/officeDocument/2006/math">
                    <m:r>
                      <a:rPr lang="en-US" i="1">
                        <a:solidFill>
                          <a:prstClr val="black"/>
                        </a:solidFill>
                        <a:latin typeface="Cambria Math" panose="02040503050406030204" pitchFamily="18" charset="0"/>
                      </a:rPr>
                      <m:t>𝐶</m:t>
                    </m:r>
                  </m:oMath>
                </a14:m>
                <a:r>
                  <a:rPr lang="en-US" dirty="0">
                    <a:solidFill>
                      <a:prstClr val="black"/>
                    </a:solidFill>
                  </a:rPr>
                  <a:t> classes:</a:t>
                </a:r>
              </a:p>
            </p:txBody>
          </p:sp>
        </mc:Choice>
        <mc:Fallback xmlns="">
          <p:sp>
            <p:nvSpPr>
              <p:cNvPr id="214" name="Rectangle 213"/>
              <p:cNvSpPr>
                <a:spLocks noRot="1" noChangeAspect="1" noMove="1" noResize="1" noEditPoints="1" noAdjustHandles="1" noChangeArrowheads="1" noChangeShapeType="1" noTextEdit="1"/>
              </p:cNvSpPr>
              <p:nvPr/>
            </p:nvSpPr>
            <p:spPr>
              <a:xfrm>
                <a:off x="216957" y="883516"/>
                <a:ext cx="3235629" cy="369332"/>
              </a:xfrm>
              <a:prstGeom prst="rect">
                <a:avLst/>
              </a:prstGeom>
              <a:blipFill rotWithShape="0">
                <a:blip r:embed="rId51"/>
                <a:stretch>
                  <a:fillRect l="-1698" t="-9836" b="-24590"/>
                </a:stretch>
              </a:blipFill>
            </p:spPr>
            <p:txBody>
              <a:bodyPr/>
              <a:lstStyle/>
              <a:p>
                <a:r>
                  <a:rPr lang="en-US">
                    <a:noFill/>
                  </a:rPr>
                  <a:t> </a:t>
                </a:r>
              </a:p>
            </p:txBody>
          </p:sp>
        </mc:Fallback>
      </mc:AlternateContent>
      <p:sp>
        <p:nvSpPr>
          <p:cNvPr id="215" name="Rectangle 214"/>
          <p:cNvSpPr/>
          <p:nvPr/>
        </p:nvSpPr>
        <p:spPr>
          <a:xfrm>
            <a:off x="6984180" y="646629"/>
            <a:ext cx="1705676" cy="39274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black"/>
                </a:solidFill>
              </a:rPr>
              <a:t> 1    -1         … -1</a:t>
            </a:r>
          </a:p>
        </p:txBody>
      </p:sp>
      <p:cxnSp>
        <p:nvCxnSpPr>
          <p:cNvPr id="216" name="Straight Arrow Connector 215"/>
          <p:cNvCxnSpPr>
            <a:stCxn id="117" idx="0"/>
            <a:endCxn id="215" idx="2"/>
          </p:cNvCxnSpPr>
          <p:nvPr/>
        </p:nvCxnSpPr>
        <p:spPr>
          <a:xfrm flipV="1">
            <a:off x="7837018" y="1039369"/>
            <a:ext cx="0" cy="591765"/>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7" name="Rectangle 216"/>
          <p:cNvSpPr/>
          <p:nvPr/>
        </p:nvSpPr>
        <p:spPr>
          <a:xfrm>
            <a:off x="7602551" y="1165630"/>
            <a:ext cx="803361" cy="307777"/>
          </a:xfrm>
          <a:prstGeom prst="rect">
            <a:avLst/>
          </a:prstGeom>
        </p:spPr>
        <p:txBody>
          <a:bodyPr wrap="none">
            <a:spAutoFit/>
          </a:bodyPr>
          <a:lstStyle/>
          <a:p>
            <a:r>
              <a:rPr lang="en-US" sz="1400" dirty="0">
                <a:solidFill>
                  <a:prstClr val="black"/>
                </a:solidFill>
              </a:rPr>
              <a:t>Example</a:t>
            </a:r>
          </a:p>
        </p:txBody>
      </p:sp>
      <mc:AlternateContent xmlns:mc="http://schemas.openxmlformats.org/markup-compatibility/2006" xmlns:a14="http://schemas.microsoft.com/office/drawing/2010/main">
        <mc:Choice Requires="a14">
          <p:sp>
            <p:nvSpPr>
              <p:cNvPr id="218" name="TextBox 217"/>
              <p:cNvSpPr txBox="1"/>
              <p:nvPr/>
            </p:nvSpPr>
            <p:spPr>
              <a:xfrm>
                <a:off x="689909" y="5740437"/>
                <a:ext cx="7709098" cy="246221"/>
              </a:xfrm>
              <a:prstGeom prst="rect">
                <a:avLst/>
              </a:prstGeom>
              <a:noFill/>
            </p:spPr>
            <p:txBody>
              <a:bodyPr wrap="none" lIns="0" tIns="0" rIns="0" bIns="0" rtlCol="0">
                <a:spAutoFit/>
              </a:bodyPr>
              <a:lstStyle/>
              <a:p>
                <a:r>
                  <a:rPr lang="en-US" sz="1600" dirty="0">
                    <a:solidFill>
                      <a:prstClr val="black"/>
                    </a:solidFill>
                  </a:rPr>
                  <a:t>To classify a given input, form </a:t>
                </a:r>
                <a:r>
                  <a:rPr lang="en-US" sz="1600" b="1" dirty="0">
                    <a:solidFill>
                      <a:prstClr val="black"/>
                    </a:solidFill>
                  </a:rPr>
                  <a:t> </a:t>
                </a:r>
                <a14:m>
                  <m:oMath xmlns:m="http://schemas.openxmlformats.org/officeDocument/2006/math">
                    <m:r>
                      <a:rPr lang="en-US" sz="1600" b="1" i="1" smtClean="0">
                        <a:solidFill>
                          <a:prstClr val="black"/>
                        </a:solidFill>
                        <a:latin typeface="Cambria Math" panose="02040503050406030204" pitchFamily="18" charset="0"/>
                      </a:rPr>
                      <m:t>𝒙𝒂</m:t>
                    </m:r>
                    <m:r>
                      <a:rPr lang="en-US" sz="1600" b="1" i="1" smtClean="0">
                        <a:solidFill>
                          <a:prstClr val="black"/>
                        </a:solidFill>
                        <a:latin typeface="Cambria Math" panose="02040503050406030204" pitchFamily="18" charset="0"/>
                      </a:rPr>
                      <m:t> </m:t>
                    </m:r>
                    <m:r>
                      <a:rPr lang="en-US" sz="1600" b="1" i="1" smtClean="0">
                        <a:solidFill>
                          <a:prstClr val="black"/>
                        </a:solidFill>
                        <a:latin typeface="Cambria Math" panose="02040503050406030204" pitchFamily="18" charset="0"/>
                      </a:rPr>
                      <m:t>𝑾</m:t>
                    </m:r>
                  </m:oMath>
                </a14:m>
                <a:r>
                  <a:rPr lang="en-US" sz="1600" dirty="0">
                    <a:solidFill>
                      <a:prstClr val="black"/>
                    </a:solidFill>
                  </a:rPr>
                  <a:t> and assign class based on the position of the maximum.</a:t>
                </a:r>
              </a:p>
            </p:txBody>
          </p:sp>
        </mc:Choice>
        <mc:Fallback xmlns="">
          <p:sp>
            <p:nvSpPr>
              <p:cNvPr id="218" name="TextBox 217"/>
              <p:cNvSpPr txBox="1">
                <a:spLocks noRot="1" noChangeAspect="1" noMove="1" noResize="1" noEditPoints="1" noAdjustHandles="1" noChangeArrowheads="1" noChangeShapeType="1" noTextEdit="1"/>
              </p:cNvSpPr>
              <p:nvPr/>
            </p:nvSpPr>
            <p:spPr>
              <a:xfrm>
                <a:off x="689909" y="5740437"/>
                <a:ext cx="7709098" cy="246221"/>
              </a:xfrm>
              <a:prstGeom prst="rect">
                <a:avLst/>
              </a:prstGeom>
              <a:blipFill rotWithShape="0">
                <a:blip r:embed="rId52"/>
                <a:stretch>
                  <a:fillRect l="-1581" t="-27500" r="-47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p:cNvSpPr txBox="1"/>
              <p:nvPr/>
            </p:nvSpPr>
            <p:spPr>
              <a:xfrm>
                <a:off x="3450079" y="5130857"/>
                <a:ext cx="940963"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i="1" smtClean="0">
                              <a:solidFill>
                                <a:prstClr val="black"/>
                              </a:solidFill>
                              <a:latin typeface="Cambria Math" panose="02040503050406030204" pitchFamily="18" charset="0"/>
                            </a:rPr>
                            <m:t>𝑁</m:t>
                          </m:r>
                          <m:r>
                            <a:rPr lang="en-US" sz="1200" i="1" smtClean="0">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m:t>
                          </m:r>
                          <m:r>
                            <a:rPr lang="en-US" sz="1200" i="1" smtClean="0">
                              <a:solidFill>
                                <a:prstClr val="black"/>
                              </a:solidFill>
                              <a:latin typeface="Cambria Math" panose="02040503050406030204" pitchFamily="18" charset="0"/>
                              <a:ea typeface="Cambria Math" panose="02040503050406030204" pitchFamily="18" charset="0"/>
                            </a:rPr>
                            <m:t>𝑑</m:t>
                          </m:r>
                          <m:r>
                            <a:rPr lang="en-US" sz="1200" b="0" i="1" smtClean="0">
                              <a:solidFill>
                                <a:prstClr val="black"/>
                              </a:solidFill>
                              <a:latin typeface="Cambria Math" panose="02040503050406030204" pitchFamily="18" charset="0"/>
                              <a:ea typeface="Cambria Math" panose="02040503050406030204" pitchFamily="18" charset="0"/>
                            </a:rPr>
                            <m:t>+1)</m:t>
                          </m:r>
                        </m:e>
                      </m:d>
                    </m:oMath>
                  </m:oMathPara>
                </a14:m>
                <a:endParaRPr lang="en-US" sz="1200" dirty="0">
                  <a:solidFill>
                    <a:prstClr val="black"/>
                  </a:solidFill>
                </a:endParaRPr>
              </a:p>
            </p:txBody>
          </p:sp>
        </mc:Choice>
        <mc:Fallback xmlns="">
          <p:sp>
            <p:nvSpPr>
              <p:cNvPr id="219" name="TextBox 218"/>
              <p:cNvSpPr txBox="1">
                <a:spLocks noRot="1" noChangeAspect="1" noMove="1" noResize="1" noEditPoints="1" noAdjustHandles="1" noChangeArrowheads="1" noChangeShapeType="1" noTextEdit="1"/>
              </p:cNvSpPr>
              <p:nvPr/>
            </p:nvSpPr>
            <p:spPr>
              <a:xfrm>
                <a:off x="3450079" y="5130857"/>
                <a:ext cx="940963" cy="184666"/>
              </a:xfrm>
              <a:prstGeom prst="rect">
                <a:avLst/>
              </a:prstGeom>
              <a:blipFill rotWithShape="0">
                <a:blip r:embed="rId53"/>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TextBox 219"/>
              <p:cNvSpPr txBox="1"/>
              <p:nvPr/>
            </p:nvSpPr>
            <p:spPr>
              <a:xfrm>
                <a:off x="5620436" y="5130857"/>
                <a:ext cx="922560"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d>
                            <m:dPr>
                              <m:ctrlPr>
                                <a:rPr lang="en-US" sz="1200" b="0" i="1" smtClean="0">
                                  <a:solidFill>
                                    <a:prstClr val="black"/>
                                  </a:solidFill>
                                  <a:latin typeface="Cambria Math" panose="02040503050406030204" pitchFamily="18" charset="0"/>
                                  <a:ea typeface="Cambria Math" panose="02040503050406030204" pitchFamily="18" charset="0"/>
                                </a:rPr>
                              </m:ctrlPr>
                            </m:dPr>
                            <m:e>
                              <m:r>
                                <a:rPr lang="en-US" sz="1200" i="1" smtClean="0">
                                  <a:solidFill>
                                    <a:prstClr val="black"/>
                                  </a:solidFill>
                                  <a:latin typeface="Cambria Math" panose="02040503050406030204" pitchFamily="18" charset="0"/>
                                  <a:ea typeface="Cambria Math" panose="02040503050406030204" pitchFamily="18" charset="0"/>
                                </a:rPr>
                                <m:t>𝑑</m:t>
                              </m:r>
                              <m:r>
                                <a:rPr lang="en-US" sz="1200" b="0" i="1" smtClean="0">
                                  <a:solidFill>
                                    <a:prstClr val="black"/>
                                  </a:solidFill>
                                  <a:latin typeface="Cambria Math" panose="02040503050406030204" pitchFamily="18" charset="0"/>
                                  <a:ea typeface="Cambria Math" panose="02040503050406030204" pitchFamily="18" charset="0"/>
                                </a:rPr>
                                <m:t>+1</m:t>
                              </m:r>
                            </m:e>
                          </m:d>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𝐶</m:t>
                          </m:r>
                        </m:e>
                      </m:d>
                    </m:oMath>
                  </m:oMathPara>
                </a14:m>
                <a:endParaRPr lang="en-US" sz="1200" dirty="0">
                  <a:solidFill>
                    <a:prstClr val="black"/>
                  </a:solidFill>
                </a:endParaRPr>
              </a:p>
            </p:txBody>
          </p:sp>
        </mc:Choice>
        <mc:Fallback xmlns="">
          <p:sp>
            <p:nvSpPr>
              <p:cNvPr id="220" name="TextBox 219"/>
              <p:cNvSpPr txBox="1">
                <a:spLocks noRot="1" noChangeAspect="1" noMove="1" noResize="1" noEditPoints="1" noAdjustHandles="1" noChangeArrowheads="1" noChangeShapeType="1" noTextEdit="1"/>
              </p:cNvSpPr>
              <p:nvPr/>
            </p:nvSpPr>
            <p:spPr>
              <a:xfrm>
                <a:off x="5620436" y="5130857"/>
                <a:ext cx="922560" cy="184666"/>
              </a:xfrm>
              <a:prstGeom prst="rect">
                <a:avLst/>
              </a:prstGeom>
              <a:blipFill rotWithShape="0">
                <a:blip r:embed="rId5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TextBox 220"/>
              <p:cNvSpPr txBox="1"/>
              <p:nvPr/>
            </p:nvSpPr>
            <p:spPr>
              <a:xfrm>
                <a:off x="7879655" y="5130857"/>
                <a:ext cx="547458"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b="0" i="1" smtClean="0">
                              <a:solidFill>
                                <a:prstClr val="black"/>
                              </a:solidFill>
                              <a:latin typeface="Cambria Math" panose="02040503050406030204" pitchFamily="18" charset="0"/>
                            </a:rPr>
                            <m:t>𝑁</m:t>
                          </m:r>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𝐶</m:t>
                          </m:r>
                        </m:e>
                      </m:d>
                    </m:oMath>
                  </m:oMathPara>
                </a14:m>
                <a:endParaRPr lang="en-US" sz="1200" dirty="0">
                  <a:solidFill>
                    <a:prstClr val="black"/>
                  </a:solidFill>
                </a:endParaRPr>
              </a:p>
            </p:txBody>
          </p:sp>
        </mc:Choice>
        <mc:Fallback xmlns="">
          <p:sp>
            <p:nvSpPr>
              <p:cNvPr id="221" name="TextBox 220"/>
              <p:cNvSpPr txBox="1">
                <a:spLocks noRot="1" noChangeAspect="1" noMove="1" noResize="1" noEditPoints="1" noAdjustHandles="1" noChangeArrowheads="1" noChangeShapeType="1" noTextEdit="1"/>
              </p:cNvSpPr>
              <p:nvPr/>
            </p:nvSpPr>
            <p:spPr>
              <a:xfrm>
                <a:off x="7879655" y="5130857"/>
                <a:ext cx="547458" cy="184666"/>
              </a:xfrm>
              <a:prstGeom prst="rect">
                <a:avLst/>
              </a:prstGeom>
              <a:blipFill rotWithShape="0">
                <a:blip r:embed="rId55"/>
                <a:stretch>
                  <a:fillRect b="-6667"/>
                </a:stretch>
              </a:blipFill>
            </p:spPr>
            <p:txBody>
              <a:bodyPr/>
              <a:lstStyle/>
              <a:p>
                <a:r>
                  <a:rPr lang="en-US">
                    <a:noFill/>
                  </a:rPr>
                  <a:t> </a:t>
                </a:r>
              </a:p>
            </p:txBody>
          </p:sp>
        </mc:Fallback>
      </mc:AlternateContent>
      <p:grpSp>
        <p:nvGrpSpPr>
          <p:cNvPr id="109" name="Group 108"/>
          <p:cNvGrpSpPr/>
          <p:nvPr/>
        </p:nvGrpSpPr>
        <p:grpSpPr>
          <a:xfrm>
            <a:off x="6237818" y="5479963"/>
            <a:ext cx="2841163" cy="1272989"/>
            <a:chOff x="1703294" y="1380564"/>
            <a:chExt cx="4141694" cy="1855695"/>
          </a:xfrm>
        </p:grpSpPr>
        <p:pic>
          <p:nvPicPr>
            <p:cNvPr id="110" name="Picture 109"/>
            <p:cNvPicPr>
              <a:picLocks noChangeAspect="1"/>
            </p:cNvPicPr>
            <p:nvPr/>
          </p:nvPicPr>
          <p:blipFill>
            <a:blip r:embed="rId56"/>
            <a:stretch>
              <a:fillRect/>
            </a:stretch>
          </p:blipFill>
          <p:spPr>
            <a:xfrm>
              <a:off x="1703294" y="1380564"/>
              <a:ext cx="4141694" cy="1855695"/>
            </a:xfrm>
            <a:prstGeom prst="rect">
              <a:avLst/>
            </a:prstGeom>
          </p:spPr>
        </p:pic>
        <p:sp>
          <p:nvSpPr>
            <p:cNvPr id="111" name="Rectangle 110"/>
            <p:cNvSpPr/>
            <p:nvPr/>
          </p:nvSpPr>
          <p:spPr>
            <a:xfrm>
              <a:off x="3458583" y="1541930"/>
              <a:ext cx="2232212" cy="152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sz="800" dirty="0" err="1">
                  <a:solidFill>
                    <a:schemeClr val="bg1"/>
                  </a:solidFill>
                </a:rPr>
                <a:t>Nupur</a:t>
              </a:r>
              <a:r>
                <a:rPr lang="en-US" sz="800" dirty="0">
                  <a:solidFill>
                    <a:schemeClr val="bg1"/>
                  </a:solidFill>
                </a:rPr>
                <a:t> Dixit, you have been honored with the Eagle Eye Award for spotting errors on the previous slide.</a:t>
              </a:r>
            </a:p>
            <a:p>
              <a:r>
                <a:rPr lang="en-US" sz="800" dirty="0">
                  <a:solidFill>
                    <a:schemeClr val="bg1"/>
                  </a:solidFill>
                </a:rPr>
                <a:t>Congratulations and thank you for your help in improving this presentation.</a:t>
              </a:r>
            </a:p>
            <a:p>
              <a:pPr algn="r"/>
              <a:r>
                <a:rPr lang="en-US" sz="800" b="1" dirty="0">
                  <a:solidFill>
                    <a:srgbClr val="FFFF00"/>
                  </a:solidFill>
                </a:rPr>
                <a:t>CLICK TO DISMISS</a:t>
              </a:r>
            </a:p>
          </p:txBody>
        </p:sp>
        <p:pic>
          <p:nvPicPr>
            <p:cNvPr id="112" name="Picture 111"/>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1902650" y="1541931"/>
              <a:ext cx="1523998" cy="1523998"/>
            </a:xfrm>
            <a:prstGeom prst="rect">
              <a:avLst/>
            </a:prstGeom>
          </p:spPr>
        </p:pic>
      </p:grpSp>
    </p:spTree>
    <p:extLst>
      <p:ext uri="{BB962C8B-B14F-4D97-AF65-F5344CB8AC3E}">
        <p14:creationId xmlns:p14="http://schemas.microsoft.com/office/powerpoint/2010/main" val="39818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30"/>
                                        </p:tgtEl>
                                        <p:attrNameLst>
                                          <p:attrName>style.visibility</p:attrName>
                                        </p:attrNameLst>
                                      </p:cBhvr>
                                      <p:to>
                                        <p:strVal val="visible"/>
                                      </p:to>
                                    </p:set>
                                    <p:animEffect transition="in" filter="fade">
                                      <p:cBhvr>
                                        <p:cTn id="13" dur="500"/>
                                        <p:tgtEl>
                                          <p:spTgt spid="130"/>
                                        </p:tgtEl>
                                      </p:cBhvr>
                                    </p:animEffect>
                                  </p:childTnLst>
                                </p:cTn>
                              </p:par>
                              <p:par>
                                <p:cTn id="14" presetID="10" presetClass="entr" presetSubtype="0" fill="hold" nodeType="with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500"/>
                                        <p:tgtEl>
                                          <p:spTgt spid="1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par>
                                <p:cTn id="20" presetID="10" presetClass="entr" presetSubtype="0" fill="hold"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par>
                                <p:cTn id="23" presetID="10" presetClass="entr" presetSubtype="0" fill="hold" nodeType="with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fade">
                                      <p:cBhvr>
                                        <p:cTn id="25" dur="500"/>
                                        <p:tgtEl>
                                          <p:spTgt spid="16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3"/>
                                        </p:tgtEl>
                                        <p:attrNameLst>
                                          <p:attrName>style.visibility</p:attrName>
                                        </p:attrNameLst>
                                      </p:cBhvr>
                                      <p:to>
                                        <p:strVal val="visible"/>
                                      </p:to>
                                    </p:set>
                                    <p:animEffect transition="in" filter="fade">
                                      <p:cBhvr>
                                        <p:cTn id="30" dur="500"/>
                                        <p:tgtEl>
                                          <p:spTgt spid="143"/>
                                        </p:tgtEl>
                                      </p:cBhvr>
                                    </p:animEffect>
                                  </p:childTnLst>
                                </p:cTn>
                              </p:par>
                              <p:par>
                                <p:cTn id="31" presetID="10" presetClass="entr" presetSubtype="0" fill="hold" nodeType="withEffect">
                                  <p:stCondLst>
                                    <p:cond delay="0"/>
                                  </p:stCondLst>
                                  <p:childTnLst>
                                    <p:set>
                                      <p:cBhvr>
                                        <p:cTn id="32" dur="1" fill="hold">
                                          <p:stCondLst>
                                            <p:cond delay="0"/>
                                          </p:stCondLst>
                                        </p:cTn>
                                        <p:tgtEl>
                                          <p:spTgt spid="166"/>
                                        </p:tgtEl>
                                        <p:attrNameLst>
                                          <p:attrName>style.visibility</p:attrName>
                                        </p:attrNameLst>
                                      </p:cBhvr>
                                      <p:to>
                                        <p:strVal val="visible"/>
                                      </p:to>
                                    </p:set>
                                    <p:animEffect transition="in" filter="fade">
                                      <p:cBhvr>
                                        <p:cTn id="33" dur="500"/>
                                        <p:tgtEl>
                                          <p:spTgt spid="166"/>
                                        </p:tgtEl>
                                      </p:cBhvr>
                                    </p:animEffect>
                                  </p:childTnLst>
                                </p:cTn>
                              </p:par>
                              <p:par>
                                <p:cTn id="34" presetID="10" presetClass="entr" presetSubtype="0" fill="hold" nodeType="withEffect">
                                  <p:stCondLst>
                                    <p:cond delay="0"/>
                                  </p:stCondLst>
                                  <p:childTnLst>
                                    <p:set>
                                      <p:cBhvr>
                                        <p:cTn id="35" dur="1" fill="hold">
                                          <p:stCondLst>
                                            <p:cond delay="0"/>
                                          </p:stCondLst>
                                        </p:cTn>
                                        <p:tgtEl>
                                          <p:spTgt spid="170"/>
                                        </p:tgtEl>
                                        <p:attrNameLst>
                                          <p:attrName>style.visibility</p:attrName>
                                        </p:attrNameLst>
                                      </p:cBhvr>
                                      <p:to>
                                        <p:strVal val="visible"/>
                                      </p:to>
                                    </p:set>
                                    <p:animEffect transition="in" filter="fade">
                                      <p:cBhvr>
                                        <p:cTn id="36" dur="500"/>
                                        <p:tgtEl>
                                          <p:spTgt spid="170"/>
                                        </p:tgtEl>
                                      </p:cBhvr>
                                    </p:animEffect>
                                  </p:childTnLst>
                                </p:cTn>
                              </p:par>
                              <p:par>
                                <p:cTn id="37" presetID="10" presetClass="entr" presetSubtype="0" fill="hold" nodeType="withEffect">
                                  <p:stCondLst>
                                    <p:cond delay="0"/>
                                  </p:stCondLst>
                                  <p:childTnLst>
                                    <p:set>
                                      <p:cBhvr>
                                        <p:cTn id="38" dur="1" fill="hold">
                                          <p:stCondLst>
                                            <p:cond delay="0"/>
                                          </p:stCondLst>
                                        </p:cTn>
                                        <p:tgtEl>
                                          <p:spTgt spid="184"/>
                                        </p:tgtEl>
                                        <p:attrNameLst>
                                          <p:attrName>style.visibility</p:attrName>
                                        </p:attrNameLst>
                                      </p:cBhvr>
                                      <p:to>
                                        <p:strVal val="visible"/>
                                      </p:to>
                                    </p:set>
                                    <p:animEffect transition="in" filter="fade">
                                      <p:cBhvr>
                                        <p:cTn id="39" dur="500"/>
                                        <p:tgtEl>
                                          <p:spTgt spid="184"/>
                                        </p:tgtEl>
                                      </p:cBhvr>
                                    </p:animEffect>
                                  </p:childTnLst>
                                </p:cTn>
                              </p:par>
                              <p:par>
                                <p:cTn id="40" presetID="10" presetClass="entr" presetSubtype="0" fill="hold" nodeType="with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fade">
                                      <p:cBhvr>
                                        <p:cTn id="42" dur="500"/>
                                        <p:tgtEl>
                                          <p:spTgt spid="19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ntr" presetSubtype="0" fill="hold" nodeType="with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fade">
                                      <p:cBhvr>
                                        <p:cTn id="50" dur="500"/>
                                        <p:tgtEl>
                                          <p:spTgt spid="151"/>
                                        </p:tgtEl>
                                      </p:cBhvr>
                                    </p:animEffect>
                                  </p:childTnLst>
                                </p:cTn>
                              </p:par>
                              <p:par>
                                <p:cTn id="51" presetID="10" presetClass="entr" presetSubtype="0" fill="hold" nodeType="withEffect">
                                  <p:stCondLst>
                                    <p:cond delay="0"/>
                                  </p:stCondLst>
                                  <p:childTnLst>
                                    <p:set>
                                      <p:cBhvr>
                                        <p:cTn id="52" dur="1" fill="hold">
                                          <p:stCondLst>
                                            <p:cond delay="0"/>
                                          </p:stCondLst>
                                        </p:cTn>
                                        <p:tgtEl>
                                          <p:spTgt spid="174"/>
                                        </p:tgtEl>
                                        <p:attrNameLst>
                                          <p:attrName>style.visibility</p:attrName>
                                        </p:attrNameLst>
                                      </p:cBhvr>
                                      <p:to>
                                        <p:strVal val="visible"/>
                                      </p:to>
                                    </p:set>
                                    <p:animEffect transition="in" filter="fade">
                                      <p:cBhvr>
                                        <p:cTn id="53" dur="500"/>
                                        <p:tgtEl>
                                          <p:spTgt spid="174"/>
                                        </p:tgtEl>
                                      </p:cBhvr>
                                    </p:animEffect>
                                  </p:childTnLst>
                                </p:cTn>
                              </p:par>
                              <p:par>
                                <p:cTn id="54" presetID="10" presetClass="entr" presetSubtype="0" fill="hold" nodeType="withEffect">
                                  <p:stCondLst>
                                    <p:cond delay="0"/>
                                  </p:stCondLst>
                                  <p:childTnLst>
                                    <p:set>
                                      <p:cBhvr>
                                        <p:cTn id="55" dur="1" fill="hold">
                                          <p:stCondLst>
                                            <p:cond delay="0"/>
                                          </p:stCondLst>
                                        </p:cTn>
                                        <p:tgtEl>
                                          <p:spTgt spid="178"/>
                                        </p:tgtEl>
                                        <p:attrNameLst>
                                          <p:attrName>style.visibility</p:attrName>
                                        </p:attrNameLst>
                                      </p:cBhvr>
                                      <p:to>
                                        <p:strVal val="visible"/>
                                      </p:to>
                                    </p:set>
                                    <p:animEffect transition="in" filter="fade">
                                      <p:cBhvr>
                                        <p:cTn id="56" dur="500"/>
                                        <p:tgtEl>
                                          <p:spTgt spid="17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10" presetClass="entr" presetSubtype="0" fill="hold" nodeType="withEffect">
                                  <p:stCondLst>
                                    <p:cond delay="0"/>
                                  </p:stCondLst>
                                  <p:childTnLst>
                                    <p:set>
                                      <p:cBhvr>
                                        <p:cTn id="61" dur="1" fill="hold">
                                          <p:stCondLst>
                                            <p:cond delay="0"/>
                                          </p:stCondLst>
                                        </p:cTn>
                                        <p:tgtEl>
                                          <p:spTgt spid="200"/>
                                        </p:tgtEl>
                                        <p:attrNameLst>
                                          <p:attrName>style.visibility</p:attrName>
                                        </p:attrNameLst>
                                      </p:cBhvr>
                                      <p:to>
                                        <p:strVal val="visible"/>
                                      </p:to>
                                    </p:set>
                                    <p:animEffect transition="in" filter="fade">
                                      <p:cBhvr>
                                        <p:cTn id="62" dur="500"/>
                                        <p:tgtEl>
                                          <p:spTgt spid="200"/>
                                        </p:tgtEl>
                                      </p:cBhvr>
                                    </p:animEffect>
                                  </p:childTnLst>
                                </p:cTn>
                              </p:par>
                              <p:par>
                                <p:cTn id="63" presetID="10" presetClass="entr" presetSubtype="0" fill="hold" nodeType="withEffect">
                                  <p:stCondLst>
                                    <p:cond delay="0"/>
                                  </p:stCondLst>
                                  <p:childTnLst>
                                    <p:set>
                                      <p:cBhvr>
                                        <p:cTn id="64" dur="1" fill="hold">
                                          <p:stCondLst>
                                            <p:cond delay="0"/>
                                          </p:stCondLst>
                                        </p:cTn>
                                        <p:tgtEl>
                                          <p:spTgt spid="207"/>
                                        </p:tgtEl>
                                        <p:attrNameLst>
                                          <p:attrName>style.visibility</p:attrName>
                                        </p:attrNameLst>
                                      </p:cBhvr>
                                      <p:to>
                                        <p:strVal val="visible"/>
                                      </p:to>
                                    </p:set>
                                    <p:animEffect transition="in" filter="fade">
                                      <p:cBhvr>
                                        <p:cTn id="65" dur="500"/>
                                        <p:tgtEl>
                                          <p:spTgt spid="20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5"/>
                                        </p:tgtEl>
                                        <p:attrNameLst>
                                          <p:attrName>style.visibility</p:attrName>
                                        </p:attrNameLst>
                                      </p:cBhvr>
                                      <p:to>
                                        <p:strVal val="visible"/>
                                      </p:to>
                                    </p:set>
                                    <p:animEffect transition="in" filter="fade">
                                      <p:cBhvr>
                                        <p:cTn id="68" dur="500"/>
                                        <p:tgtEl>
                                          <p:spTgt spid="215"/>
                                        </p:tgtEl>
                                      </p:cBhvr>
                                    </p:animEffect>
                                  </p:childTnLst>
                                </p:cTn>
                              </p:par>
                              <p:par>
                                <p:cTn id="69" presetID="10" presetClass="entr" presetSubtype="0" fill="hold" nodeType="withEffect">
                                  <p:stCondLst>
                                    <p:cond delay="0"/>
                                  </p:stCondLst>
                                  <p:childTnLst>
                                    <p:set>
                                      <p:cBhvr>
                                        <p:cTn id="70" dur="1" fill="hold">
                                          <p:stCondLst>
                                            <p:cond delay="0"/>
                                          </p:stCondLst>
                                        </p:cTn>
                                        <p:tgtEl>
                                          <p:spTgt spid="216"/>
                                        </p:tgtEl>
                                        <p:attrNameLst>
                                          <p:attrName>style.visibility</p:attrName>
                                        </p:attrNameLst>
                                      </p:cBhvr>
                                      <p:to>
                                        <p:strVal val="visible"/>
                                      </p:to>
                                    </p:set>
                                    <p:animEffect transition="in" filter="fade">
                                      <p:cBhvr>
                                        <p:cTn id="71" dur="500"/>
                                        <p:tgtEl>
                                          <p:spTgt spid="2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7"/>
                                        </p:tgtEl>
                                        <p:attrNameLst>
                                          <p:attrName>style.visibility</p:attrName>
                                        </p:attrNameLst>
                                      </p:cBhvr>
                                      <p:to>
                                        <p:strVal val="visible"/>
                                      </p:to>
                                    </p:set>
                                    <p:animEffect transition="in" filter="fade">
                                      <p:cBhvr>
                                        <p:cTn id="74" dur="500"/>
                                        <p:tgtEl>
                                          <p:spTgt spid="2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19"/>
                                        </p:tgtEl>
                                        <p:attrNameLst>
                                          <p:attrName>style.visibility</p:attrName>
                                        </p:attrNameLst>
                                      </p:cBhvr>
                                      <p:to>
                                        <p:strVal val="visible"/>
                                      </p:to>
                                    </p:set>
                                    <p:animEffect transition="in" filter="fade">
                                      <p:cBhvr>
                                        <p:cTn id="79" dur="500"/>
                                        <p:tgtEl>
                                          <p:spTgt spid="21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0"/>
                                        </p:tgtEl>
                                        <p:attrNameLst>
                                          <p:attrName>style.visibility</p:attrName>
                                        </p:attrNameLst>
                                      </p:cBhvr>
                                      <p:to>
                                        <p:strVal val="visible"/>
                                      </p:to>
                                    </p:set>
                                    <p:animEffect transition="in" filter="fade">
                                      <p:cBhvr>
                                        <p:cTn id="82" dur="500"/>
                                        <p:tgtEl>
                                          <p:spTgt spid="22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21"/>
                                        </p:tgtEl>
                                        <p:attrNameLst>
                                          <p:attrName>style.visibility</p:attrName>
                                        </p:attrNameLst>
                                      </p:cBhvr>
                                      <p:to>
                                        <p:strVal val="visible"/>
                                      </p:to>
                                    </p:set>
                                    <p:animEffect transition="in" filter="fade">
                                      <p:cBhvr>
                                        <p:cTn id="85" dur="500"/>
                                        <p:tgtEl>
                                          <p:spTgt spid="22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83"/>
                                        </p:tgtEl>
                                        <p:attrNameLst>
                                          <p:attrName>style.visibility</p:attrName>
                                        </p:attrNameLst>
                                      </p:cBhvr>
                                      <p:to>
                                        <p:strVal val="visible"/>
                                      </p:to>
                                    </p:set>
                                    <p:animEffect transition="in" filter="fade">
                                      <p:cBhvr>
                                        <p:cTn id="90" dur="500"/>
                                        <p:tgtEl>
                                          <p:spTgt spid="18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18"/>
                                        </p:tgtEl>
                                        <p:attrNameLst>
                                          <p:attrName>style.visibility</p:attrName>
                                        </p:attrNameLst>
                                      </p:cBhvr>
                                      <p:to>
                                        <p:strVal val="visible"/>
                                      </p:to>
                                    </p:set>
                                    <p:animEffect transition="in" filter="fade">
                                      <p:cBhvr>
                                        <p:cTn id="95" dur="500"/>
                                        <p:tgtEl>
                                          <p:spTgt spid="218"/>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09"/>
                                        </p:tgtEl>
                                        <p:attrNameLst>
                                          <p:attrName>style.visibility</p:attrName>
                                        </p:attrNameLst>
                                      </p:cBhvr>
                                      <p:to>
                                        <p:strVal val="visible"/>
                                      </p:to>
                                    </p:se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42" grpId="0"/>
      <p:bldP spid="182" grpId="0"/>
      <p:bldP spid="183" grpId="0"/>
      <p:bldP spid="215" grpId="0" animBg="1"/>
      <p:bldP spid="217" grpId="0"/>
      <p:bldP spid="218" grpId="0"/>
      <p:bldP spid="219" grpId="0" animBg="1"/>
      <p:bldP spid="220" grpId="0" animBg="1"/>
      <p:bldP spid="22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Step-by-step: Linear Classifier Design for </a:t>
            </a:r>
            <a:r>
              <a:rPr lang="en-US" i="1" dirty="0"/>
              <a:t>C</a:t>
            </a:r>
            <a:r>
              <a:rPr lang="en-US" dirty="0"/>
              <a:t> classes</a:t>
            </a:r>
          </a:p>
        </p:txBody>
      </p:sp>
      <mc:AlternateContent xmlns:mc="http://schemas.openxmlformats.org/markup-compatibility/2006" xmlns:a14="http://schemas.microsoft.com/office/drawing/2010/main">
        <mc:Choice Requires="a14">
          <p:sp>
            <p:nvSpPr>
              <p:cNvPr id="76" name="TextBox 75"/>
              <p:cNvSpPr txBox="1"/>
              <p:nvPr/>
            </p:nvSpPr>
            <p:spPr>
              <a:xfrm>
                <a:off x="299543" y="984742"/>
                <a:ext cx="8544910" cy="4840108"/>
              </a:xfrm>
              <a:prstGeom prst="rect">
                <a:avLst/>
              </a:prstGeom>
              <a:noFill/>
            </p:spPr>
            <p:txBody>
              <a:bodyPr wrap="square" lIns="91440" rIns="0" rtlCol="0">
                <a:spAutoFit/>
              </a:bodyPr>
              <a:lstStyle/>
              <a:p>
                <a:r>
                  <a:rPr lang="en-US" sz="2400" b="1" u="sng" dirty="0"/>
                  <a:t>Classifier Design</a:t>
                </a:r>
              </a:p>
              <a:p>
                <a:pPr marL="342900" indent="-342900">
                  <a:buFont typeface="+mj-lt"/>
                  <a:buAutoNum type="arabicPeriod"/>
                </a:pPr>
                <a:r>
                  <a:rPr lang="en-US" sz="2000" dirty="0"/>
                  <a:t>Collect and assemble </a:t>
                </a:r>
                <a14:m>
                  <m:oMath xmlns:m="http://schemas.openxmlformats.org/officeDocument/2006/math">
                    <m:r>
                      <a:rPr lang="en-US" sz="2000" i="1">
                        <a:latin typeface="Cambria Math" panose="02040503050406030204" pitchFamily="18" charset="0"/>
                      </a:rPr>
                      <m:t>𝑁</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oMath>
                </a14:m>
                <a:r>
                  <a:rPr lang="en-US" sz="2000" dirty="0"/>
                  <a:t> matrix of feature vectors into matrix </a:t>
                </a:r>
                <a14:m>
                  <m:oMath xmlns:m="http://schemas.openxmlformats.org/officeDocument/2006/math">
                    <m:r>
                      <a:rPr lang="en-US" sz="2000" b="0" i="1" smtClean="0">
                        <a:latin typeface="Cambria Math" panose="02040503050406030204" pitchFamily="18" charset="0"/>
                        <a:ea typeface="Cambria Math" panose="02040503050406030204" pitchFamily="18" charset="0"/>
                      </a:rPr>
                      <m:t>𝑋</m:t>
                    </m:r>
                  </m:oMath>
                </a14:m>
                <a:r>
                  <a:rPr lang="en-US" sz="2000" dirty="0"/>
                  <a:t>. Assemble targets into </a:t>
                </a:r>
                <a14:m>
                  <m:oMath xmlns:m="http://schemas.openxmlformats.org/officeDocument/2006/math">
                    <m:r>
                      <a:rPr lang="en-US" sz="2000" i="1">
                        <a:latin typeface="Cambria Math" panose="02040503050406030204" pitchFamily="18" charset="0"/>
                        <a:ea typeface="Cambria Math" panose="02040503050406030204" pitchFamily="18" charset="0"/>
                      </a:rPr>
                      <m:t>𝑇</m:t>
                    </m:r>
                  </m:oMath>
                </a14:m>
                <a:r>
                  <a:rPr lang="en-US" sz="2000" dirty="0"/>
                  <a:t>, a matrix of size </a:t>
                </a:r>
                <a14:m>
                  <m:oMath xmlns:m="http://schemas.openxmlformats.org/officeDocument/2006/math">
                    <m:r>
                      <a:rPr lang="en-US" sz="2000" i="1">
                        <a:latin typeface="Cambria Math" panose="02040503050406030204" pitchFamily="18" charset="0"/>
                      </a:rPr>
                      <m:t>𝑁</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oMath>
                </a14:m>
                <a:r>
                  <a:rPr lang="en-US" sz="2000" dirty="0"/>
                  <a:t> containing class-labels -1 or 1. Note: If any of the original features and/or class labels are nominal, they must be converted to numerical values using </a:t>
                </a:r>
                <a:r>
                  <a:rPr lang="en-US" sz="2000" dirty="0" err="1"/>
                  <a:t>Kesler’s</a:t>
                </a:r>
                <a:r>
                  <a:rPr lang="en-US" sz="2000" dirty="0"/>
                  <a:t> construction.</a:t>
                </a:r>
              </a:p>
              <a:p>
                <a:pPr marL="342900" indent="-342900">
                  <a:buFont typeface="+mj-lt"/>
                  <a:buAutoNum type="arabicPeriod"/>
                </a:pPr>
                <a:r>
                  <a:rPr lang="en-US" sz="2000" dirty="0"/>
                  <a:t>Construct the augmented feature vector set </a:t>
                </a:r>
                <a14:m>
                  <m:oMath xmlns:m="http://schemas.openxmlformats.org/officeDocument/2006/math">
                    <m:r>
                      <a:rPr lang="en-US" sz="2000" i="1">
                        <a:latin typeface="Cambria Math" panose="02040503050406030204" pitchFamily="18" charset="0"/>
                      </a:rPr>
                      <m:t>𝑋𝑎</m:t>
                    </m:r>
                  </m:oMath>
                </a14:m>
                <a:r>
                  <a:rPr lang="en-US" sz="2000" dirty="0"/>
                  <a:t> by prepending a column of 1s in front of the matrix </a:t>
                </a:r>
                <a14:m>
                  <m:oMath xmlns:m="http://schemas.openxmlformats.org/officeDocument/2006/math">
                    <m:r>
                      <a:rPr lang="en-US" sz="2000" i="1">
                        <a:latin typeface="Cambria Math" panose="02040503050406030204" pitchFamily="18" charset="0"/>
                      </a:rPr>
                      <m:t>𝑋</m:t>
                    </m:r>
                  </m:oMath>
                </a14:m>
                <a:r>
                  <a:rPr lang="en-US" sz="2000" dirty="0"/>
                  <a:t>. Note that </a:t>
                </a:r>
                <a14:m>
                  <m:oMath xmlns:m="http://schemas.openxmlformats.org/officeDocument/2006/math">
                    <m:r>
                      <a:rPr lang="en-US" sz="2000" i="1">
                        <a:latin typeface="Cambria Math" panose="02040503050406030204" pitchFamily="18" charset="0"/>
                      </a:rPr>
                      <m:t>𝑋𝑎</m:t>
                    </m:r>
                    <m:r>
                      <a:rPr lang="en-US" sz="2000" i="1">
                        <a:latin typeface="Cambria Math" panose="02040503050406030204" pitchFamily="18" charset="0"/>
                      </a:rPr>
                      <m:t> </m:t>
                    </m:r>
                  </m:oMath>
                </a14:m>
                <a:r>
                  <a:rPr lang="en-US" sz="2000" dirty="0"/>
                  <a:t>has dimensions </a:t>
                </a:r>
                <a14:m>
                  <m:oMath xmlns:m="http://schemas.openxmlformats.org/officeDocument/2006/math">
                    <m:r>
                      <a:rPr lang="en-US" sz="2000" i="1">
                        <a:latin typeface="Cambria Math" panose="02040503050406030204" pitchFamily="18" charset="0"/>
                      </a:rPr>
                      <m:t>𝑁</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+1)</m:t>
                    </m:r>
                  </m:oMath>
                </a14:m>
                <a:r>
                  <a:rPr lang="en-US" sz="2000" dirty="0"/>
                  <a:t>.</a:t>
                </a:r>
              </a:p>
              <a:p>
                <a:pPr marL="342900" indent="-342900">
                  <a:buFont typeface="+mj-lt"/>
                  <a:buAutoNum type="arabicPeriod"/>
                </a:pPr>
                <a:r>
                  <a:rPr lang="en-US" sz="2000" dirty="0"/>
                  <a:t>Find the linear classifier </a:t>
                </a:r>
                <a14:m>
                  <m:oMath xmlns:m="http://schemas.openxmlformats.org/officeDocument/2006/math">
                    <m:r>
                      <a:rPr lang="en-US" sz="2000" b="0" i="1" smtClean="0">
                        <a:latin typeface="Cambria Math" panose="02040503050406030204" pitchFamily="18" charset="0"/>
                        <a:ea typeface="Cambria Math" panose="02040503050406030204" pitchFamily="18" charset="0"/>
                      </a:rPr>
                      <m:t>𝑊</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𝑎</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𝑇</m:t>
                    </m:r>
                  </m:oMath>
                </a14:m>
                <a:r>
                  <a:rPr lang="en-US" sz="2000" dirty="0"/>
                  <a:t>. Here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𝑋𝑎</m:t>
                        </m:r>
                      </m:e>
                      <m:sup>
                        <m:r>
                          <a:rPr lang="en-US" sz="2000" i="1">
                            <a:latin typeface="Cambria Math" panose="02040503050406030204" pitchFamily="18" charset="0"/>
                            <a:ea typeface="Cambria Math" panose="02040503050406030204" pitchFamily="18" charset="0"/>
                          </a:rPr>
                          <m:t>†</m:t>
                        </m:r>
                      </m:sup>
                    </m:sSup>
                  </m:oMath>
                </a14:m>
                <a:r>
                  <a:rPr lang="en-US" sz="2000" dirty="0"/>
                  <a:t> is the pseudoinverse of </a:t>
                </a:r>
                <a14:m>
                  <m:oMath xmlns:m="http://schemas.openxmlformats.org/officeDocument/2006/math">
                    <m:r>
                      <a:rPr lang="en-US" sz="2000" i="1">
                        <a:latin typeface="Cambria Math" panose="02040503050406030204" pitchFamily="18" charset="0"/>
                      </a:rPr>
                      <m:t>𝑋𝑎</m:t>
                    </m:r>
                    <m:r>
                      <a:rPr lang="en-US" sz="2000" i="1">
                        <a:latin typeface="Cambria Math" panose="02040503050406030204" pitchFamily="18" charset="0"/>
                      </a:rPr>
                      <m:t> </m:t>
                    </m:r>
                  </m:oMath>
                </a14:m>
                <a:r>
                  <a:rPr lang="en-US" sz="2000" dirty="0"/>
                  <a:t>and has dimensions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𝑁</m:t>
                    </m:r>
                  </m:oMath>
                </a14:m>
                <a:r>
                  <a:rPr lang="en-US" sz="2000" dirty="0"/>
                  <a:t>. The pseudoinverse is standard in linear algebra software. The classifier </a:t>
                </a:r>
                <a14:m>
                  <m:oMath xmlns:m="http://schemas.openxmlformats.org/officeDocument/2006/math">
                    <m:r>
                      <a:rPr lang="en-US" sz="2000" i="1">
                        <a:latin typeface="Cambria Math" panose="02040503050406030204" pitchFamily="18" charset="0"/>
                        <a:ea typeface="Cambria Math" panose="02040503050406030204" pitchFamily="18" charset="0"/>
                      </a:rPr>
                      <m:t>𝑊</m:t>
                    </m:r>
                    <m:r>
                      <a:rPr lang="en-US" sz="2000" i="1">
                        <a:latin typeface="Cambria Math" panose="02040503050406030204" pitchFamily="18" charset="0"/>
                        <a:ea typeface="Cambria Math" panose="02040503050406030204" pitchFamily="18" charset="0"/>
                      </a:rPr>
                      <m:t> </m:t>
                    </m:r>
                  </m:oMath>
                </a14:m>
                <a:r>
                  <a:rPr lang="en-US" sz="2000" dirty="0"/>
                  <a:t>is a matrix of size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𝐶</m:t>
                    </m:r>
                  </m:oMath>
                </a14:m>
                <a:r>
                  <a:rPr lang="en-US" sz="2000" dirty="0"/>
                  <a:t> </a:t>
                </a:r>
              </a:p>
              <a:p>
                <a:endParaRPr lang="en-US" sz="2000" dirty="0"/>
              </a:p>
              <a:p>
                <a:r>
                  <a:rPr lang="en-US" sz="2400" b="1" u="sng" dirty="0"/>
                  <a:t>Classifier Application</a:t>
                </a:r>
              </a:p>
              <a:p>
                <a:r>
                  <a:rPr lang="en-US" sz="2000" dirty="0">
                    <a:solidFill>
                      <a:prstClr val="black"/>
                    </a:solidFill>
                  </a:rPr>
                  <a:t>To apply the linear classifier to an input vector </a:t>
                </a:r>
                <a14:m>
                  <m:oMath xmlns:m="http://schemas.openxmlformats.org/officeDocument/2006/math">
                    <m:r>
                      <a:rPr lang="en-US" sz="2000" b="1" i="1">
                        <a:solidFill>
                          <a:prstClr val="black"/>
                        </a:solidFill>
                        <a:latin typeface="Cambria Math" panose="02040503050406030204" pitchFamily="18" charset="0"/>
                        <a:ea typeface="Cambria Math" panose="02040503050406030204" pitchFamily="18" charset="0"/>
                      </a:rPr>
                      <m:t>𝒙</m:t>
                    </m:r>
                  </m:oMath>
                </a14:m>
                <a:r>
                  <a:rPr lang="en-US" sz="2000" dirty="0"/>
                  <a:t>, simply compute the augmented feature vector </a:t>
                </a:r>
                <a14:m>
                  <m:oMath xmlns:m="http://schemas.openxmlformats.org/officeDocument/2006/math">
                    <m:r>
                      <a:rPr lang="en-US" sz="2000" b="1" i="1">
                        <a:solidFill>
                          <a:prstClr val="black"/>
                        </a:solidFill>
                        <a:latin typeface="Cambria Math" panose="02040503050406030204" pitchFamily="18" charset="0"/>
                        <a:ea typeface="Cambria Math" panose="02040503050406030204" pitchFamily="18" charset="0"/>
                      </a:rPr>
                      <m:t>𝒙</m:t>
                    </m:r>
                    <m:r>
                      <a:rPr lang="en-US" sz="2000" i="1">
                        <a:solidFill>
                          <a:prstClr val="black"/>
                        </a:solidFill>
                        <a:latin typeface="Cambria Math" panose="02040503050406030204" pitchFamily="18" charset="0"/>
                        <a:ea typeface="Cambria Math" panose="02040503050406030204" pitchFamily="18" charset="0"/>
                      </a:rPr>
                      <m:t>𝑎</m:t>
                    </m:r>
                  </m:oMath>
                </a14:m>
                <a:r>
                  <a:rPr lang="en-US" sz="2000" dirty="0"/>
                  <a:t> (by appending the element 1.0 in front of the list of the components of </a:t>
                </a:r>
                <a14:m>
                  <m:oMath xmlns:m="http://schemas.openxmlformats.org/officeDocument/2006/math">
                    <m:r>
                      <a:rPr lang="en-US" sz="2000" b="1" i="1">
                        <a:solidFill>
                          <a:prstClr val="black"/>
                        </a:solidFill>
                        <a:latin typeface="Cambria Math" panose="02040503050406030204" pitchFamily="18" charset="0"/>
                        <a:ea typeface="Cambria Math" panose="02040503050406030204" pitchFamily="18" charset="0"/>
                      </a:rPr>
                      <m:t>𝒙</m:t>
                    </m:r>
                  </m:oMath>
                </a14:m>
                <a:r>
                  <a:rPr lang="en-US" sz="2000" dirty="0"/>
                  <a:t>) and classify as the index of the maximal component of </a:t>
                </a:r>
                <a14:m>
                  <m:oMath xmlns:m="http://schemas.openxmlformats.org/officeDocument/2006/math">
                    <m:r>
                      <a:rPr lang="en-US" sz="2000" b="1" i="1">
                        <a:solidFill>
                          <a:prstClr val="black"/>
                        </a:solidFill>
                        <a:latin typeface="Cambria Math" panose="02040503050406030204" pitchFamily="18" charset="0"/>
                        <a:ea typeface="Cambria Math" panose="02040503050406030204" pitchFamily="18" charset="0"/>
                      </a:rPr>
                      <m:t>𝒙</m:t>
                    </m:r>
                    <m:r>
                      <a:rPr lang="en-US" sz="2000" i="1">
                        <a:solidFill>
                          <a:prstClr val="black"/>
                        </a:solidFill>
                        <a:latin typeface="Cambria Math" panose="02040503050406030204" pitchFamily="18" charset="0"/>
                        <a:ea typeface="Cambria Math" panose="02040503050406030204" pitchFamily="18" charset="0"/>
                      </a:rPr>
                      <m:t>𝑎</m:t>
                    </m:r>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𝑊</m:t>
                    </m:r>
                  </m:oMath>
                </a14:m>
                <a:r>
                  <a:rPr lang="en-US" sz="2000" dirty="0"/>
                  <a:t>.</a:t>
                </a:r>
              </a:p>
            </p:txBody>
          </p:sp>
        </mc:Choice>
        <mc:Fallback xmlns="">
          <p:sp>
            <p:nvSpPr>
              <p:cNvPr id="76" name="TextBox 75"/>
              <p:cNvSpPr txBox="1">
                <a:spLocks noRot="1" noChangeAspect="1" noMove="1" noResize="1" noEditPoints="1" noAdjustHandles="1" noChangeArrowheads="1" noChangeShapeType="1" noTextEdit="1"/>
              </p:cNvSpPr>
              <p:nvPr/>
            </p:nvSpPr>
            <p:spPr>
              <a:xfrm>
                <a:off x="299543" y="984742"/>
                <a:ext cx="8544910" cy="4840108"/>
              </a:xfrm>
              <a:prstGeom prst="rect">
                <a:avLst/>
              </a:prstGeom>
              <a:blipFill rotWithShape="0">
                <a:blip r:embed="rId2"/>
                <a:stretch>
                  <a:fillRect l="-1070" t="-1008" r="-1498" b="-1259"/>
                </a:stretch>
              </a:blipFill>
            </p:spPr>
            <p:txBody>
              <a:bodyPr/>
              <a:lstStyle/>
              <a:p>
                <a:r>
                  <a:rPr lang="en-US">
                    <a:noFill/>
                  </a:rPr>
                  <a:t> </a:t>
                </a:r>
              </a:p>
            </p:txBody>
          </p:sp>
        </mc:Fallback>
      </mc:AlternateContent>
    </p:spTree>
    <p:extLst>
      <p:ext uri="{BB962C8B-B14F-4D97-AF65-F5344CB8AC3E}">
        <p14:creationId xmlns:p14="http://schemas.microsoft.com/office/powerpoint/2010/main" val="331176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Linear Classifier to answer “</a:t>
            </a:r>
            <a:r>
              <a:rPr lang="en-US" i="1" u="sng" dirty="0"/>
              <a:t>How</a:t>
            </a:r>
            <a:r>
              <a:rPr lang="en-US" i="1" dirty="0"/>
              <a:t> will the machine fail?</a:t>
            </a:r>
            <a:r>
              <a:rPr lang="en-US" dirty="0"/>
              <a:t>”</a:t>
            </a:r>
          </a:p>
        </p:txBody>
      </p:sp>
      <p:sp>
        <p:nvSpPr>
          <p:cNvPr id="23" name="TextBox 22"/>
          <p:cNvSpPr txBox="1"/>
          <p:nvPr/>
        </p:nvSpPr>
        <p:spPr>
          <a:xfrm>
            <a:off x="17927" y="913188"/>
            <a:ext cx="1671804" cy="369332"/>
          </a:xfrm>
          <a:prstGeom prst="rect">
            <a:avLst/>
          </a:prstGeom>
          <a:solidFill>
            <a:schemeClr val="bg1"/>
          </a:solidFill>
        </p:spPr>
        <p:txBody>
          <a:bodyPr wrap="none" lIns="91440" rIns="91440" rtlCol="0">
            <a:spAutoFit/>
          </a:bodyPr>
          <a:lstStyle/>
          <a:p>
            <a:r>
              <a:rPr lang="en-US" dirty="0"/>
              <a:t>Binary Classifier</a:t>
            </a:r>
          </a:p>
        </p:txBody>
      </p:sp>
      <p:sp>
        <p:nvSpPr>
          <p:cNvPr id="27" name="TextBox 26"/>
          <p:cNvSpPr txBox="1"/>
          <p:nvPr/>
        </p:nvSpPr>
        <p:spPr>
          <a:xfrm>
            <a:off x="4539975" y="913188"/>
            <a:ext cx="1704313" cy="369332"/>
          </a:xfrm>
          <a:prstGeom prst="rect">
            <a:avLst/>
          </a:prstGeom>
          <a:solidFill>
            <a:schemeClr val="bg1"/>
          </a:solidFill>
        </p:spPr>
        <p:txBody>
          <a:bodyPr wrap="none" lIns="91440" rIns="91440" rtlCol="0">
            <a:spAutoFit/>
          </a:bodyPr>
          <a:lstStyle/>
          <a:p>
            <a:r>
              <a:rPr lang="en-US" dirty="0"/>
              <a:t>6-class Classifier</a:t>
            </a:r>
          </a:p>
        </p:txBody>
      </p:sp>
      <p:pic>
        <p:nvPicPr>
          <p:cNvPr id="2" name="Picture 1"/>
          <p:cNvPicPr>
            <a:picLocks noChangeAspect="1"/>
          </p:cNvPicPr>
          <p:nvPr/>
        </p:nvPicPr>
        <p:blipFill>
          <a:blip r:embed="rId2"/>
          <a:stretch>
            <a:fillRect/>
          </a:stretch>
        </p:blipFill>
        <p:spPr>
          <a:xfrm>
            <a:off x="339362" y="1421941"/>
            <a:ext cx="1028934" cy="4014115"/>
          </a:xfrm>
          <a:prstGeom prst="rect">
            <a:avLst/>
          </a:prstGeom>
        </p:spPr>
      </p:pic>
      <p:pic>
        <p:nvPicPr>
          <p:cNvPr id="3" name="Picture 2"/>
          <p:cNvPicPr>
            <a:picLocks noChangeAspect="1"/>
          </p:cNvPicPr>
          <p:nvPr/>
        </p:nvPicPr>
        <p:blipFill>
          <a:blip r:embed="rId3"/>
          <a:stretch>
            <a:fillRect/>
          </a:stretch>
        </p:blipFill>
        <p:spPr>
          <a:xfrm>
            <a:off x="1955998" y="1421940"/>
            <a:ext cx="6872266" cy="4014115"/>
          </a:xfrm>
          <a:prstGeom prst="rect">
            <a:avLst/>
          </a:prstGeom>
        </p:spPr>
      </p:pic>
    </p:spTree>
    <p:extLst>
      <p:ext uri="{BB962C8B-B14F-4D97-AF65-F5344CB8AC3E}">
        <p14:creationId xmlns:p14="http://schemas.microsoft.com/office/powerpoint/2010/main" val="275071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BF0A-BBD9-4475-8FB4-9FC44BA0A9BD}"/>
              </a:ext>
            </a:extLst>
          </p:cNvPr>
          <p:cNvSpPr>
            <a:spLocks noGrp="1"/>
          </p:cNvSpPr>
          <p:nvPr>
            <p:ph type="title"/>
          </p:nvPr>
        </p:nvSpPr>
        <p:spPr/>
        <p:txBody>
          <a:bodyPr/>
          <a:lstStyle/>
          <a:p>
            <a:r>
              <a:rPr lang="en-US" dirty="0"/>
              <a:t>The power of linear classifiers</a:t>
            </a:r>
          </a:p>
        </p:txBody>
      </p:sp>
      <p:pic>
        <p:nvPicPr>
          <p:cNvPr id="4" name="Picture 3">
            <a:extLst>
              <a:ext uri="{FF2B5EF4-FFF2-40B4-BE49-F238E27FC236}">
                <a16:creationId xmlns:a16="http://schemas.microsoft.com/office/drawing/2014/main" id="{996D497B-3E9D-458D-BF65-A0A8A1276DD0}"/>
              </a:ext>
            </a:extLst>
          </p:cNvPr>
          <p:cNvPicPr>
            <a:picLocks noChangeAspect="1"/>
          </p:cNvPicPr>
          <p:nvPr/>
        </p:nvPicPr>
        <p:blipFill>
          <a:blip r:embed="rId2"/>
          <a:stretch>
            <a:fillRect/>
          </a:stretch>
        </p:blipFill>
        <p:spPr>
          <a:xfrm>
            <a:off x="0" y="460497"/>
            <a:ext cx="5361072" cy="2682703"/>
          </a:xfrm>
          <a:prstGeom prst="rect">
            <a:avLst/>
          </a:prstGeom>
        </p:spPr>
      </p:pic>
      <p:pic>
        <p:nvPicPr>
          <p:cNvPr id="5" name="Picture 4">
            <a:extLst>
              <a:ext uri="{FF2B5EF4-FFF2-40B4-BE49-F238E27FC236}">
                <a16:creationId xmlns:a16="http://schemas.microsoft.com/office/drawing/2014/main" id="{5878E47C-3132-4DBB-BAFA-4B6B166363C8}"/>
              </a:ext>
            </a:extLst>
          </p:cNvPr>
          <p:cNvPicPr>
            <a:picLocks noChangeAspect="1"/>
          </p:cNvPicPr>
          <p:nvPr/>
        </p:nvPicPr>
        <p:blipFill>
          <a:blip r:embed="rId3"/>
          <a:stretch>
            <a:fillRect/>
          </a:stretch>
        </p:blipFill>
        <p:spPr>
          <a:xfrm>
            <a:off x="3528291" y="3295927"/>
            <a:ext cx="4168690" cy="2678769"/>
          </a:xfrm>
          <a:prstGeom prst="rect">
            <a:avLst/>
          </a:prstGeom>
        </p:spPr>
      </p:pic>
    </p:spTree>
    <p:extLst>
      <p:ext uri="{BB962C8B-B14F-4D97-AF65-F5344CB8AC3E}">
        <p14:creationId xmlns:p14="http://schemas.microsoft.com/office/powerpoint/2010/main" val="345953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29652" y="5385912"/>
            <a:ext cx="1314348"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stretch>
            <a:fillRect/>
          </a:stretch>
        </p:blipFill>
        <p:spPr>
          <a:xfrm>
            <a:off x="841283" y="597166"/>
            <a:ext cx="6669019" cy="4255469"/>
          </a:xfrm>
          <a:prstGeom prst="rect">
            <a:avLst/>
          </a:prstGeom>
        </p:spPr>
      </p:pic>
      <p:cxnSp>
        <p:nvCxnSpPr>
          <p:cNvPr id="6" name="Straight Arrow Connector 5"/>
          <p:cNvCxnSpPr/>
          <p:nvPr/>
        </p:nvCxnSpPr>
        <p:spPr>
          <a:xfrm flipV="1">
            <a:off x="4545161" y="4160913"/>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26991" y="610463"/>
            <a:ext cx="3916331" cy="1378326"/>
            <a:chOff x="4720537" y="1888110"/>
            <a:chExt cx="3916331" cy="1378326"/>
          </a:xfrm>
        </p:grpSpPr>
        <p:cxnSp>
          <p:nvCxnSpPr>
            <p:cNvPr id="14" name="Straight Arrow Connector 13"/>
            <p:cNvCxnSpPr>
              <a:stCxn id="17" idx="1"/>
            </p:cNvCxnSpPr>
            <p:nvPr/>
          </p:nvCxnSpPr>
          <p:spPr>
            <a:xfrm flipH="1">
              <a:off x="4720537" y="2211276"/>
              <a:ext cx="1792288" cy="1055160"/>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5" y="1888110"/>
              <a:ext cx="2124043" cy="646331"/>
            </a:xfrm>
            <a:prstGeom prst="rect">
              <a:avLst/>
            </a:prstGeom>
            <a:noFill/>
            <a:ln w="38100">
              <a:solidFill>
                <a:srgbClr val="FFC0C0"/>
              </a:solidFill>
            </a:ln>
          </p:spPr>
          <p:txBody>
            <a:bodyPr wrap="none" rtlCol="0">
              <a:spAutoFit/>
            </a:bodyPr>
            <a:lstStyle/>
            <a:p>
              <a:r>
                <a:rPr lang="en-US" dirty="0"/>
                <a:t>672 Female teachers</a:t>
              </a:r>
            </a:p>
            <a:p>
              <a:r>
                <a:rPr lang="en-US" dirty="0"/>
                <a:t>with height 67”</a:t>
              </a:r>
            </a:p>
          </p:txBody>
        </p:sp>
      </p:grpSp>
      <p:grpSp>
        <p:nvGrpSpPr>
          <p:cNvPr id="28" name="Group 27"/>
          <p:cNvGrpSpPr/>
          <p:nvPr/>
        </p:nvGrpSpPr>
        <p:grpSpPr>
          <a:xfrm>
            <a:off x="4545161" y="1827890"/>
            <a:ext cx="3681492" cy="1838586"/>
            <a:chOff x="4714043" y="1160423"/>
            <a:chExt cx="3681492" cy="1838586"/>
          </a:xfrm>
        </p:grpSpPr>
        <p:cxnSp>
          <p:nvCxnSpPr>
            <p:cNvPr id="29" name="Straight Arrow Connector 28"/>
            <p:cNvCxnSpPr>
              <a:stCxn id="30" idx="1"/>
            </p:cNvCxnSpPr>
            <p:nvPr/>
          </p:nvCxnSpPr>
          <p:spPr>
            <a:xfrm flipH="1">
              <a:off x="4714043" y="1483589"/>
              <a:ext cx="1762441" cy="1515420"/>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6484" y="1160423"/>
              <a:ext cx="1919051" cy="646331"/>
            </a:xfrm>
            <a:prstGeom prst="rect">
              <a:avLst/>
            </a:prstGeom>
            <a:noFill/>
            <a:ln w="38100">
              <a:solidFill>
                <a:srgbClr val="8080FF"/>
              </a:solidFill>
            </a:ln>
          </p:spPr>
          <p:txBody>
            <a:bodyPr wrap="none" rtlCol="0">
              <a:spAutoFit/>
            </a:bodyPr>
            <a:lstStyle/>
            <a:p>
              <a:r>
                <a:rPr lang="en-US" dirty="0"/>
                <a:t>151 Male teachers</a:t>
              </a:r>
            </a:p>
            <a:p>
              <a:r>
                <a:rPr lang="en-US" dirty="0"/>
                <a:t>with height 67”</a:t>
              </a:r>
            </a:p>
          </p:txBody>
        </p:sp>
      </p:grpSp>
      <p:sp>
        <p:nvSpPr>
          <p:cNvPr id="34" name="TextBox 33"/>
          <p:cNvSpPr txBox="1"/>
          <p:nvPr/>
        </p:nvSpPr>
        <p:spPr>
          <a:xfrm>
            <a:off x="550545" y="4871837"/>
            <a:ext cx="8042907" cy="1384995"/>
          </a:xfrm>
          <a:prstGeom prst="rect">
            <a:avLst/>
          </a:prstGeom>
          <a:noFill/>
        </p:spPr>
        <p:txBody>
          <a:bodyPr wrap="square" rtlCol="0">
            <a:spAutoFit/>
          </a:bodyPr>
          <a:lstStyle/>
          <a:p>
            <a:r>
              <a:rPr lang="en-US" sz="1400" dirty="0"/>
              <a:t>If we are asked to guess the gender of a new 67” teacher, we would refer to the above regular histogram and decide the gender based on the following two computed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3" name="Rectangle 42"/>
              <p:cNvSpPr/>
              <p:nvPr/>
            </p:nvSpPr>
            <p:spPr>
              <a:xfrm>
                <a:off x="4012933" y="5385912"/>
                <a:ext cx="1713164" cy="906658"/>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b="0" i="1" smtClean="0">
                              <a:solidFill>
                                <a:prstClr val="black"/>
                              </a:solidFill>
                              <a:latin typeface="Cambria Math" panose="02040503050406030204" pitchFamily="18" charset="0"/>
                            </a:rPr>
                            <m:t>672</m:t>
                          </m:r>
                        </m:num>
                        <m:den>
                          <m:r>
                            <a:rPr lang="en-US" sz="1100" i="1">
                              <a:solidFill>
                                <a:prstClr val="black"/>
                              </a:solidFill>
                              <a:latin typeface="Cambria Math" panose="02040503050406030204" pitchFamily="18" charset="0"/>
                            </a:rPr>
                            <m:t>151+672</m:t>
                          </m:r>
                        </m:den>
                      </m:f>
                      <m:r>
                        <a:rPr lang="en-US" sz="1100" b="0" i="1" smtClean="0">
                          <a:solidFill>
                            <a:prstClr val="black"/>
                          </a:solidFill>
                          <a:latin typeface="Cambria Math" panose="02040503050406030204" pitchFamily="18" charset="0"/>
                        </a:rPr>
                        <m:t>=0.82</m:t>
                      </m:r>
                    </m:oMath>
                  </m:oMathPara>
                </a14:m>
                <a:endParaRPr lang="en-US" sz="1100" dirty="0"/>
              </a:p>
              <a:p>
                <a:pPr lvl="0"/>
                <a:endParaRPr lang="en-US" sz="1100" dirty="0"/>
              </a:p>
              <a:p>
                <a:pPr lvl="0"/>
                <a14:m>
                  <m:oMathPara xmlns:m="http://schemas.openxmlformats.org/officeDocument/2006/math">
                    <m:oMathParaPr>
                      <m:jc m:val="centerGroup"/>
                    </m:oMathParaPr>
                    <m:oMath xmlns:m="http://schemas.openxmlformats.org/officeDocument/2006/math">
                      <m:r>
                        <a:rPr lang="en-US" sz="1100" i="1">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i="1">
                              <a:solidFill>
                                <a:prstClr val="black"/>
                              </a:solidFill>
                              <a:latin typeface="Cambria Math" panose="02040503050406030204" pitchFamily="18" charset="0"/>
                            </a:rPr>
                            <m:t>151</m:t>
                          </m:r>
                        </m:num>
                        <m:den>
                          <m:r>
                            <a:rPr lang="en-US" sz="1100" i="1">
                              <a:solidFill>
                                <a:prstClr val="black"/>
                              </a:solidFill>
                              <a:latin typeface="Cambria Math" panose="02040503050406030204" pitchFamily="18" charset="0"/>
                            </a:rPr>
                            <m:t>151+672</m:t>
                          </m:r>
                        </m:den>
                      </m:f>
                      <m:r>
                        <a:rPr lang="en-US" sz="1100" i="1">
                          <a:solidFill>
                            <a:prstClr val="black"/>
                          </a:solidFill>
                          <a:latin typeface="Cambria Math" panose="02040503050406030204" pitchFamily="18" charset="0"/>
                        </a:rPr>
                        <m:t>=0.18</m:t>
                      </m:r>
                    </m:oMath>
                  </m:oMathPara>
                </a14:m>
                <a:endParaRPr lang="en-US" sz="1100" dirty="0">
                  <a:solidFill>
                    <a:prstClr val="black"/>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3" y="5385912"/>
                <a:ext cx="1713164" cy="90665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7829652" y="5522920"/>
                <a:ext cx="1227339" cy="738664"/>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𝑝</m:t>
                      </m:r>
                      <m:r>
                        <a:rPr lang="en-US" sz="1400" b="0" i="1" smtClean="0">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F</m:t>
                      </m:r>
                      <m:r>
                        <a:rPr lang="en-US" sz="1400" b="0" i="1" smtClean="0">
                          <a:solidFill>
                            <a:prstClr val="black"/>
                          </a:solidFill>
                          <a:latin typeface="Cambria Math" panose="02040503050406030204" pitchFamily="18" charset="0"/>
                        </a:rPr>
                        <m:t>|67")</m:t>
                      </m:r>
                    </m:oMath>
                  </m:oMathPara>
                </a14:m>
                <a:endParaRPr lang="en-US" sz="1400" b="0" dirty="0">
                  <a:solidFill>
                    <a:prstClr val="black"/>
                  </a:solidFill>
                </a:endParaRPr>
              </a:p>
              <a:p>
                <a:pPr lvl="0"/>
                <a:endParaRPr lang="en-US" sz="1400" b="0" dirty="0">
                  <a:solidFill>
                    <a:prstClr val="black"/>
                  </a:solidFill>
                </a:endParaRPr>
              </a:p>
              <a:p>
                <a:pPr/>
                <a14:m>
                  <m:oMathPara xmlns:m="http://schemas.openxmlformats.org/officeDocument/2006/math">
                    <m:oMathParaPr>
                      <m:jc m:val="centerGroup"/>
                    </m:oMathParaPr>
                    <m:oMath xmlns:m="http://schemas.openxmlformats.org/officeDocument/2006/math">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𝑝</m:t>
                      </m:r>
                      <m:r>
                        <a:rPr lang="en-US" sz="1400" i="1">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M</m:t>
                      </m:r>
                      <m:r>
                        <a:rPr lang="en-US" sz="1400" i="1">
                          <a:solidFill>
                            <a:prstClr val="black"/>
                          </a:solidFill>
                          <a:latin typeface="Cambria Math" panose="02040503050406030204" pitchFamily="18" charset="0"/>
                        </a:rPr>
                        <m:t>|67")</m:t>
                      </m:r>
                    </m:oMath>
                  </m:oMathPara>
                </a14:m>
                <a:endParaRPr lang="en-US" sz="1400"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7829652" y="5522920"/>
                <a:ext cx="1227339" cy="738664"/>
              </a:xfrm>
              <a:prstGeom prst="rect">
                <a:avLst/>
              </a:prstGeom>
              <a:blipFill rotWithShape="0">
                <a:blip r:embed="rId4"/>
                <a:stretch>
                  <a:fillRect b="-2479"/>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“Regular” Histogram of teachers’ height</a:t>
            </a:r>
          </a:p>
        </p:txBody>
      </p:sp>
    </p:spTree>
    <p:extLst>
      <p:ext uri="{BB962C8B-B14F-4D97-AF65-F5344CB8AC3E}">
        <p14:creationId xmlns:p14="http://schemas.microsoft.com/office/powerpoint/2010/main" val="128012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659712" y="5385912"/>
            <a:ext cx="1484288"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865368" y="552822"/>
            <a:ext cx="6669019" cy="4293578"/>
          </a:xfrm>
          <a:prstGeom prst="rect">
            <a:avLst/>
          </a:prstGeom>
        </p:spPr>
      </p:pic>
      <p:cxnSp>
        <p:nvCxnSpPr>
          <p:cNvPr id="6" name="Straight Arrow Connector 5"/>
          <p:cNvCxnSpPr/>
          <p:nvPr/>
        </p:nvCxnSpPr>
        <p:spPr>
          <a:xfrm flipV="1">
            <a:off x="4545161" y="4152035"/>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45161" y="601585"/>
            <a:ext cx="4474552" cy="1209457"/>
            <a:chOff x="4738707" y="1888110"/>
            <a:chExt cx="4474552" cy="1209457"/>
          </a:xfrm>
        </p:grpSpPr>
        <p:cxnSp>
          <p:nvCxnSpPr>
            <p:cNvPr id="14" name="Straight Arrow Connector 13"/>
            <p:cNvCxnSpPr>
              <a:stCxn id="17" idx="1"/>
            </p:cNvCxnSpPr>
            <p:nvPr/>
          </p:nvCxnSpPr>
          <p:spPr>
            <a:xfrm flipH="1">
              <a:off x="4738707" y="2211276"/>
              <a:ext cx="1774119" cy="886291"/>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6" y="1888110"/>
              <a:ext cx="2700433" cy="646331"/>
            </a:xfrm>
            <a:prstGeom prst="rect">
              <a:avLst/>
            </a:prstGeom>
            <a:noFill/>
            <a:ln w="38100">
              <a:solidFill>
                <a:srgbClr val="FFC0C0"/>
              </a:solidFill>
            </a:ln>
          </p:spPr>
          <p:txBody>
            <a:bodyPr wrap="square" rtlCol="0">
              <a:spAutoFit/>
            </a:bodyPr>
            <a:lstStyle/>
            <a:p>
              <a:r>
                <a:rPr lang="en-US" dirty="0"/>
                <a:t>0.08842 Fraction of female teachers with height 67”</a:t>
              </a:r>
            </a:p>
          </p:txBody>
        </p:sp>
      </p:grpSp>
      <p:grpSp>
        <p:nvGrpSpPr>
          <p:cNvPr id="28" name="Group 27"/>
          <p:cNvGrpSpPr/>
          <p:nvPr/>
        </p:nvGrpSpPr>
        <p:grpSpPr>
          <a:xfrm>
            <a:off x="4545161" y="1756866"/>
            <a:ext cx="4366677" cy="728877"/>
            <a:chOff x="4714043" y="1098277"/>
            <a:chExt cx="4366677" cy="728877"/>
          </a:xfrm>
        </p:grpSpPr>
        <p:cxnSp>
          <p:nvCxnSpPr>
            <p:cNvPr id="29" name="Straight Arrow Connector 28"/>
            <p:cNvCxnSpPr>
              <a:stCxn id="30" idx="1"/>
            </p:cNvCxnSpPr>
            <p:nvPr/>
          </p:nvCxnSpPr>
          <p:spPr>
            <a:xfrm flipH="1">
              <a:off x="4714043" y="1421443"/>
              <a:ext cx="1762441" cy="405711"/>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6484" y="1098277"/>
              <a:ext cx="2604236" cy="646331"/>
            </a:xfrm>
            <a:prstGeom prst="rect">
              <a:avLst/>
            </a:prstGeom>
            <a:noFill/>
            <a:ln w="38100">
              <a:solidFill>
                <a:srgbClr val="8080FF"/>
              </a:solidFill>
            </a:ln>
          </p:spPr>
          <p:txBody>
            <a:bodyPr wrap="square" rtlCol="0">
              <a:spAutoFit/>
            </a:bodyPr>
            <a:lstStyle/>
            <a:p>
              <a:r>
                <a:rPr lang="en-US" dirty="0"/>
                <a:t>0.06291 Fraction of male teachers with height 67”</a:t>
              </a:r>
            </a:p>
          </p:txBody>
        </p:sp>
      </p:grpSp>
      <p:sp>
        <p:nvSpPr>
          <p:cNvPr id="34" name="TextBox 33"/>
          <p:cNvSpPr txBox="1"/>
          <p:nvPr/>
        </p:nvSpPr>
        <p:spPr>
          <a:xfrm>
            <a:off x="284085" y="4818569"/>
            <a:ext cx="8859915" cy="1384995"/>
          </a:xfrm>
          <a:prstGeom prst="rect">
            <a:avLst/>
          </a:prstGeom>
          <a:noFill/>
        </p:spPr>
        <p:txBody>
          <a:bodyPr wrap="square" rtlCol="0">
            <a:spAutoFit/>
          </a:bodyPr>
          <a:lstStyle/>
          <a:p>
            <a:r>
              <a:rPr lang="en-US" sz="1400" dirty="0"/>
              <a:t>If we are asked to guess the gender of a new 67” teacher, we would refer to the above normalized histogram AND the additional information on prevalence and decide the gender based on the following two computed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1" name="Rectangle 40"/>
              <p:cNvSpPr/>
              <p:nvPr/>
            </p:nvSpPr>
            <p:spPr>
              <a:xfrm>
                <a:off x="7617041" y="5410724"/>
                <a:ext cx="1227339" cy="738664"/>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𝑝</m:t>
                      </m:r>
                      <m:r>
                        <a:rPr lang="en-US" sz="1400" b="0" i="1" smtClean="0">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F</m:t>
                      </m:r>
                      <m:r>
                        <a:rPr lang="en-US" sz="1400" b="0" i="1" smtClean="0">
                          <a:solidFill>
                            <a:prstClr val="black"/>
                          </a:solidFill>
                          <a:latin typeface="Cambria Math" panose="02040503050406030204" pitchFamily="18" charset="0"/>
                        </a:rPr>
                        <m:t>|67")</m:t>
                      </m:r>
                    </m:oMath>
                  </m:oMathPara>
                </a14:m>
                <a:endParaRPr lang="en-US" sz="1400" b="0" dirty="0">
                  <a:solidFill>
                    <a:prstClr val="black"/>
                  </a:solidFill>
                </a:endParaRPr>
              </a:p>
              <a:p>
                <a:pPr lvl="0"/>
                <a:endParaRPr lang="en-US" sz="1400" b="0" dirty="0">
                  <a:solidFill>
                    <a:prstClr val="black"/>
                  </a:solidFill>
                </a:endParaRPr>
              </a:p>
              <a:p>
                <a:pPr/>
                <a14:m>
                  <m:oMathPara xmlns:m="http://schemas.openxmlformats.org/officeDocument/2006/math">
                    <m:oMathParaPr>
                      <m:jc m:val="centerGroup"/>
                    </m:oMathParaPr>
                    <m:oMath xmlns:m="http://schemas.openxmlformats.org/officeDocument/2006/math">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𝑝</m:t>
                      </m:r>
                      <m:r>
                        <a:rPr lang="en-US" sz="1400" i="1">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M</m:t>
                      </m:r>
                      <m:r>
                        <a:rPr lang="en-US" sz="1400" i="1">
                          <a:solidFill>
                            <a:prstClr val="black"/>
                          </a:solidFill>
                          <a:latin typeface="Cambria Math" panose="02040503050406030204" pitchFamily="18" charset="0"/>
                        </a:rPr>
                        <m:t>|67")</m:t>
                      </m:r>
                    </m:oMath>
                  </m:oMathPara>
                </a14:m>
                <a:endParaRPr lang="en-US" sz="1400" dirty="0">
                  <a:solidFill>
                    <a:prstClr val="black"/>
                  </a:solidFill>
                </a:endParaRPr>
              </a:p>
            </p:txBody>
          </p:sp>
        </mc:Choice>
        <mc:Fallback xmlns="">
          <p:sp>
            <p:nvSpPr>
              <p:cNvPr id="41" name="Rectangle 40"/>
              <p:cNvSpPr>
                <a:spLocks noRot="1" noChangeAspect="1" noMove="1" noResize="1" noEditPoints="1" noAdjustHandles="1" noChangeArrowheads="1" noChangeShapeType="1" noTextEdit="1"/>
              </p:cNvSpPr>
              <p:nvPr/>
            </p:nvSpPr>
            <p:spPr>
              <a:xfrm>
                <a:off x="7617041" y="5410724"/>
                <a:ext cx="1227339" cy="738664"/>
              </a:xfrm>
              <a:prstGeom prst="rect">
                <a:avLst/>
              </a:prstGeom>
              <a:blipFill rotWithShape="0">
                <a:blip r:embed="rId3"/>
                <a:stretch>
                  <a:fillRect b="-2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4012933" y="5289697"/>
                <a:ext cx="3604108" cy="90319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i="1">
                              <a:solidFill>
                                <a:prstClr val="black"/>
                              </a:solidFill>
                              <a:latin typeface="Cambria Math" panose="02040503050406030204" pitchFamily="18" charset="0"/>
                            </a:rPr>
                            <m:t>7600</m:t>
                          </m:r>
                          <m:r>
                            <a:rPr lang="en-US" sz="1100" i="1">
                              <a:solidFill>
                                <a:prstClr val="black"/>
                              </a:solidFill>
                              <a:latin typeface="Cambria Math" panose="02040503050406030204" pitchFamily="18" charset="0"/>
                              <a:ea typeface="Cambria Math" panose="02040503050406030204" pitchFamily="18" charset="0"/>
                            </a:rPr>
                            <m:t>×</m:t>
                          </m:r>
                          <m:r>
                            <a:rPr lang="en-US" sz="1100" i="1">
                              <a:solidFill>
                                <a:prstClr val="black"/>
                              </a:solidFill>
                              <a:latin typeface="Cambria Math" panose="02040503050406030204" pitchFamily="18" charset="0"/>
                            </a:rPr>
                            <m:t>0.08842</m:t>
                          </m:r>
                        </m:num>
                        <m:den>
                          <m:r>
                            <a:rPr lang="en-US" sz="1100" i="1">
                              <a:solidFill>
                                <a:prstClr val="black"/>
                              </a:solidFill>
                              <a:latin typeface="Cambria Math" panose="02040503050406030204" pitchFamily="18" charset="0"/>
                            </a:rPr>
                            <m:t>7600×0.08842+2400×0.</m:t>
                          </m:r>
                          <m:r>
                            <a:rPr lang="en-US" sz="1100" i="1">
                              <a:solidFill>
                                <a:prstClr val="black"/>
                              </a:solidFill>
                              <a:latin typeface="Cambria Math" panose="02040503050406030204" pitchFamily="18" charset="0"/>
                              <a:ea typeface="Cambria Math" panose="02040503050406030204" pitchFamily="18" charset="0"/>
                            </a:rPr>
                            <m:t>06291</m:t>
                          </m:r>
                        </m:den>
                      </m:f>
                      <m:r>
                        <a:rPr lang="en-US" sz="1100" b="0" i="1" smtClean="0">
                          <a:solidFill>
                            <a:prstClr val="black"/>
                          </a:solidFill>
                          <a:latin typeface="Cambria Math" panose="02040503050406030204" pitchFamily="18" charset="0"/>
                        </a:rPr>
                        <m:t>=0.82</m:t>
                      </m:r>
                    </m:oMath>
                  </m:oMathPara>
                </a14:m>
                <a:endParaRPr lang="en-US" sz="1100" dirty="0">
                  <a:solidFill>
                    <a:prstClr val="black"/>
                  </a:solidFill>
                </a:endParaRPr>
              </a:p>
              <a:p>
                <a:pPr lvl="0"/>
                <a:endParaRPr lang="en-US" sz="1100" dirty="0">
                  <a:solidFill>
                    <a:prstClr val="black"/>
                  </a:solidFill>
                </a:endParaRPr>
              </a:p>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i="1">
                              <a:solidFill>
                                <a:prstClr val="black"/>
                              </a:solidFill>
                              <a:latin typeface="Cambria Math" panose="02040503050406030204" pitchFamily="18" charset="0"/>
                            </a:rPr>
                            <m:t>2400×0.</m:t>
                          </m:r>
                          <m:r>
                            <a:rPr lang="en-US" sz="1100" i="1">
                              <a:solidFill>
                                <a:prstClr val="black"/>
                              </a:solidFill>
                              <a:latin typeface="Cambria Math" panose="02040503050406030204" pitchFamily="18" charset="0"/>
                              <a:ea typeface="Cambria Math" panose="02040503050406030204" pitchFamily="18" charset="0"/>
                            </a:rPr>
                            <m:t>06291</m:t>
                          </m:r>
                        </m:num>
                        <m:den>
                          <m:r>
                            <a:rPr lang="en-US" sz="1100" i="1">
                              <a:solidFill>
                                <a:prstClr val="black"/>
                              </a:solidFill>
                              <a:latin typeface="Cambria Math" panose="02040503050406030204" pitchFamily="18" charset="0"/>
                            </a:rPr>
                            <m:t>7600×0.08842+2400×0.</m:t>
                          </m:r>
                          <m:r>
                            <a:rPr lang="en-US" sz="1100" i="1">
                              <a:solidFill>
                                <a:prstClr val="black"/>
                              </a:solidFill>
                              <a:latin typeface="Cambria Math" panose="02040503050406030204" pitchFamily="18" charset="0"/>
                              <a:ea typeface="Cambria Math" panose="02040503050406030204" pitchFamily="18" charset="0"/>
                            </a:rPr>
                            <m:t>06291</m:t>
                          </m:r>
                        </m:den>
                      </m:f>
                      <m:r>
                        <a:rPr lang="en-US" sz="1100" i="1">
                          <a:solidFill>
                            <a:prstClr val="black"/>
                          </a:solidFill>
                          <a:latin typeface="Cambria Math" panose="02040503050406030204" pitchFamily="18" charset="0"/>
                        </a:rPr>
                        <m:t>=0.</m:t>
                      </m:r>
                      <m:r>
                        <a:rPr lang="en-US" sz="1100" b="0" i="1" smtClean="0">
                          <a:solidFill>
                            <a:prstClr val="black"/>
                          </a:solidFill>
                          <a:latin typeface="Cambria Math" panose="02040503050406030204" pitchFamily="18" charset="0"/>
                        </a:rPr>
                        <m:t>18</m:t>
                      </m:r>
                    </m:oMath>
                  </m:oMathPara>
                </a14:m>
                <a:endParaRPr lang="en-US" sz="1200" dirty="0"/>
              </a:p>
            </p:txBody>
          </p:sp>
        </mc:Choice>
        <mc:Fallback xmlns="">
          <p:sp>
            <p:nvSpPr>
              <p:cNvPr id="42" name="Rectangle 41"/>
              <p:cNvSpPr>
                <a:spLocks noRot="1" noChangeAspect="1" noMove="1" noResize="1" noEditPoints="1" noAdjustHandles="1" noChangeArrowheads="1" noChangeShapeType="1" noTextEdit="1"/>
              </p:cNvSpPr>
              <p:nvPr/>
            </p:nvSpPr>
            <p:spPr>
              <a:xfrm>
                <a:off x="4012933" y="5289697"/>
                <a:ext cx="3604108" cy="903196"/>
              </a:xfrm>
              <a:prstGeom prst="rect">
                <a:avLst/>
              </a:prstGeom>
              <a:blipFill rotWithShape="0">
                <a:blip r:embed="rId4"/>
                <a:stretch>
                  <a:fillRect/>
                </a:stretch>
              </a:blipFill>
            </p:spPr>
            <p:txBody>
              <a:bodyPr/>
              <a:lstStyle/>
              <a:p>
                <a:r>
                  <a:rPr lang="en-US">
                    <a:noFill/>
                  </a:rPr>
                  <a:t> </a:t>
                </a:r>
              </a:p>
            </p:txBody>
          </p:sp>
        </mc:Fallback>
      </mc:AlternateContent>
      <p:sp>
        <p:nvSpPr>
          <p:cNvPr id="18" name="TextBox 17"/>
          <p:cNvSpPr txBox="1"/>
          <p:nvPr/>
        </p:nvSpPr>
        <p:spPr>
          <a:xfrm>
            <a:off x="1931650" y="2285353"/>
            <a:ext cx="1386726" cy="646331"/>
          </a:xfrm>
          <a:prstGeom prst="rect">
            <a:avLst/>
          </a:prstGeom>
          <a:noFill/>
          <a:ln w="38100">
            <a:solidFill>
              <a:srgbClr val="FFC0C0"/>
            </a:solidFill>
          </a:ln>
        </p:spPr>
        <p:txBody>
          <a:bodyPr wrap="none" rtlCol="0">
            <a:spAutoFit/>
          </a:bodyPr>
          <a:lstStyle/>
          <a:p>
            <a:r>
              <a:rPr lang="en-US" dirty="0"/>
              <a:t>7600 Female</a:t>
            </a:r>
          </a:p>
          <a:p>
            <a:r>
              <a:rPr lang="en-US" dirty="0"/>
              <a:t>teachers</a:t>
            </a:r>
          </a:p>
        </p:txBody>
      </p:sp>
      <p:sp>
        <p:nvSpPr>
          <p:cNvPr id="31" name="TextBox 30"/>
          <p:cNvSpPr txBox="1"/>
          <p:nvPr/>
        </p:nvSpPr>
        <p:spPr>
          <a:xfrm>
            <a:off x="6603364" y="2982520"/>
            <a:ext cx="1181734" cy="646331"/>
          </a:xfrm>
          <a:prstGeom prst="rect">
            <a:avLst/>
          </a:prstGeom>
          <a:noFill/>
          <a:ln w="38100">
            <a:solidFill>
              <a:srgbClr val="8080FF"/>
            </a:solidFill>
          </a:ln>
        </p:spPr>
        <p:txBody>
          <a:bodyPr wrap="none" rtlCol="0">
            <a:spAutoFit/>
          </a:bodyPr>
          <a:lstStyle/>
          <a:p>
            <a:r>
              <a:rPr lang="en-US" dirty="0"/>
              <a:t>2400 Male</a:t>
            </a:r>
          </a:p>
          <a:p>
            <a:r>
              <a:rPr lang="en-US" dirty="0"/>
              <a:t>teachers</a:t>
            </a:r>
          </a:p>
        </p:txBody>
      </p:sp>
      <mc:AlternateContent xmlns:mc="http://schemas.openxmlformats.org/markup-compatibility/2006" xmlns:a14="http://schemas.microsoft.com/office/drawing/2010/main">
        <mc:Choice Requires="a14">
          <p:sp>
            <p:nvSpPr>
              <p:cNvPr id="36" name="Rectangle 35"/>
              <p:cNvSpPr/>
              <p:nvPr/>
            </p:nvSpPr>
            <p:spPr>
              <a:xfrm>
                <a:off x="6319280" y="1252048"/>
                <a:ext cx="1340432" cy="369332"/>
              </a:xfrm>
              <a:prstGeom prst="rect">
                <a:avLst/>
              </a:prstGeom>
              <a:noFill/>
              <a:ln w="38100">
                <a:solidFill>
                  <a:srgbClr val="FFC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(67"|</m:t>
                      </m:r>
                      <m:r>
                        <m:rPr>
                          <m:sty m:val="p"/>
                        </m:rPr>
                        <a:rPr lang="en-US">
                          <a:latin typeface="Cambria Math" panose="02040503050406030204" pitchFamily="18" charset="0"/>
                        </a:rPr>
                        <m:t>F</m:t>
                      </m:r>
                      <m:r>
                        <a:rPr lang="en-US">
                          <a:latin typeface="Cambria Math" panose="02040503050406030204" pitchFamily="18" charset="0"/>
                        </a:rPr>
                        <m:t>)</m:t>
                      </m:r>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6319280" y="1252048"/>
                <a:ext cx="1340432" cy="369332"/>
              </a:xfrm>
              <a:prstGeom prst="rect">
                <a:avLst/>
              </a:prstGeom>
              <a:blipFill rotWithShape="0">
                <a:blip r:embed="rId5"/>
                <a:stretch>
                  <a:fillRect b="-7463"/>
                </a:stretch>
              </a:blipFill>
              <a:ln w="38100">
                <a:solidFill>
                  <a:srgbClr val="FFC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314763" y="2403197"/>
                <a:ext cx="1455848" cy="369332"/>
              </a:xfrm>
              <a:prstGeom prst="rect">
                <a:avLst/>
              </a:prstGeom>
              <a:noFill/>
              <a:ln w="38100">
                <a:solidFill>
                  <a:srgbClr val="8080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𝑝</m:t>
                      </m:r>
                      <m:r>
                        <a:rPr lang="en-US" smtClean="0">
                          <a:latin typeface="Cambria Math" panose="02040503050406030204" pitchFamily="18" charset="0"/>
                        </a:rPr>
                        <m:t>(67"|</m:t>
                      </m:r>
                      <m:r>
                        <m:rPr>
                          <m:sty m:val="p"/>
                        </m:rPr>
                        <a:rPr lang="en-US" smtClean="0">
                          <a:latin typeface="Cambria Math" panose="02040503050406030204" pitchFamily="18" charset="0"/>
                        </a:rPr>
                        <m:t>M</m:t>
                      </m:r>
                      <m:r>
                        <a:rPr lang="en-US" smtClean="0">
                          <a:latin typeface="Cambria Math" panose="02040503050406030204" pitchFamily="18" charset="0"/>
                        </a:rPr>
                        <m:t>)</m:t>
                      </m:r>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6314763" y="2403197"/>
                <a:ext cx="1455848" cy="369332"/>
              </a:xfrm>
              <a:prstGeom prst="rect">
                <a:avLst/>
              </a:prstGeom>
              <a:blipFill rotWithShape="0">
                <a:blip r:embed="rId6"/>
                <a:stretch>
                  <a:fillRect b="-7463"/>
                </a:stretch>
              </a:blipFill>
              <a:ln w="38100">
                <a:solidFill>
                  <a:srgbClr val="8080F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4012934" y="5282373"/>
                <a:ext cx="3284512" cy="444802"/>
              </a:xfrm>
              <a:prstGeom prst="rect">
                <a:avLst/>
              </a:prstGeom>
              <a:solidFill>
                <a:schemeClr val="bg1"/>
              </a:solidFill>
            </p:spPr>
            <p:txBody>
              <a:bodyPr wrap="square" lIns="91440" rIns="91440">
                <a:spAutoFit/>
              </a:bodyPr>
              <a:lstStyle/>
              <a:p>
                <a:pPr lvl="0"/>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f>
                        <m:fPr>
                          <m:ctrlPr>
                            <a:rPr lang="en-US" sz="1100" i="1">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𝑃</m:t>
                          </m:r>
                          <m:r>
                            <a:rPr lang="en-US" sz="1100" b="0" i="1" smtClean="0">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F</m:t>
                          </m:r>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𝑝</m:t>
                          </m:r>
                          <m:r>
                            <a:rPr lang="en-US" sz="1100" b="0" i="1" smtClean="0">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F</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a:solidFill>
                                <a:schemeClr val="tx1"/>
                              </a:solidFill>
                              <a:latin typeface="Cambria Math" panose="02040503050406030204" pitchFamily="18" charset="0"/>
                            </a:rPr>
                            <m:t>F</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a:solidFill>
                                <a:schemeClr val="tx1"/>
                              </a:solidFill>
                              <a:latin typeface="Cambria Math" panose="02040503050406030204" pitchFamily="18" charset="0"/>
                              <a:ea typeface="Cambria Math" panose="02040503050406030204" pitchFamily="18" charset="0"/>
                            </a:rPr>
                            <m:t>F</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i="1">
                              <a:solidFill>
                                <a:schemeClr val="tx1"/>
                              </a:solidFill>
                              <a:latin typeface="Cambria Math" panose="02040503050406030204" pitchFamily="18" charset="0"/>
                              <a:ea typeface="Cambria Math" panose="02040503050406030204" pitchFamily="18" charset="0"/>
                            </a:rPr>
                            <m:t>)</m:t>
                          </m:r>
                        </m:den>
                      </m:f>
                    </m:oMath>
                  </m:oMathPara>
                </a14:m>
                <a:endParaRPr lang="en-US" sz="1100"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4" y="5282373"/>
                <a:ext cx="3284512" cy="444802"/>
              </a:xfrm>
              <a:prstGeom prst="rect">
                <a:avLst/>
              </a:prstGeom>
              <a:blipFill rotWithShape="0">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4012934" y="5824661"/>
                <a:ext cx="3284512" cy="444802"/>
              </a:xfrm>
              <a:prstGeom prst="rect">
                <a:avLst/>
              </a:prstGeom>
              <a:solidFill>
                <a:schemeClr val="bg1"/>
              </a:solidFill>
            </p:spPr>
            <p:txBody>
              <a:bodyPr wrap="square" lIns="91440" rIns="91440">
                <a:spAutoFit/>
              </a:bodyPr>
              <a:lstStyle/>
              <a:p>
                <a:pPr lvl="0"/>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f>
                        <m:fPr>
                          <m:ctrlPr>
                            <a:rPr lang="en-US" sz="1100" i="1">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𝑃</m:t>
                          </m:r>
                          <m:r>
                            <a:rPr lang="en-US" sz="1100" b="0" i="1" smtClean="0">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𝑝</m:t>
                          </m:r>
                          <m:r>
                            <a:rPr lang="en-US" sz="1100" b="0" i="1" smtClean="0">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a:solidFill>
                                <a:schemeClr val="tx1"/>
                              </a:solidFill>
                              <a:latin typeface="Cambria Math" panose="02040503050406030204" pitchFamily="18" charset="0"/>
                            </a:rPr>
                            <m:t>F</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a:solidFill>
                                <a:schemeClr val="tx1"/>
                              </a:solidFill>
                              <a:latin typeface="Cambria Math" panose="02040503050406030204" pitchFamily="18" charset="0"/>
                              <a:ea typeface="Cambria Math" panose="02040503050406030204" pitchFamily="18" charset="0"/>
                            </a:rPr>
                            <m:t>F</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i="1">
                              <a:solidFill>
                                <a:schemeClr val="tx1"/>
                              </a:solidFill>
                              <a:latin typeface="Cambria Math" panose="02040503050406030204" pitchFamily="18" charset="0"/>
                              <a:ea typeface="Cambria Math" panose="02040503050406030204" pitchFamily="18" charset="0"/>
                            </a:rPr>
                            <m:t>)</m:t>
                          </m:r>
                        </m:den>
                      </m:f>
                    </m:oMath>
                  </m:oMathPara>
                </a14:m>
                <a:endParaRPr lang="en-US" sz="1100" dirty="0">
                  <a:solidFill>
                    <a:schemeClr val="tx1"/>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4012934" y="5824661"/>
                <a:ext cx="3284512" cy="444802"/>
              </a:xfrm>
              <a:prstGeom prst="rect">
                <a:avLst/>
              </a:prstGeom>
              <a:blipFill rotWithShape="0">
                <a:blip r:embed="rId8"/>
                <a:stretch>
                  <a:fillRect b="-411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Normalized Histogram of teachers’ height</a:t>
            </a:r>
          </a:p>
        </p:txBody>
      </p:sp>
    </p:spTree>
    <p:extLst>
      <p:ext uri="{BB962C8B-B14F-4D97-AF65-F5344CB8AC3E}">
        <p14:creationId xmlns:p14="http://schemas.microsoft.com/office/powerpoint/2010/main" val="27817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1" grpId="0"/>
      <p:bldP spid="42" grpId="0"/>
      <p:bldP spid="18" grpId="0" animBg="1"/>
      <p:bldP spid="31" grpId="0" animBg="1"/>
      <p:bldP spid="36" grpId="0" animBg="1"/>
      <p:bldP spid="37" grpId="0" animBg="1"/>
      <p:bldP spid="43"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617041" y="5385912"/>
            <a:ext cx="1526959"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69885" y="777018"/>
            <a:ext cx="6734067" cy="3988713"/>
            <a:chOff x="1013656" y="1434645"/>
            <a:chExt cx="6734067" cy="3988713"/>
          </a:xfrm>
        </p:grpSpPr>
        <p:pic>
          <p:nvPicPr>
            <p:cNvPr id="19" name="Picture 18"/>
            <p:cNvPicPr>
              <a:picLocks noChangeAspect="1"/>
            </p:cNvPicPr>
            <p:nvPr/>
          </p:nvPicPr>
          <p:blipFill>
            <a:blip r:embed="rId2"/>
            <a:stretch>
              <a:fillRect/>
            </a:stretch>
          </p:blipFill>
          <p:spPr>
            <a:xfrm>
              <a:off x="1396276" y="1434645"/>
              <a:ext cx="6351447" cy="3988709"/>
            </a:xfrm>
            <a:prstGeom prst="rect">
              <a:avLst/>
            </a:prstGeom>
          </p:spPr>
        </p:pic>
        <p:pic>
          <p:nvPicPr>
            <p:cNvPr id="21" name="Picture 20"/>
            <p:cNvPicPr>
              <a:picLocks noChangeAspect="1"/>
            </p:cNvPicPr>
            <p:nvPr/>
          </p:nvPicPr>
          <p:blipFill rotWithShape="1">
            <a:blip r:embed="rId3"/>
            <a:srcRect r="83184"/>
            <a:stretch/>
          </p:blipFill>
          <p:spPr>
            <a:xfrm>
              <a:off x="1013656" y="1434649"/>
              <a:ext cx="1068064" cy="3988709"/>
            </a:xfrm>
            <a:prstGeom prst="rect">
              <a:avLst/>
            </a:prstGeom>
          </p:spPr>
        </p:pic>
      </p:grpSp>
      <p:cxnSp>
        <p:nvCxnSpPr>
          <p:cNvPr id="6" name="Straight Arrow Connector 5"/>
          <p:cNvCxnSpPr/>
          <p:nvPr/>
        </p:nvCxnSpPr>
        <p:spPr>
          <a:xfrm flipV="1">
            <a:off x="4545161" y="4152035"/>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45161" y="601585"/>
            <a:ext cx="4014475" cy="3098142"/>
            <a:chOff x="4738707" y="1888110"/>
            <a:chExt cx="4014475" cy="3098142"/>
          </a:xfrm>
        </p:grpSpPr>
        <p:cxnSp>
          <p:nvCxnSpPr>
            <p:cNvPr id="14" name="Straight Arrow Connector 13"/>
            <p:cNvCxnSpPr>
              <a:stCxn id="17" idx="1"/>
            </p:cNvCxnSpPr>
            <p:nvPr/>
          </p:nvCxnSpPr>
          <p:spPr>
            <a:xfrm flipH="1">
              <a:off x="4738707" y="2211276"/>
              <a:ext cx="1774118" cy="2774976"/>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5" y="1888110"/>
              <a:ext cx="2240357" cy="646331"/>
            </a:xfrm>
            <a:prstGeom prst="rect">
              <a:avLst/>
            </a:prstGeom>
            <a:noFill/>
            <a:ln w="38100">
              <a:solidFill>
                <a:srgbClr val="FFC0C0"/>
              </a:solidFill>
            </a:ln>
          </p:spPr>
          <p:txBody>
            <a:bodyPr wrap="none" rtlCol="0">
              <a:spAutoFit/>
            </a:bodyPr>
            <a:lstStyle/>
            <a:p>
              <a:r>
                <a:rPr lang="en-US" dirty="0"/>
                <a:t>144 Female engineers</a:t>
              </a:r>
            </a:p>
            <a:p>
              <a:r>
                <a:rPr lang="en-US" dirty="0"/>
                <a:t>with height 67”</a:t>
              </a:r>
            </a:p>
          </p:txBody>
        </p:sp>
      </p:grpSp>
      <p:grpSp>
        <p:nvGrpSpPr>
          <p:cNvPr id="28" name="Group 27"/>
          <p:cNvGrpSpPr/>
          <p:nvPr/>
        </p:nvGrpSpPr>
        <p:grpSpPr>
          <a:xfrm>
            <a:off x="4545161" y="1514336"/>
            <a:ext cx="3815975" cy="757832"/>
            <a:chOff x="4689382" y="1217009"/>
            <a:chExt cx="3815975" cy="757832"/>
          </a:xfrm>
        </p:grpSpPr>
        <p:cxnSp>
          <p:nvCxnSpPr>
            <p:cNvPr id="29" name="Straight Arrow Connector 28"/>
            <p:cNvCxnSpPr>
              <a:stCxn id="30" idx="1"/>
            </p:cNvCxnSpPr>
            <p:nvPr/>
          </p:nvCxnSpPr>
          <p:spPr>
            <a:xfrm flipH="1">
              <a:off x="4689382" y="1540175"/>
              <a:ext cx="1780610" cy="434666"/>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69992" y="1217009"/>
              <a:ext cx="2035365" cy="646331"/>
            </a:xfrm>
            <a:prstGeom prst="rect">
              <a:avLst/>
            </a:prstGeom>
            <a:noFill/>
            <a:ln w="38100">
              <a:solidFill>
                <a:srgbClr val="8080FF"/>
              </a:solidFill>
            </a:ln>
          </p:spPr>
          <p:txBody>
            <a:bodyPr wrap="none" rtlCol="0">
              <a:spAutoFit/>
            </a:bodyPr>
            <a:lstStyle/>
            <a:p>
              <a:r>
                <a:rPr lang="en-US" dirty="0"/>
                <a:t>605 Male engineers</a:t>
              </a:r>
            </a:p>
            <a:p>
              <a:r>
                <a:rPr lang="en-US" dirty="0"/>
                <a:t>with height 67”</a:t>
              </a:r>
            </a:p>
          </p:txBody>
        </p:sp>
      </p:grpSp>
      <p:sp>
        <p:nvSpPr>
          <p:cNvPr id="34" name="TextBox 33"/>
          <p:cNvSpPr txBox="1"/>
          <p:nvPr/>
        </p:nvSpPr>
        <p:spPr>
          <a:xfrm>
            <a:off x="550545" y="4862959"/>
            <a:ext cx="8042907" cy="1384995"/>
          </a:xfrm>
          <a:prstGeom prst="rect">
            <a:avLst/>
          </a:prstGeom>
          <a:noFill/>
        </p:spPr>
        <p:txBody>
          <a:bodyPr wrap="square" rtlCol="0">
            <a:spAutoFit/>
          </a:bodyPr>
          <a:lstStyle/>
          <a:p>
            <a:r>
              <a:rPr lang="en-US" sz="1400" dirty="0"/>
              <a:t>If we are asked to guess the gender of a new 67” engineer, we would refer to the above regular histogram and compare the two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3" name="Rectangle 42"/>
              <p:cNvSpPr/>
              <p:nvPr/>
            </p:nvSpPr>
            <p:spPr>
              <a:xfrm>
                <a:off x="4012933" y="5387381"/>
                <a:ext cx="1713164" cy="872996"/>
              </a:xfrm>
              <a:prstGeom prst="rect">
                <a:avLst/>
              </a:prstGeom>
            </p:spPr>
            <p:txBody>
              <a:bodyPr wrap="square">
                <a:spAutoFit/>
              </a:bodyPr>
              <a:lstStyle/>
              <a:p>
                <a:pPr lvl="0">
                  <a:spcAft>
                    <a:spcPts val="600"/>
                  </a:spcAft>
                </a:pPr>
                <a14:m>
                  <m:oMathPara xmlns:m="http://schemas.openxmlformats.org/officeDocument/2006/math">
                    <m:oMathParaPr>
                      <m:jc m:val="centerGroup"/>
                    </m:oMathParaPr>
                    <m:oMath xmlns:m="http://schemas.openxmlformats.org/officeDocument/2006/math">
                      <m:r>
                        <a:rPr lang="en-US" sz="1200" b="0" i="1" smtClean="0">
                          <a:solidFill>
                            <a:prstClr val="black"/>
                          </a:solidFill>
                          <a:latin typeface="Cambria Math" panose="02040503050406030204" pitchFamily="18" charset="0"/>
                        </a:rPr>
                        <m:t>=</m:t>
                      </m:r>
                      <m:f>
                        <m:fPr>
                          <m:ctrlPr>
                            <a:rPr lang="en-US" sz="1200" i="1">
                              <a:solidFill>
                                <a:prstClr val="black"/>
                              </a:solidFill>
                              <a:latin typeface="Cambria Math" panose="02040503050406030204" pitchFamily="18" charset="0"/>
                            </a:rPr>
                          </m:ctrlPr>
                        </m:fPr>
                        <m:num>
                          <m:r>
                            <a:rPr lang="en-US" sz="1200" b="0" i="1" smtClean="0">
                              <a:solidFill>
                                <a:prstClr val="black"/>
                              </a:solidFill>
                              <a:latin typeface="Cambria Math" panose="02040503050406030204" pitchFamily="18" charset="0"/>
                            </a:rPr>
                            <m:t>144</m:t>
                          </m:r>
                        </m:num>
                        <m:den>
                          <m:r>
                            <a:rPr lang="en-US" sz="1200" b="0" i="1" smtClean="0">
                              <a:solidFill>
                                <a:prstClr val="black"/>
                              </a:solidFill>
                              <a:latin typeface="Cambria Math" panose="02040503050406030204" pitchFamily="18" charset="0"/>
                            </a:rPr>
                            <m:t>144</m:t>
                          </m:r>
                          <m:r>
                            <a:rPr lang="en-US" sz="120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605</m:t>
                          </m:r>
                        </m:den>
                      </m:f>
                      <m:r>
                        <a:rPr lang="en-US" sz="1200" b="0" i="1" smtClean="0">
                          <a:solidFill>
                            <a:prstClr val="black"/>
                          </a:solidFill>
                          <a:latin typeface="Cambria Math" panose="02040503050406030204" pitchFamily="18" charset="0"/>
                        </a:rPr>
                        <m:t>=0.19</m:t>
                      </m:r>
                    </m:oMath>
                  </m:oMathPara>
                </a14:m>
                <a:endParaRPr lang="en-US" sz="1400" dirty="0"/>
              </a:p>
              <a:p>
                <a:pPr lvl="0"/>
                <a14:m>
                  <m:oMathPara xmlns:m="http://schemas.openxmlformats.org/officeDocument/2006/math">
                    <m:oMathParaPr>
                      <m:jc m:val="centerGroup"/>
                    </m:oMathParaPr>
                    <m:oMath xmlns:m="http://schemas.openxmlformats.org/officeDocument/2006/math">
                      <m:r>
                        <a:rPr lang="en-US" sz="1200" i="1">
                          <a:solidFill>
                            <a:prstClr val="black"/>
                          </a:solidFill>
                          <a:latin typeface="Cambria Math" panose="02040503050406030204" pitchFamily="18" charset="0"/>
                        </a:rPr>
                        <m:t>=</m:t>
                      </m:r>
                      <m:f>
                        <m:fPr>
                          <m:ctrlPr>
                            <a:rPr lang="en-US" sz="1200" i="1">
                              <a:solidFill>
                                <a:prstClr val="black"/>
                              </a:solidFill>
                              <a:latin typeface="Cambria Math" panose="02040503050406030204" pitchFamily="18" charset="0"/>
                            </a:rPr>
                          </m:ctrlPr>
                        </m:fPr>
                        <m:num>
                          <m:r>
                            <a:rPr lang="en-US" sz="1200" b="0" i="1" smtClean="0">
                              <a:solidFill>
                                <a:prstClr val="black"/>
                              </a:solidFill>
                              <a:latin typeface="Cambria Math" panose="02040503050406030204" pitchFamily="18" charset="0"/>
                            </a:rPr>
                            <m:t>605</m:t>
                          </m:r>
                        </m:num>
                        <m:den>
                          <m:r>
                            <a:rPr lang="en-US" sz="1200" b="0" i="1" smtClean="0">
                              <a:solidFill>
                                <a:prstClr val="black"/>
                              </a:solidFill>
                              <a:latin typeface="Cambria Math" panose="02040503050406030204" pitchFamily="18" charset="0"/>
                            </a:rPr>
                            <m:t>144</m:t>
                          </m:r>
                          <m:r>
                            <a:rPr lang="en-US" sz="1200" i="1">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605</m:t>
                          </m:r>
                        </m:den>
                      </m:f>
                      <m:r>
                        <a:rPr lang="en-US" sz="1200" i="1">
                          <a:solidFill>
                            <a:prstClr val="black"/>
                          </a:solidFill>
                          <a:latin typeface="Cambria Math" panose="02040503050406030204" pitchFamily="18" charset="0"/>
                        </a:rPr>
                        <m:t>=0.</m:t>
                      </m:r>
                      <m:r>
                        <a:rPr lang="en-US" sz="1200" b="0" i="1" smtClean="0">
                          <a:solidFill>
                            <a:prstClr val="black"/>
                          </a:solidFill>
                          <a:latin typeface="Cambria Math" panose="02040503050406030204" pitchFamily="18" charset="0"/>
                        </a:rPr>
                        <m:t>81</m:t>
                      </m:r>
                    </m:oMath>
                  </m:oMathPara>
                </a14:m>
                <a:endParaRPr lang="en-US" sz="1200" dirty="0">
                  <a:solidFill>
                    <a:prstClr val="black"/>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3" y="5387381"/>
                <a:ext cx="1713164" cy="87299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7617041" y="5425266"/>
                <a:ext cx="1227339" cy="83099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𝑝</m:t>
                      </m:r>
                      <m:r>
                        <a:rPr lang="en-US" sz="1600" b="0" i="1" smtClean="0">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F</m:t>
                      </m:r>
                      <m:r>
                        <a:rPr lang="en-US" sz="1600" b="0" i="1" smtClean="0">
                          <a:solidFill>
                            <a:prstClr val="black"/>
                          </a:solidFill>
                          <a:latin typeface="Cambria Math" panose="02040503050406030204" pitchFamily="18" charset="0"/>
                        </a:rPr>
                        <m:t>|67")</m:t>
                      </m:r>
                    </m:oMath>
                  </m:oMathPara>
                </a14:m>
                <a:endParaRPr lang="en-US" sz="1600" b="0" dirty="0">
                  <a:solidFill>
                    <a:prstClr val="black"/>
                  </a:solidFill>
                </a:endParaRPr>
              </a:p>
              <a:p>
                <a:pPr lvl="0"/>
                <a:endParaRPr lang="en-US" sz="1600" b="0" dirty="0">
                  <a:solidFill>
                    <a:prstClr val="black"/>
                  </a:solidFill>
                </a:endParaRPr>
              </a:p>
              <a:p>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𝑝</m:t>
                      </m:r>
                      <m:r>
                        <a:rPr lang="en-US" sz="1600" i="1">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|67")</m:t>
                      </m:r>
                    </m:oMath>
                  </m:oMathPara>
                </a14:m>
                <a:endParaRPr lang="en-US" sz="1600"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7617041" y="5425266"/>
                <a:ext cx="1227339" cy="830997"/>
              </a:xfrm>
              <a:prstGeom prst="rect">
                <a:avLst/>
              </a:prstGeom>
              <a:blipFill rotWithShape="0">
                <a:blip r:embed="rId5"/>
                <a:stretch>
                  <a:fillRect b="-367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“Regular” Histogram of engineers’ height</a:t>
            </a:r>
          </a:p>
        </p:txBody>
      </p:sp>
    </p:spTree>
    <p:extLst>
      <p:ext uri="{BB962C8B-B14F-4D97-AF65-F5344CB8AC3E}">
        <p14:creationId xmlns:p14="http://schemas.microsoft.com/office/powerpoint/2010/main" val="18675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59712" y="5385912"/>
            <a:ext cx="1484288"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098224" y="777018"/>
            <a:ext cx="6705728" cy="3988709"/>
            <a:chOff x="73736" y="1084449"/>
            <a:chExt cx="6705728" cy="3988709"/>
          </a:xfrm>
        </p:grpSpPr>
        <p:pic>
          <p:nvPicPr>
            <p:cNvPr id="25" name="Picture 24"/>
            <p:cNvPicPr>
              <a:picLocks noChangeAspect="1"/>
            </p:cNvPicPr>
            <p:nvPr/>
          </p:nvPicPr>
          <p:blipFill>
            <a:blip r:embed="rId2"/>
            <a:stretch>
              <a:fillRect/>
            </a:stretch>
          </p:blipFill>
          <p:spPr>
            <a:xfrm>
              <a:off x="428017" y="1084449"/>
              <a:ext cx="6351447" cy="3988709"/>
            </a:xfrm>
            <a:prstGeom prst="rect">
              <a:avLst/>
            </a:prstGeom>
          </p:spPr>
        </p:pic>
        <p:pic>
          <p:nvPicPr>
            <p:cNvPr id="26" name="Picture 25"/>
            <p:cNvPicPr>
              <a:picLocks noChangeAspect="1"/>
            </p:cNvPicPr>
            <p:nvPr/>
          </p:nvPicPr>
          <p:blipFill rotWithShape="1">
            <a:blip r:embed="rId3"/>
            <a:srcRect r="83235"/>
            <a:stretch/>
          </p:blipFill>
          <p:spPr>
            <a:xfrm>
              <a:off x="73736" y="1084449"/>
              <a:ext cx="1064822" cy="3988709"/>
            </a:xfrm>
            <a:prstGeom prst="rect">
              <a:avLst/>
            </a:prstGeom>
          </p:spPr>
        </p:pic>
      </p:grpSp>
      <p:grpSp>
        <p:nvGrpSpPr>
          <p:cNvPr id="20" name="Group 19"/>
          <p:cNvGrpSpPr/>
          <p:nvPr/>
        </p:nvGrpSpPr>
        <p:grpSpPr>
          <a:xfrm>
            <a:off x="4545161" y="596839"/>
            <a:ext cx="4474551" cy="835438"/>
            <a:chOff x="4738708" y="1888110"/>
            <a:chExt cx="4474551" cy="835438"/>
          </a:xfrm>
        </p:grpSpPr>
        <p:cxnSp>
          <p:nvCxnSpPr>
            <p:cNvPr id="14" name="Straight Arrow Connector 13"/>
            <p:cNvCxnSpPr>
              <a:stCxn id="17" idx="1"/>
            </p:cNvCxnSpPr>
            <p:nvPr/>
          </p:nvCxnSpPr>
          <p:spPr>
            <a:xfrm flipH="1">
              <a:off x="4738708" y="2211276"/>
              <a:ext cx="1774118" cy="512272"/>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6" y="1888110"/>
              <a:ext cx="2700433" cy="646331"/>
            </a:xfrm>
            <a:prstGeom prst="rect">
              <a:avLst/>
            </a:prstGeom>
            <a:noFill/>
            <a:ln w="38100">
              <a:solidFill>
                <a:srgbClr val="FFC0C0"/>
              </a:solidFill>
            </a:ln>
          </p:spPr>
          <p:txBody>
            <a:bodyPr wrap="square" rtlCol="0">
              <a:spAutoFit/>
            </a:bodyPr>
            <a:lstStyle/>
            <a:p>
              <a:r>
                <a:rPr lang="en-US" dirty="0"/>
                <a:t>0.1028 Fraction of female engineers with height 67”</a:t>
              </a:r>
            </a:p>
          </p:txBody>
        </p:sp>
      </p:grpSp>
      <p:grpSp>
        <p:nvGrpSpPr>
          <p:cNvPr id="28" name="Group 27"/>
          <p:cNvGrpSpPr/>
          <p:nvPr/>
        </p:nvGrpSpPr>
        <p:grpSpPr>
          <a:xfrm>
            <a:off x="4545161" y="1752120"/>
            <a:ext cx="4366676" cy="646331"/>
            <a:chOff x="4714044" y="1098277"/>
            <a:chExt cx="4366676" cy="646331"/>
          </a:xfrm>
        </p:grpSpPr>
        <p:cxnSp>
          <p:nvCxnSpPr>
            <p:cNvPr id="29" name="Straight Arrow Connector 28"/>
            <p:cNvCxnSpPr>
              <a:stCxn id="30" idx="1"/>
            </p:cNvCxnSpPr>
            <p:nvPr/>
          </p:nvCxnSpPr>
          <p:spPr>
            <a:xfrm flipH="1">
              <a:off x="4714044" y="1421443"/>
              <a:ext cx="1762440" cy="216429"/>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6484" y="1098277"/>
              <a:ext cx="2604236" cy="646331"/>
            </a:xfrm>
            <a:prstGeom prst="rect">
              <a:avLst/>
            </a:prstGeom>
            <a:noFill/>
            <a:ln w="38100">
              <a:solidFill>
                <a:srgbClr val="8080FF"/>
              </a:solidFill>
            </a:ln>
          </p:spPr>
          <p:txBody>
            <a:bodyPr wrap="square" rtlCol="0">
              <a:spAutoFit/>
            </a:bodyPr>
            <a:lstStyle/>
            <a:p>
              <a:r>
                <a:rPr lang="en-US" dirty="0"/>
                <a:t>0.0704 Fraction of male engineers with height 67”</a:t>
              </a:r>
            </a:p>
          </p:txBody>
        </p:sp>
      </p:grpSp>
      <p:sp>
        <p:nvSpPr>
          <p:cNvPr id="34" name="TextBox 33"/>
          <p:cNvSpPr txBox="1"/>
          <p:nvPr/>
        </p:nvSpPr>
        <p:spPr>
          <a:xfrm>
            <a:off x="550545" y="4783057"/>
            <a:ext cx="8361293" cy="1384995"/>
          </a:xfrm>
          <a:prstGeom prst="rect">
            <a:avLst/>
          </a:prstGeom>
          <a:noFill/>
        </p:spPr>
        <p:txBody>
          <a:bodyPr wrap="square" rtlCol="0">
            <a:spAutoFit/>
          </a:bodyPr>
          <a:lstStyle/>
          <a:p>
            <a:r>
              <a:rPr lang="en-US" sz="1400" dirty="0"/>
              <a:t>If we are asked to guess the gender of a new 67” engineer, we would refer to the above normalized histogram AND the additional information on prevalence and compare the two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1" name="Rectangle 40"/>
              <p:cNvSpPr/>
              <p:nvPr/>
            </p:nvSpPr>
            <p:spPr>
              <a:xfrm>
                <a:off x="7617041" y="5336484"/>
                <a:ext cx="1227339" cy="83099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𝑝</m:t>
                      </m:r>
                      <m:r>
                        <a:rPr lang="en-US" sz="1600" b="0" i="1" smtClean="0">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F</m:t>
                      </m:r>
                      <m:r>
                        <a:rPr lang="en-US" sz="1600" b="0" i="1" smtClean="0">
                          <a:solidFill>
                            <a:prstClr val="black"/>
                          </a:solidFill>
                          <a:latin typeface="Cambria Math" panose="02040503050406030204" pitchFamily="18" charset="0"/>
                        </a:rPr>
                        <m:t>|67")</m:t>
                      </m:r>
                    </m:oMath>
                  </m:oMathPara>
                </a14:m>
                <a:endParaRPr lang="en-US" sz="1600" b="0" dirty="0">
                  <a:solidFill>
                    <a:prstClr val="black"/>
                  </a:solidFill>
                </a:endParaRPr>
              </a:p>
              <a:p>
                <a:pPr lvl="0"/>
                <a:endParaRPr lang="en-US" sz="1600" b="0" dirty="0">
                  <a:solidFill>
                    <a:prstClr val="black"/>
                  </a:solidFill>
                </a:endParaRPr>
              </a:p>
              <a:p>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𝑝</m:t>
                      </m:r>
                      <m:r>
                        <a:rPr lang="en-US" sz="1600" i="1">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|67")</m:t>
                      </m:r>
                    </m:oMath>
                  </m:oMathPara>
                </a14:m>
                <a:endParaRPr lang="en-US" sz="1600" dirty="0">
                  <a:solidFill>
                    <a:prstClr val="black"/>
                  </a:solidFill>
                </a:endParaRPr>
              </a:p>
            </p:txBody>
          </p:sp>
        </mc:Choice>
        <mc:Fallback xmlns="">
          <p:sp>
            <p:nvSpPr>
              <p:cNvPr id="41" name="Rectangle 40"/>
              <p:cNvSpPr>
                <a:spLocks noRot="1" noChangeAspect="1" noMove="1" noResize="1" noEditPoints="1" noAdjustHandles="1" noChangeArrowheads="1" noChangeShapeType="1" noTextEdit="1"/>
              </p:cNvSpPr>
              <p:nvPr/>
            </p:nvSpPr>
            <p:spPr>
              <a:xfrm>
                <a:off x="7617041" y="5336484"/>
                <a:ext cx="1227339" cy="830997"/>
              </a:xfrm>
              <a:prstGeom prst="rect">
                <a:avLst/>
              </a:prstGeom>
              <a:blipFill rotWithShape="0">
                <a:blip r:embed="rId6"/>
                <a:stretch>
                  <a:fillRect b="-2920"/>
                </a:stretch>
              </a:blipFill>
            </p:spPr>
            <p:txBody>
              <a:bodyPr/>
              <a:lstStyle/>
              <a:p>
                <a:r>
                  <a:rPr lang="en-US">
                    <a:noFill/>
                  </a:rPr>
                  <a:t> </a:t>
                </a:r>
              </a:p>
            </p:txBody>
          </p:sp>
        </mc:Fallback>
      </mc:AlternateContent>
      <p:sp>
        <p:nvSpPr>
          <p:cNvPr id="18" name="TextBox 17"/>
          <p:cNvSpPr txBox="1"/>
          <p:nvPr/>
        </p:nvSpPr>
        <p:spPr>
          <a:xfrm>
            <a:off x="1931650" y="2149475"/>
            <a:ext cx="1386726" cy="646331"/>
          </a:xfrm>
          <a:prstGeom prst="rect">
            <a:avLst/>
          </a:prstGeom>
          <a:noFill/>
          <a:ln w="38100">
            <a:solidFill>
              <a:srgbClr val="FFC0C0"/>
            </a:solidFill>
          </a:ln>
        </p:spPr>
        <p:txBody>
          <a:bodyPr wrap="none" rtlCol="0">
            <a:spAutoFit/>
          </a:bodyPr>
          <a:lstStyle/>
          <a:p>
            <a:r>
              <a:rPr lang="en-US" dirty="0"/>
              <a:t>1400 Female</a:t>
            </a:r>
          </a:p>
          <a:p>
            <a:r>
              <a:rPr lang="en-US" dirty="0"/>
              <a:t>engineers</a:t>
            </a:r>
          </a:p>
        </p:txBody>
      </p:sp>
      <p:sp>
        <p:nvSpPr>
          <p:cNvPr id="31" name="TextBox 30"/>
          <p:cNvSpPr txBox="1"/>
          <p:nvPr/>
        </p:nvSpPr>
        <p:spPr>
          <a:xfrm>
            <a:off x="6603364" y="2973642"/>
            <a:ext cx="1181734" cy="646331"/>
          </a:xfrm>
          <a:prstGeom prst="rect">
            <a:avLst/>
          </a:prstGeom>
          <a:noFill/>
          <a:ln w="38100">
            <a:solidFill>
              <a:srgbClr val="8080FF"/>
            </a:solidFill>
          </a:ln>
        </p:spPr>
        <p:txBody>
          <a:bodyPr wrap="none" rtlCol="0">
            <a:spAutoFit/>
          </a:bodyPr>
          <a:lstStyle/>
          <a:p>
            <a:r>
              <a:rPr lang="en-US" dirty="0"/>
              <a:t>8600 Male</a:t>
            </a:r>
          </a:p>
          <a:p>
            <a:r>
              <a:rPr lang="en-US" dirty="0"/>
              <a:t>engineers</a:t>
            </a:r>
          </a:p>
        </p:txBody>
      </p:sp>
      <mc:AlternateContent xmlns:mc="http://schemas.openxmlformats.org/markup-compatibility/2006" xmlns:a14="http://schemas.microsoft.com/office/drawing/2010/main">
        <mc:Choice Requires="a14">
          <p:sp>
            <p:nvSpPr>
              <p:cNvPr id="36" name="Rectangle 35"/>
              <p:cNvSpPr/>
              <p:nvPr/>
            </p:nvSpPr>
            <p:spPr>
              <a:xfrm>
                <a:off x="6319280" y="1243170"/>
                <a:ext cx="1340432" cy="369332"/>
              </a:xfrm>
              <a:prstGeom prst="rect">
                <a:avLst/>
              </a:prstGeom>
              <a:noFill/>
              <a:ln w="38100">
                <a:solidFill>
                  <a:srgbClr val="FFC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(67"|</m:t>
                      </m:r>
                      <m:r>
                        <m:rPr>
                          <m:sty m:val="p"/>
                        </m:rPr>
                        <a:rPr lang="en-US">
                          <a:latin typeface="Cambria Math" panose="02040503050406030204" pitchFamily="18" charset="0"/>
                        </a:rPr>
                        <m:t>F</m:t>
                      </m:r>
                      <m:r>
                        <a:rPr lang="en-US">
                          <a:latin typeface="Cambria Math" panose="02040503050406030204" pitchFamily="18" charset="0"/>
                        </a:rPr>
                        <m:t>)</m:t>
                      </m:r>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6319280" y="1243170"/>
                <a:ext cx="1340432" cy="369332"/>
              </a:xfrm>
              <a:prstGeom prst="rect">
                <a:avLst/>
              </a:prstGeom>
              <a:blipFill rotWithShape="0">
                <a:blip r:embed="rId7"/>
                <a:stretch>
                  <a:fillRect b="-5970"/>
                </a:stretch>
              </a:blipFill>
              <a:ln w="38100">
                <a:solidFill>
                  <a:srgbClr val="FFC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314763" y="2394319"/>
                <a:ext cx="1455848" cy="369332"/>
              </a:xfrm>
              <a:prstGeom prst="rect">
                <a:avLst/>
              </a:prstGeom>
              <a:noFill/>
              <a:ln w="38100">
                <a:solidFill>
                  <a:srgbClr val="8080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𝑝</m:t>
                      </m:r>
                      <m:r>
                        <a:rPr lang="en-US" smtClean="0">
                          <a:latin typeface="Cambria Math" panose="02040503050406030204" pitchFamily="18" charset="0"/>
                        </a:rPr>
                        <m:t>(67"|</m:t>
                      </m:r>
                      <m:r>
                        <m:rPr>
                          <m:sty m:val="p"/>
                        </m:rPr>
                        <a:rPr lang="en-US" smtClean="0">
                          <a:latin typeface="Cambria Math" panose="02040503050406030204" pitchFamily="18" charset="0"/>
                        </a:rPr>
                        <m:t>M</m:t>
                      </m:r>
                      <m:r>
                        <a:rPr lang="en-US" smtClean="0">
                          <a:latin typeface="Cambria Math" panose="02040503050406030204" pitchFamily="18" charset="0"/>
                        </a:rPr>
                        <m:t>)</m:t>
                      </m:r>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6314763" y="2394319"/>
                <a:ext cx="1455848" cy="369332"/>
              </a:xfrm>
              <a:prstGeom prst="rect">
                <a:avLst/>
              </a:prstGeom>
              <a:blipFill rotWithShape="0">
                <a:blip r:embed="rId8"/>
                <a:stretch>
                  <a:fillRect b="-7576"/>
                </a:stretch>
              </a:blipFill>
              <a:ln w="38100">
                <a:solidFill>
                  <a:srgbClr val="8080FF"/>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Normalized Histogram of engineers’ height</a:t>
            </a:r>
          </a:p>
        </p:txBody>
      </p:sp>
      <mc:AlternateContent xmlns:mc="http://schemas.openxmlformats.org/markup-compatibility/2006" xmlns:a14="http://schemas.microsoft.com/office/drawing/2010/main">
        <mc:Choice Requires="a14">
          <p:sp>
            <p:nvSpPr>
              <p:cNvPr id="42" name="Rectangle 41"/>
              <p:cNvSpPr/>
              <p:nvPr/>
            </p:nvSpPr>
            <p:spPr>
              <a:xfrm>
                <a:off x="4012933" y="5270498"/>
                <a:ext cx="3604108" cy="903196"/>
              </a:xfrm>
              <a:prstGeom prst="rect">
                <a:avLst/>
              </a:prstGeom>
              <a:solidFill>
                <a:schemeClr val="bg1"/>
              </a:solid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b="0" i="1" smtClean="0">
                              <a:solidFill>
                                <a:prstClr val="black"/>
                              </a:solidFill>
                              <a:latin typeface="Cambria Math" panose="02040503050406030204" pitchFamily="18" charset="0"/>
                            </a:rPr>
                            <m:t>1400</m:t>
                          </m:r>
                          <m:r>
                            <a:rPr lang="en-US" sz="1100" i="1">
                              <a:solidFill>
                                <a:prstClr val="black"/>
                              </a:solidFill>
                              <a:latin typeface="Cambria Math" panose="02040503050406030204" pitchFamily="18" charset="0"/>
                              <a:ea typeface="Cambria Math" panose="02040503050406030204" pitchFamily="18" charset="0"/>
                            </a:rPr>
                            <m:t>×</m:t>
                          </m:r>
                          <m:r>
                            <a:rPr lang="en-US" sz="1100" i="1">
                              <a:solidFill>
                                <a:prstClr val="black"/>
                              </a:solidFill>
                              <a:latin typeface="Cambria Math" panose="02040503050406030204" pitchFamily="18" charset="0"/>
                            </a:rPr>
                            <m:t>0.10</m:t>
                          </m:r>
                          <m:r>
                            <a:rPr lang="en-US" sz="1100" b="0" i="1" smtClean="0">
                              <a:solidFill>
                                <a:prstClr val="black"/>
                              </a:solidFill>
                              <a:latin typeface="Cambria Math" panose="02040503050406030204" pitchFamily="18" charset="0"/>
                            </a:rPr>
                            <m:t>28</m:t>
                          </m:r>
                        </m:num>
                        <m:den>
                          <m:r>
                            <a:rPr lang="en-US" sz="1100" b="0" i="1" smtClean="0">
                              <a:solidFill>
                                <a:prstClr val="black"/>
                              </a:solidFill>
                              <a:latin typeface="Cambria Math" panose="02040503050406030204" pitchFamily="18" charset="0"/>
                            </a:rPr>
                            <m:t>1400</m:t>
                          </m:r>
                          <m:r>
                            <a:rPr lang="en-US" sz="1100" i="1">
                              <a:solidFill>
                                <a:prstClr val="black"/>
                              </a:solidFill>
                              <a:latin typeface="Cambria Math" panose="02040503050406030204" pitchFamily="18" charset="0"/>
                            </a:rPr>
                            <m:t>×0.1028+</m:t>
                          </m:r>
                          <m:r>
                            <a:rPr lang="en-US" sz="1100" b="0" i="1" smtClean="0">
                              <a:solidFill>
                                <a:prstClr val="black"/>
                              </a:solidFill>
                              <a:latin typeface="Cambria Math" panose="02040503050406030204" pitchFamily="18" charset="0"/>
                            </a:rPr>
                            <m:t>86</m:t>
                          </m:r>
                          <m:r>
                            <a:rPr lang="en-US" sz="1100" i="1">
                              <a:solidFill>
                                <a:prstClr val="black"/>
                              </a:solidFill>
                              <a:latin typeface="Cambria Math" panose="02040503050406030204" pitchFamily="18" charset="0"/>
                            </a:rPr>
                            <m:t>00×0.</m:t>
                          </m:r>
                          <m:r>
                            <a:rPr lang="en-US" sz="1100" i="1">
                              <a:solidFill>
                                <a:prstClr val="black"/>
                              </a:solidFill>
                              <a:latin typeface="Cambria Math" panose="02040503050406030204" pitchFamily="18" charset="0"/>
                              <a:ea typeface="Cambria Math" panose="02040503050406030204" pitchFamily="18" charset="0"/>
                            </a:rPr>
                            <m:t>0704</m:t>
                          </m:r>
                        </m:den>
                      </m:f>
                      <m:r>
                        <a:rPr lang="en-US" sz="1100" b="0" i="1" smtClean="0">
                          <a:solidFill>
                            <a:prstClr val="black"/>
                          </a:solidFill>
                          <a:latin typeface="Cambria Math" panose="02040503050406030204" pitchFamily="18" charset="0"/>
                        </a:rPr>
                        <m:t>=0.19</m:t>
                      </m:r>
                    </m:oMath>
                  </m:oMathPara>
                </a14:m>
                <a:endParaRPr lang="en-US" sz="1100" dirty="0">
                  <a:solidFill>
                    <a:prstClr val="black"/>
                  </a:solidFill>
                </a:endParaRPr>
              </a:p>
              <a:p>
                <a:pPr lvl="0"/>
                <a:endParaRPr lang="en-US" sz="1100" dirty="0">
                  <a:solidFill>
                    <a:prstClr val="black"/>
                  </a:solidFill>
                </a:endParaRPr>
              </a:p>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b="0" i="1" smtClean="0">
                              <a:solidFill>
                                <a:prstClr val="black"/>
                              </a:solidFill>
                              <a:latin typeface="Cambria Math" panose="02040503050406030204" pitchFamily="18" charset="0"/>
                            </a:rPr>
                            <m:t>86</m:t>
                          </m:r>
                          <m:r>
                            <a:rPr lang="en-US" sz="1100" i="1">
                              <a:solidFill>
                                <a:prstClr val="black"/>
                              </a:solidFill>
                              <a:latin typeface="Cambria Math" panose="02040503050406030204" pitchFamily="18" charset="0"/>
                            </a:rPr>
                            <m:t>00×0.</m:t>
                          </m:r>
                          <m:r>
                            <a:rPr lang="en-US" sz="1100" i="1">
                              <a:solidFill>
                                <a:prstClr val="black"/>
                              </a:solidFill>
                              <a:latin typeface="Cambria Math" panose="02040503050406030204" pitchFamily="18" charset="0"/>
                              <a:ea typeface="Cambria Math" panose="02040503050406030204" pitchFamily="18" charset="0"/>
                            </a:rPr>
                            <m:t>0</m:t>
                          </m:r>
                          <m:r>
                            <a:rPr lang="en-US" sz="1100" b="0" i="1" smtClean="0">
                              <a:solidFill>
                                <a:prstClr val="black"/>
                              </a:solidFill>
                              <a:latin typeface="Cambria Math" panose="02040503050406030204" pitchFamily="18" charset="0"/>
                              <a:ea typeface="Cambria Math" panose="02040503050406030204" pitchFamily="18" charset="0"/>
                            </a:rPr>
                            <m:t>704</m:t>
                          </m:r>
                        </m:num>
                        <m:den>
                          <m:r>
                            <a:rPr lang="en-US" sz="1100" b="0" i="1" smtClean="0">
                              <a:solidFill>
                                <a:prstClr val="black"/>
                              </a:solidFill>
                              <a:latin typeface="Cambria Math" panose="02040503050406030204" pitchFamily="18" charset="0"/>
                            </a:rPr>
                            <m:t>1400</m:t>
                          </m:r>
                          <m:r>
                            <a:rPr lang="en-US" sz="1100" i="1">
                              <a:solidFill>
                                <a:prstClr val="black"/>
                              </a:solidFill>
                              <a:latin typeface="Cambria Math" panose="02040503050406030204" pitchFamily="18" charset="0"/>
                            </a:rPr>
                            <m:t>×0.1028+8</m:t>
                          </m:r>
                          <m:r>
                            <a:rPr lang="en-US" sz="1100" b="0" i="1" smtClean="0">
                              <a:solidFill>
                                <a:prstClr val="black"/>
                              </a:solidFill>
                              <a:latin typeface="Cambria Math" panose="02040503050406030204" pitchFamily="18" charset="0"/>
                            </a:rPr>
                            <m:t>6</m:t>
                          </m:r>
                          <m:r>
                            <a:rPr lang="en-US" sz="1100" i="1">
                              <a:solidFill>
                                <a:prstClr val="black"/>
                              </a:solidFill>
                              <a:latin typeface="Cambria Math" panose="02040503050406030204" pitchFamily="18" charset="0"/>
                            </a:rPr>
                            <m:t>00×0.</m:t>
                          </m:r>
                          <m:r>
                            <a:rPr lang="en-US" sz="1100" i="1">
                              <a:solidFill>
                                <a:prstClr val="black"/>
                              </a:solidFill>
                              <a:latin typeface="Cambria Math" panose="02040503050406030204" pitchFamily="18" charset="0"/>
                              <a:ea typeface="Cambria Math" panose="02040503050406030204" pitchFamily="18" charset="0"/>
                            </a:rPr>
                            <m:t>0704</m:t>
                          </m:r>
                        </m:den>
                      </m:f>
                      <m:r>
                        <a:rPr lang="en-US" sz="1100" i="1">
                          <a:solidFill>
                            <a:prstClr val="black"/>
                          </a:solidFill>
                          <a:latin typeface="Cambria Math" panose="02040503050406030204" pitchFamily="18" charset="0"/>
                        </a:rPr>
                        <m:t>=0.</m:t>
                      </m:r>
                      <m:r>
                        <a:rPr lang="en-US" sz="1100" b="0" i="1" smtClean="0">
                          <a:solidFill>
                            <a:prstClr val="black"/>
                          </a:solidFill>
                          <a:latin typeface="Cambria Math" panose="02040503050406030204" pitchFamily="18" charset="0"/>
                        </a:rPr>
                        <m:t>81</m:t>
                      </m:r>
                    </m:oMath>
                  </m:oMathPara>
                </a14:m>
                <a:endParaRPr lang="en-US" sz="1200" dirty="0"/>
              </a:p>
            </p:txBody>
          </p:sp>
        </mc:Choice>
        <mc:Fallback xmlns="">
          <p:sp>
            <p:nvSpPr>
              <p:cNvPr id="42" name="Rectangle 41"/>
              <p:cNvSpPr>
                <a:spLocks noRot="1" noChangeAspect="1" noMove="1" noResize="1" noEditPoints="1" noAdjustHandles="1" noChangeArrowheads="1" noChangeShapeType="1" noTextEdit="1"/>
              </p:cNvSpPr>
              <p:nvPr/>
            </p:nvSpPr>
            <p:spPr>
              <a:xfrm>
                <a:off x="4012933" y="5270498"/>
                <a:ext cx="3604108" cy="90319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4073024" y="5775233"/>
                <a:ext cx="3284512" cy="444802"/>
              </a:xfrm>
              <a:prstGeom prst="rect">
                <a:avLst/>
              </a:prstGeom>
              <a:solidFill>
                <a:schemeClr val="bg1"/>
              </a:solidFill>
            </p:spPr>
            <p:txBody>
              <a:bodyPr wrap="square" lIns="91440" rIns="91440">
                <a:spAutoFit/>
              </a:bodyPr>
              <a:lstStyle/>
              <a:p>
                <a:pPr lvl="0"/>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f>
                        <m:fPr>
                          <m:ctrlPr>
                            <a:rPr lang="en-US" sz="1100" i="1">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𝑃</m:t>
                          </m:r>
                          <m:r>
                            <a:rPr lang="en-US" sz="1100" b="0" i="1" smtClean="0">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𝑝</m:t>
                          </m:r>
                          <m:r>
                            <a:rPr lang="en-US" sz="1100" b="0" i="1" smtClean="0">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a:solidFill>
                                <a:schemeClr val="tx1"/>
                              </a:solidFill>
                              <a:latin typeface="Cambria Math" panose="02040503050406030204" pitchFamily="18" charset="0"/>
                            </a:rPr>
                            <m:t>F</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a:solidFill>
                                <a:schemeClr val="tx1"/>
                              </a:solidFill>
                              <a:latin typeface="Cambria Math" panose="02040503050406030204" pitchFamily="18" charset="0"/>
                              <a:ea typeface="Cambria Math" panose="02040503050406030204" pitchFamily="18" charset="0"/>
                            </a:rPr>
                            <m:t>F</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i="1">
                              <a:solidFill>
                                <a:schemeClr val="tx1"/>
                              </a:solidFill>
                              <a:latin typeface="Cambria Math" panose="02040503050406030204" pitchFamily="18" charset="0"/>
                              <a:ea typeface="Cambria Math" panose="02040503050406030204" pitchFamily="18" charset="0"/>
                            </a:rPr>
                            <m:t>)</m:t>
                          </m:r>
                        </m:den>
                      </m:f>
                    </m:oMath>
                  </m:oMathPara>
                </a14:m>
                <a:endParaRPr lang="en-US" sz="1100" dirty="0">
                  <a:solidFill>
                    <a:schemeClr val="tx1"/>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4073024" y="5775233"/>
                <a:ext cx="3284512" cy="444802"/>
              </a:xfrm>
              <a:prstGeom prst="rect">
                <a:avLst/>
              </a:prstGeom>
              <a:blipFill rotWithShape="0">
                <a:blip r:embed="rId10"/>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4073024" y="5232945"/>
                <a:ext cx="3284512" cy="444802"/>
              </a:xfrm>
              <a:prstGeom prst="rect">
                <a:avLst/>
              </a:prstGeom>
              <a:solidFill>
                <a:schemeClr val="bg1"/>
              </a:solidFill>
            </p:spPr>
            <p:txBody>
              <a:bodyPr wrap="square" lIns="91440" rIns="91440">
                <a:spAutoFit/>
              </a:bodyPr>
              <a:lstStyle/>
              <a:p>
                <a:pPr lvl="0"/>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f>
                        <m:fPr>
                          <m:ctrlPr>
                            <a:rPr lang="en-US" sz="1100" i="1">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𝑃</m:t>
                          </m:r>
                          <m:r>
                            <a:rPr lang="en-US" sz="1100" b="0" i="1" smtClean="0">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F</m:t>
                          </m:r>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𝑝</m:t>
                          </m:r>
                          <m:r>
                            <a:rPr lang="en-US" sz="1100" b="0" i="1" smtClean="0">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F</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a:solidFill>
                                <a:schemeClr val="tx1"/>
                              </a:solidFill>
                              <a:latin typeface="Cambria Math" panose="02040503050406030204" pitchFamily="18" charset="0"/>
                            </a:rPr>
                            <m:t>F</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a:solidFill>
                                <a:schemeClr val="tx1"/>
                              </a:solidFill>
                              <a:latin typeface="Cambria Math" panose="02040503050406030204" pitchFamily="18" charset="0"/>
                              <a:ea typeface="Cambria Math" panose="02040503050406030204" pitchFamily="18" charset="0"/>
                            </a:rPr>
                            <m:t>F</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i="1">
                              <a:solidFill>
                                <a:schemeClr val="tx1"/>
                              </a:solidFill>
                              <a:latin typeface="Cambria Math" panose="02040503050406030204" pitchFamily="18" charset="0"/>
                              <a:ea typeface="Cambria Math" panose="02040503050406030204" pitchFamily="18" charset="0"/>
                            </a:rPr>
                            <m:t>)</m:t>
                          </m:r>
                        </m:den>
                      </m:f>
                    </m:oMath>
                  </m:oMathPara>
                </a14:m>
                <a:endParaRPr lang="en-US" sz="1100"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73024" y="5232945"/>
                <a:ext cx="3284512" cy="444802"/>
              </a:xfrm>
              <a:prstGeom prst="rect">
                <a:avLst/>
              </a:prstGeom>
              <a:blipFill rotWithShape="0">
                <a:blip r:embed="rId11"/>
                <a:stretch>
                  <a:fillRect b="-4110"/>
                </a:stretch>
              </a:blipFill>
            </p:spPr>
            <p:txBody>
              <a:bodyPr/>
              <a:lstStyle/>
              <a:p>
                <a:r>
                  <a:rPr lang="en-US">
                    <a:noFill/>
                  </a:rPr>
                  <a:t> </a:t>
                </a:r>
              </a:p>
            </p:txBody>
          </p:sp>
        </mc:Fallback>
      </mc:AlternateContent>
      <p:cxnSp>
        <p:nvCxnSpPr>
          <p:cNvPr id="27" name="Straight Arrow Connector 26"/>
          <p:cNvCxnSpPr/>
          <p:nvPr/>
        </p:nvCxnSpPr>
        <p:spPr>
          <a:xfrm flipV="1">
            <a:off x="4545161" y="4152035"/>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52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1" grpId="0"/>
      <p:bldP spid="18" grpId="0" animBg="1"/>
      <p:bldP spid="31" grpId="0" animBg="1"/>
      <p:bldP spid="36" grpId="0" animBg="1"/>
      <p:bldP spid="37" grpId="0" animBg="1"/>
      <p:bldP spid="42" grpId="0" animBg="1"/>
      <p:bldP spid="44"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and more bins. Good or bad?</a:t>
            </a:r>
          </a:p>
        </p:txBody>
      </p:sp>
      <p:pic>
        <p:nvPicPr>
          <p:cNvPr id="3" name="Picture 2"/>
          <p:cNvPicPr>
            <a:picLocks noChangeAspect="1"/>
          </p:cNvPicPr>
          <p:nvPr/>
        </p:nvPicPr>
        <p:blipFill>
          <a:blip r:embed="rId2"/>
          <a:stretch>
            <a:fillRect/>
          </a:stretch>
        </p:blipFill>
        <p:spPr>
          <a:xfrm>
            <a:off x="761132" y="1009098"/>
            <a:ext cx="7621736" cy="4839803"/>
          </a:xfrm>
          <a:prstGeom prst="rect">
            <a:avLst/>
          </a:prstGeom>
        </p:spPr>
      </p:pic>
      <p:pic>
        <p:nvPicPr>
          <p:cNvPr id="4" name="Picture 3"/>
          <p:cNvPicPr>
            <a:picLocks noChangeAspect="1"/>
          </p:cNvPicPr>
          <p:nvPr/>
        </p:nvPicPr>
        <p:blipFill>
          <a:blip r:embed="rId3"/>
          <a:stretch>
            <a:fillRect/>
          </a:stretch>
        </p:blipFill>
        <p:spPr>
          <a:xfrm>
            <a:off x="761132" y="1009098"/>
            <a:ext cx="7621736" cy="4839803"/>
          </a:xfrm>
          <a:prstGeom prst="rect">
            <a:avLst/>
          </a:prstGeom>
        </p:spPr>
      </p:pic>
      <p:pic>
        <p:nvPicPr>
          <p:cNvPr id="5" name="Picture 4"/>
          <p:cNvPicPr>
            <a:picLocks noChangeAspect="1"/>
          </p:cNvPicPr>
          <p:nvPr/>
        </p:nvPicPr>
        <p:blipFill>
          <a:blip r:embed="rId4"/>
          <a:stretch>
            <a:fillRect/>
          </a:stretch>
        </p:blipFill>
        <p:spPr>
          <a:xfrm>
            <a:off x="761132" y="1009098"/>
            <a:ext cx="7621736" cy="4839803"/>
          </a:xfrm>
          <a:prstGeom prst="rect">
            <a:avLst/>
          </a:prstGeom>
        </p:spPr>
      </p:pic>
      <p:pic>
        <p:nvPicPr>
          <p:cNvPr id="6" name="Picture 5"/>
          <p:cNvPicPr>
            <a:picLocks noChangeAspect="1"/>
          </p:cNvPicPr>
          <p:nvPr/>
        </p:nvPicPr>
        <p:blipFill>
          <a:blip r:embed="rId5"/>
          <a:stretch>
            <a:fillRect/>
          </a:stretch>
        </p:blipFill>
        <p:spPr>
          <a:xfrm>
            <a:off x="761132" y="1009098"/>
            <a:ext cx="7621736" cy="4839803"/>
          </a:xfrm>
          <a:prstGeom prst="rect">
            <a:avLst/>
          </a:prstGeom>
        </p:spPr>
      </p:pic>
      <p:pic>
        <p:nvPicPr>
          <p:cNvPr id="7" name="Picture 6"/>
          <p:cNvPicPr>
            <a:picLocks noChangeAspect="1"/>
          </p:cNvPicPr>
          <p:nvPr/>
        </p:nvPicPr>
        <p:blipFill>
          <a:blip r:embed="rId6"/>
          <a:stretch>
            <a:fillRect/>
          </a:stretch>
        </p:blipFill>
        <p:spPr>
          <a:xfrm>
            <a:off x="761132" y="1009098"/>
            <a:ext cx="7621736" cy="4839803"/>
          </a:xfrm>
          <a:prstGeom prst="rect">
            <a:avLst/>
          </a:prstGeom>
        </p:spPr>
      </p:pic>
      <p:pic>
        <p:nvPicPr>
          <p:cNvPr id="8" name="Picture 7"/>
          <p:cNvPicPr>
            <a:picLocks noChangeAspect="1"/>
          </p:cNvPicPr>
          <p:nvPr/>
        </p:nvPicPr>
        <p:blipFill>
          <a:blip r:embed="rId7"/>
          <a:stretch>
            <a:fillRect/>
          </a:stretch>
        </p:blipFill>
        <p:spPr>
          <a:xfrm>
            <a:off x="761132" y="1009098"/>
            <a:ext cx="7621736" cy="4839803"/>
          </a:xfrm>
          <a:prstGeom prst="rect">
            <a:avLst/>
          </a:prstGeom>
        </p:spPr>
      </p:pic>
    </p:spTree>
    <p:extLst>
      <p:ext uri="{BB962C8B-B14F-4D97-AF65-F5344CB8AC3E}">
        <p14:creationId xmlns:p14="http://schemas.microsoft.com/office/powerpoint/2010/main" val="17932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and more bins. More and more samples.</a:t>
            </a:r>
          </a:p>
        </p:txBody>
      </p:sp>
      <p:pic>
        <p:nvPicPr>
          <p:cNvPr id="3" name="Picture 2"/>
          <p:cNvPicPr>
            <a:picLocks noChangeAspect="1"/>
          </p:cNvPicPr>
          <p:nvPr/>
        </p:nvPicPr>
        <p:blipFill>
          <a:blip r:embed="rId2"/>
          <a:stretch>
            <a:fillRect/>
          </a:stretch>
        </p:blipFill>
        <p:spPr>
          <a:xfrm>
            <a:off x="761132" y="1009098"/>
            <a:ext cx="7621736" cy="4839803"/>
          </a:xfrm>
          <a:prstGeom prst="rect">
            <a:avLst/>
          </a:prstGeom>
        </p:spPr>
      </p:pic>
      <p:pic>
        <p:nvPicPr>
          <p:cNvPr id="4" name="Picture 3"/>
          <p:cNvPicPr>
            <a:picLocks noChangeAspect="1"/>
          </p:cNvPicPr>
          <p:nvPr/>
        </p:nvPicPr>
        <p:blipFill>
          <a:blip r:embed="rId3"/>
          <a:stretch>
            <a:fillRect/>
          </a:stretch>
        </p:blipFill>
        <p:spPr>
          <a:xfrm>
            <a:off x="761132" y="1009098"/>
            <a:ext cx="7621736" cy="4839803"/>
          </a:xfrm>
          <a:prstGeom prst="rect">
            <a:avLst/>
          </a:prstGeom>
        </p:spPr>
      </p:pic>
      <p:pic>
        <p:nvPicPr>
          <p:cNvPr id="5" name="Picture 4"/>
          <p:cNvPicPr>
            <a:picLocks noChangeAspect="1"/>
          </p:cNvPicPr>
          <p:nvPr/>
        </p:nvPicPr>
        <p:blipFill>
          <a:blip r:embed="rId4"/>
          <a:stretch>
            <a:fillRect/>
          </a:stretch>
        </p:blipFill>
        <p:spPr>
          <a:xfrm>
            <a:off x="761132" y="1009098"/>
            <a:ext cx="7621736" cy="4839803"/>
          </a:xfrm>
          <a:prstGeom prst="rect">
            <a:avLst/>
          </a:prstGeom>
        </p:spPr>
      </p:pic>
      <p:pic>
        <p:nvPicPr>
          <p:cNvPr id="6" name="Picture 5"/>
          <p:cNvPicPr>
            <a:picLocks noChangeAspect="1"/>
          </p:cNvPicPr>
          <p:nvPr/>
        </p:nvPicPr>
        <p:blipFill>
          <a:blip r:embed="rId5"/>
          <a:stretch>
            <a:fillRect/>
          </a:stretch>
        </p:blipFill>
        <p:spPr>
          <a:xfrm>
            <a:off x="761132" y="1009098"/>
            <a:ext cx="7621736" cy="4839803"/>
          </a:xfrm>
          <a:prstGeom prst="rect">
            <a:avLst/>
          </a:prstGeom>
        </p:spPr>
      </p:pic>
      <p:pic>
        <p:nvPicPr>
          <p:cNvPr id="7" name="Picture 6"/>
          <p:cNvPicPr>
            <a:picLocks noChangeAspect="1"/>
          </p:cNvPicPr>
          <p:nvPr/>
        </p:nvPicPr>
        <p:blipFill>
          <a:blip r:embed="rId6"/>
          <a:stretch>
            <a:fillRect/>
          </a:stretch>
        </p:blipFill>
        <p:spPr>
          <a:xfrm>
            <a:off x="761132" y="1009098"/>
            <a:ext cx="7621736" cy="4839803"/>
          </a:xfrm>
          <a:prstGeom prst="rect">
            <a:avLst/>
          </a:prstGeom>
        </p:spPr>
      </p:pic>
      <p:pic>
        <p:nvPicPr>
          <p:cNvPr id="8" name="Picture 7"/>
          <p:cNvPicPr>
            <a:picLocks noChangeAspect="1"/>
          </p:cNvPicPr>
          <p:nvPr/>
        </p:nvPicPr>
        <p:blipFill>
          <a:blip r:embed="rId7"/>
          <a:stretch>
            <a:fillRect/>
          </a:stretch>
        </p:blipFill>
        <p:spPr>
          <a:xfrm>
            <a:off x="761132" y="1009098"/>
            <a:ext cx="7621736" cy="4839803"/>
          </a:xfrm>
          <a:prstGeom prst="rect">
            <a:avLst/>
          </a:prstGeom>
        </p:spPr>
      </p:pic>
    </p:spTree>
    <p:extLst>
      <p:ext uri="{BB962C8B-B14F-4D97-AF65-F5344CB8AC3E}">
        <p14:creationId xmlns:p14="http://schemas.microsoft.com/office/powerpoint/2010/main" val="84918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1: What is machine learning?</a:t>
            </a:r>
          </a:p>
        </p:txBody>
      </p:sp>
      <p:sp>
        <p:nvSpPr>
          <p:cNvPr id="7" name="Text Placeholder 2"/>
          <p:cNvSpPr txBox="1">
            <a:spLocks/>
          </p:cNvSpPr>
          <p:nvPr/>
        </p:nvSpPr>
        <p:spPr>
          <a:xfrm>
            <a:off x="72428" y="745854"/>
            <a:ext cx="2787504"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hlinkClick r:id="rId2" action="ppaction://hlinksldjump"/>
              </a:rPr>
              <a:t>What will you accomplish today ?</a:t>
            </a:r>
            <a:endParaRPr lang="en-US" sz="1400" dirty="0"/>
          </a:p>
          <a:p>
            <a:r>
              <a:rPr lang="en-US" sz="1400" dirty="0">
                <a:hlinkClick r:id="rId3" action="ppaction://hlinksldjump"/>
              </a:rPr>
              <a:t>Glimpse of a real-life machine learning example from the banking industry</a:t>
            </a:r>
            <a:endParaRPr lang="en-US" sz="1400" dirty="0"/>
          </a:p>
          <a:p>
            <a:r>
              <a:rPr lang="en-US" sz="1400" dirty="0">
                <a:hlinkClick r:id="rId4" action="ppaction://hlinksldjump"/>
              </a:rPr>
              <a:t>Excuse to introduce some jargon</a:t>
            </a:r>
            <a:endParaRPr lang="en-US" sz="1400" dirty="0"/>
          </a:p>
          <a:p>
            <a:r>
              <a:rPr lang="en-US" sz="1400" dirty="0">
                <a:hlinkClick r:id="rId5" action="ppaction://hlinksldjump"/>
              </a:rPr>
              <a:t>Working definition: Oh… So, this is machine learning?</a:t>
            </a:r>
            <a:endParaRPr lang="en-US" sz="1400" dirty="0"/>
          </a:p>
          <a:p>
            <a:r>
              <a:rPr lang="en-US" sz="1400" dirty="0">
                <a:hlinkClick r:id="rId6" action="ppaction://hlinksldjump"/>
              </a:rPr>
              <a:t>Working definition: Then what is Data Mining?</a:t>
            </a:r>
            <a:endParaRPr lang="en-US" sz="1400" dirty="0"/>
          </a:p>
          <a:p>
            <a:r>
              <a:rPr lang="en-US" sz="1400" dirty="0">
                <a:hlinkClick r:id="rId7" action="ppaction://hlinksldjump"/>
              </a:rPr>
              <a:t>Machine Learning versus Other Things</a:t>
            </a:r>
            <a:endParaRPr lang="en-US" sz="1400" dirty="0"/>
          </a:p>
          <a:p>
            <a:r>
              <a:rPr lang="en-US" sz="1400" dirty="0">
                <a:hlinkClick r:id="rId8" action="ppaction://hlinksldjump"/>
              </a:rPr>
              <a:t>Meet your first (ridiculously simple) classifier</a:t>
            </a:r>
            <a:endParaRPr lang="en-US" sz="1400" dirty="0"/>
          </a:p>
          <a:p>
            <a:r>
              <a:rPr lang="en-US" sz="1400" dirty="0">
                <a:hlinkClick r:id="rId9" action="ppaction://hlinksldjump"/>
              </a:rPr>
              <a:t>An abstract look at the first classifier. How does it work?</a:t>
            </a:r>
            <a:endParaRPr lang="en-US" sz="1400" dirty="0"/>
          </a:p>
          <a:p>
            <a:r>
              <a:rPr lang="en-US" sz="1400" dirty="0">
                <a:hlinkClick r:id="rId10" action="ppaction://hlinksldjump"/>
              </a:rPr>
              <a:t>Practical Motivation: An example from biometrics</a:t>
            </a:r>
            <a:endParaRPr lang="en-US" sz="1400" dirty="0"/>
          </a:p>
          <a:p>
            <a:r>
              <a:rPr lang="en-US" sz="1400" dirty="0">
                <a:hlinkClick r:id="rId11" action="ppaction://hlinksldjump"/>
              </a:rPr>
              <a:t>Histograms.</a:t>
            </a:r>
            <a:endParaRPr lang="en-US" sz="1400" dirty="0"/>
          </a:p>
          <a:p>
            <a:endParaRPr lang="en-US" sz="1400" dirty="0"/>
          </a:p>
        </p:txBody>
      </p:sp>
      <p:sp>
        <p:nvSpPr>
          <p:cNvPr id="10" name="Text Placeholder 2"/>
          <p:cNvSpPr txBox="1">
            <a:spLocks/>
          </p:cNvSpPr>
          <p:nvPr/>
        </p:nvSpPr>
        <p:spPr>
          <a:xfrm>
            <a:off x="3047658" y="745854"/>
            <a:ext cx="2727392"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hlinkClick r:id="rId12" action="ppaction://hlinksldjump"/>
              </a:rPr>
              <a:t>Relevance of histograms for classification</a:t>
            </a:r>
            <a:endParaRPr lang="en-US" sz="1400" dirty="0"/>
          </a:p>
          <a:p>
            <a:r>
              <a:rPr lang="en-US" sz="1400" dirty="0">
                <a:hlinkClick r:id="rId13" action="ppaction://hlinksldjump"/>
              </a:rPr>
              <a:t>“Regular” Histogram of teachers’ height</a:t>
            </a:r>
            <a:endParaRPr lang="en-US" sz="1400" dirty="0"/>
          </a:p>
          <a:p>
            <a:r>
              <a:rPr lang="en-US" sz="1400" dirty="0">
                <a:hlinkClick r:id="rId14" action="ppaction://hlinksldjump"/>
              </a:rPr>
              <a:t>Normalized Histogram of teachers’ height</a:t>
            </a:r>
            <a:endParaRPr lang="en-US" sz="1400" dirty="0"/>
          </a:p>
          <a:p>
            <a:r>
              <a:rPr lang="en-US" sz="1400" dirty="0">
                <a:hlinkClick r:id="rId15" action="ppaction://hlinksldjump"/>
              </a:rPr>
              <a:t>“Regular” Histogram of engineers’ height</a:t>
            </a:r>
            <a:endParaRPr lang="en-US" sz="1400" dirty="0"/>
          </a:p>
          <a:p>
            <a:r>
              <a:rPr lang="en-US" sz="1400" dirty="0">
                <a:hlinkClick r:id="rId16" action="ppaction://hlinksldjump"/>
              </a:rPr>
              <a:t>Normalized Histogram of engineers’ height</a:t>
            </a:r>
            <a:endParaRPr lang="en-US" sz="1400" dirty="0"/>
          </a:p>
          <a:p>
            <a:r>
              <a:rPr lang="en-US" sz="1400" dirty="0">
                <a:hlinkClick r:id="rId17" action="ppaction://hlinksldjump"/>
              </a:rPr>
              <a:t>More and more bins. Good or bad?</a:t>
            </a:r>
            <a:endParaRPr lang="en-US" sz="1400" dirty="0"/>
          </a:p>
          <a:p>
            <a:r>
              <a:rPr lang="en-US" sz="1400" dirty="0">
                <a:hlinkClick r:id="rId18" action="ppaction://hlinksldjump"/>
              </a:rPr>
              <a:t>More and more bins. More and more samples.</a:t>
            </a:r>
            <a:endParaRPr lang="en-US" sz="1400" dirty="0"/>
          </a:p>
          <a:p>
            <a:r>
              <a:rPr lang="en-US" sz="1400" dirty="0">
                <a:hlinkClick r:id="rId19" action="ppaction://hlinksldjump"/>
              </a:rPr>
              <a:t>Normalized Histograms to PDFs</a:t>
            </a:r>
            <a:endParaRPr lang="en-US" sz="1400" dirty="0"/>
          </a:p>
          <a:p>
            <a:r>
              <a:rPr lang="en-US" sz="1400" dirty="0">
                <a:hlinkClick r:id="rId20" action="ppaction://hlinksldjump"/>
              </a:rPr>
              <a:t>Mean, median, standard deviation … Boring statistics</a:t>
            </a:r>
            <a:endParaRPr lang="en-US" sz="1400" dirty="0"/>
          </a:p>
          <a:p>
            <a:r>
              <a:rPr lang="en-US" sz="1400" dirty="0">
                <a:hlinkClick r:id="rId21" action="ppaction://hlinksldjump"/>
              </a:rPr>
              <a:t>Mean, median, standard deviation … Boring statistics</a:t>
            </a:r>
            <a:endParaRPr lang="en-US" sz="1400" dirty="0"/>
          </a:p>
        </p:txBody>
      </p:sp>
      <p:sp>
        <p:nvSpPr>
          <p:cNvPr id="11" name="Text Placeholder 2"/>
          <p:cNvSpPr txBox="1">
            <a:spLocks/>
          </p:cNvSpPr>
          <p:nvPr/>
        </p:nvSpPr>
        <p:spPr>
          <a:xfrm>
            <a:off x="5962962" y="745854"/>
            <a:ext cx="2727392"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hlinkClick r:id="rId22" action="ppaction://hlinksldjump"/>
              </a:rPr>
              <a:t>The Cardinal Sinner</a:t>
            </a:r>
            <a:endParaRPr lang="en-US" sz="1400" dirty="0"/>
          </a:p>
          <a:p>
            <a:r>
              <a:rPr lang="en-US" sz="1400" dirty="0">
                <a:hlinkClick r:id="rId23" action="ppaction://hlinksldjump"/>
              </a:rPr>
              <a:t>The Reformed</a:t>
            </a:r>
            <a:endParaRPr lang="en-US" sz="1400" dirty="0"/>
          </a:p>
          <a:p>
            <a:r>
              <a:rPr lang="en-US" sz="1400" dirty="0">
                <a:hlinkClick r:id="rId24" action="ppaction://hlinksldjump"/>
              </a:rPr>
              <a:t>Histograms, PDFs and probabilities</a:t>
            </a:r>
            <a:endParaRPr lang="en-US" sz="1400" dirty="0"/>
          </a:p>
          <a:p>
            <a:r>
              <a:rPr lang="en-US" sz="1400" dirty="0">
                <a:hlinkClick r:id="rId25" action="ppaction://hlinksldjump"/>
              </a:rPr>
              <a:t>Bayes Classifier (also, Theorem)</a:t>
            </a:r>
            <a:endParaRPr lang="en-US" sz="1400" dirty="0"/>
          </a:p>
          <a:p>
            <a:r>
              <a:rPr lang="en-US" sz="1400" dirty="0">
                <a:hlinkClick r:id="rId26" action="ppaction://hlinksldjump"/>
              </a:rPr>
              <a:t>Bayes Classifier (also, Theorem)</a:t>
            </a:r>
            <a:endParaRPr lang="en-US" sz="1400" dirty="0"/>
          </a:p>
          <a:p>
            <a:r>
              <a:rPr lang="en-US" sz="1400" dirty="0">
                <a:hlinkClick r:id="rId27" action="ppaction://hlinksldjump"/>
              </a:rPr>
              <a:t>Multi-class, multidimensional generalizations</a:t>
            </a:r>
            <a:endParaRPr lang="en-US" sz="1400" dirty="0"/>
          </a:p>
          <a:p>
            <a:r>
              <a:rPr lang="en-US" sz="1400" dirty="0">
                <a:hlinkClick r:id="rId28" action="ppaction://hlinksldjump"/>
              </a:rPr>
              <a:t>Step-by-Step: Pseudocode for computing the histogram</a:t>
            </a:r>
            <a:endParaRPr lang="en-US" sz="1400" dirty="0"/>
          </a:p>
          <a:p>
            <a:r>
              <a:rPr lang="en-US" sz="1400" dirty="0">
                <a:hlinkClick r:id="rId29" action="ppaction://hlinksldjump"/>
              </a:rPr>
              <a:t>Step-by-Step: Homework Assignment 1 (unofficial, always refer to the course website)</a:t>
            </a:r>
            <a:endParaRPr lang="en-US" sz="1400" dirty="0"/>
          </a:p>
          <a:p>
            <a:r>
              <a:rPr lang="en-US" sz="1400" dirty="0">
                <a:hlinkClick r:id="rId30" action="ppaction://hlinksldjump"/>
              </a:rPr>
              <a:t>Step-by-Step: Homework Assignment 1</a:t>
            </a:r>
            <a:endParaRPr lang="en-US" sz="1400" dirty="0"/>
          </a:p>
          <a:p>
            <a:r>
              <a:rPr lang="en-US" sz="1400" dirty="0">
                <a:hlinkClick r:id="rId31" action="ppaction://hlinksldjump"/>
              </a:rPr>
              <a:t>Schedule of Assignments</a:t>
            </a:r>
            <a:endParaRPr lang="en-US" sz="1400" dirty="0"/>
          </a:p>
          <a:p>
            <a:endParaRPr lang="en-US" sz="1400" dirty="0"/>
          </a:p>
        </p:txBody>
      </p:sp>
    </p:spTree>
    <p:extLst>
      <p:ext uri="{BB962C8B-B14F-4D97-AF65-F5344CB8AC3E}">
        <p14:creationId xmlns:p14="http://schemas.microsoft.com/office/powerpoint/2010/main" val="193444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Histograms to PDFs</a:t>
            </a:r>
          </a:p>
        </p:txBody>
      </p:sp>
      <p:pic>
        <p:nvPicPr>
          <p:cNvPr id="1033" name="Picture 1032"/>
          <p:cNvPicPr>
            <a:picLocks noChangeAspect="1"/>
          </p:cNvPicPr>
          <p:nvPr/>
        </p:nvPicPr>
        <p:blipFill>
          <a:blip r:embed="rId2"/>
          <a:stretch>
            <a:fillRect/>
          </a:stretch>
        </p:blipFill>
        <p:spPr>
          <a:xfrm>
            <a:off x="761132" y="1021801"/>
            <a:ext cx="7621736" cy="4814397"/>
          </a:xfrm>
          <a:prstGeom prst="rect">
            <a:avLst/>
          </a:prstGeom>
        </p:spPr>
      </p:pic>
      <p:pic>
        <p:nvPicPr>
          <p:cNvPr id="1034" name="Picture 1033"/>
          <p:cNvPicPr>
            <a:picLocks noChangeAspect="1"/>
          </p:cNvPicPr>
          <p:nvPr/>
        </p:nvPicPr>
        <p:blipFill>
          <a:blip r:embed="rId3"/>
          <a:stretch>
            <a:fillRect/>
          </a:stretch>
        </p:blipFill>
        <p:spPr>
          <a:xfrm>
            <a:off x="761132" y="1021801"/>
            <a:ext cx="7621736" cy="4814397"/>
          </a:xfrm>
          <a:prstGeom prst="rect">
            <a:avLst/>
          </a:prstGeom>
        </p:spPr>
      </p:pic>
      <p:pic>
        <p:nvPicPr>
          <p:cNvPr id="1036" name="Picture 1035"/>
          <p:cNvPicPr>
            <a:picLocks noChangeAspect="1"/>
          </p:cNvPicPr>
          <p:nvPr/>
        </p:nvPicPr>
        <p:blipFill>
          <a:blip r:embed="rId4"/>
          <a:stretch>
            <a:fillRect/>
          </a:stretch>
        </p:blipFill>
        <p:spPr>
          <a:xfrm>
            <a:off x="761132" y="1021801"/>
            <a:ext cx="7621736" cy="4814397"/>
          </a:xfrm>
          <a:prstGeom prst="rect">
            <a:avLst/>
          </a:prstGeom>
        </p:spPr>
      </p:pic>
      <p:grpSp>
        <p:nvGrpSpPr>
          <p:cNvPr id="1042" name="Group 1041"/>
          <p:cNvGrpSpPr/>
          <p:nvPr/>
        </p:nvGrpSpPr>
        <p:grpSpPr>
          <a:xfrm>
            <a:off x="1690653" y="2281665"/>
            <a:ext cx="2296885" cy="764889"/>
            <a:chOff x="1690653" y="2281665"/>
            <a:chExt cx="2296885" cy="764889"/>
          </a:xfrm>
        </p:grpSpPr>
        <mc:AlternateContent xmlns:mc="http://schemas.openxmlformats.org/markup-compatibility/2006" xmlns:a14="http://schemas.microsoft.com/office/drawing/2010/main">
          <mc:Choice Requires="a14">
            <p:sp>
              <p:nvSpPr>
                <p:cNvPr id="51" name="Rectangle 50"/>
                <p:cNvSpPr/>
                <p:nvPr/>
              </p:nvSpPr>
              <p:spPr>
                <a:xfrm>
                  <a:off x="1690653" y="2281665"/>
                  <a:ext cx="1988814" cy="764889"/>
                </a:xfrm>
                <a:prstGeom prst="rect">
                  <a:avLst/>
                </a:prstGeom>
                <a:solidFill>
                  <a:srgbClr val="FFECEC"/>
                </a:solidFill>
                <a:ln w="38100">
                  <a:solidFill>
                    <a:srgbClr val="FF7A7A"/>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𝐹</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1690653" y="2281665"/>
                  <a:ext cx="1988814" cy="764889"/>
                </a:xfrm>
                <a:prstGeom prst="rect">
                  <a:avLst/>
                </a:prstGeom>
                <a:blipFill rotWithShape="0">
                  <a:blip r:embed="rId5"/>
                  <a:stretch>
                    <a:fillRect/>
                  </a:stretch>
                </a:blipFill>
                <a:ln w="38100">
                  <a:solidFill>
                    <a:srgbClr val="FF7A7A"/>
                  </a:solidFill>
                </a:ln>
              </p:spPr>
              <p:txBody>
                <a:bodyPr/>
                <a:lstStyle/>
                <a:p>
                  <a:r>
                    <a:rPr lang="en-US">
                      <a:noFill/>
                    </a:rPr>
                    <a:t> </a:t>
                  </a:r>
                </a:p>
              </p:txBody>
            </p:sp>
          </mc:Fallback>
        </mc:AlternateContent>
        <p:cxnSp>
          <p:nvCxnSpPr>
            <p:cNvPr id="1038" name="Straight Arrow Connector 1037"/>
            <p:cNvCxnSpPr>
              <a:stCxn id="51" idx="3"/>
            </p:cNvCxnSpPr>
            <p:nvPr/>
          </p:nvCxnSpPr>
          <p:spPr>
            <a:xfrm flipV="1">
              <a:off x="3679467" y="2664109"/>
              <a:ext cx="308071" cy="1"/>
            </a:xfrm>
            <a:prstGeom prst="straightConnector1">
              <a:avLst/>
            </a:prstGeom>
            <a:ln w="38100">
              <a:solidFill>
                <a:srgbClr val="FF7A7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3" name="Group 1042"/>
          <p:cNvGrpSpPr/>
          <p:nvPr/>
        </p:nvGrpSpPr>
        <p:grpSpPr>
          <a:xfrm>
            <a:off x="6353666" y="3282224"/>
            <a:ext cx="2556529" cy="764889"/>
            <a:chOff x="6353666" y="3282224"/>
            <a:chExt cx="2556529" cy="764889"/>
          </a:xfrm>
        </p:grpSpPr>
        <mc:AlternateContent xmlns:mc="http://schemas.openxmlformats.org/markup-compatibility/2006" xmlns:a14="http://schemas.microsoft.com/office/drawing/2010/main">
          <mc:Choice Requires="a14">
            <p:sp>
              <p:nvSpPr>
                <p:cNvPr id="50" name="Rectangle 49"/>
                <p:cNvSpPr/>
                <p:nvPr/>
              </p:nvSpPr>
              <p:spPr>
                <a:xfrm>
                  <a:off x="6842898" y="3282224"/>
                  <a:ext cx="2067297" cy="764889"/>
                </a:xfrm>
                <a:prstGeom prst="rect">
                  <a:avLst/>
                </a:prstGeom>
                <a:solidFill>
                  <a:srgbClr val="DEF0FF"/>
                </a:solidFill>
                <a:ln w="38100">
                  <a:solidFill>
                    <a:srgbClr val="0E0EFF"/>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𝑀</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𝑀</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𝑀</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842898" y="3282224"/>
                  <a:ext cx="2067297" cy="764889"/>
                </a:xfrm>
                <a:prstGeom prst="rect">
                  <a:avLst/>
                </a:prstGeom>
                <a:blipFill rotWithShape="0">
                  <a:blip r:embed="rId6"/>
                  <a:stretch>
                    <a:fillRect/>
                  </a:stretch>
                </a:blipFill>
                <a:ln w="38100">
                  <a:solidFill>
                    <a:srgbClr val="0E0EFF"/>
                  </a:solidFill>
                </a:ln>
              </p:spPr>
              <p:txBody>
                <a:bodyPr/>
                <a:lstStyle/>
                <a:p>
                  <a:r>
                    <a:rPr lang="en-US">
                      <a:noFill/>
                    </a:rPr>
                    <a:t> </a:t>
                  </a:r>
                </a:p>
              </p:txBody>
            </p:sp>
          </mc:Fallback>
        </mc:AlternateContent>
        <p:cxnSp>
          <p:nvCxnSpPr>
            <p:cNvPr id="1041" name="Straight Arrow Connector 1040"/>
            <p:cNvCxnSpPr>
              <a:stCxn id="50" idx="1"/>
            </p:cNvCxnSpPr>
            <p:nvPr/>
          </p:nvCxnSpPr>
          <p:spPr>
            <a:xfrm flipH="1" flipV="1">
              <a:off x="6353666" y="3664668"/>
              <a:ext cx="489232" cy="1"/>
            </a:xfrm>
            <a:prstGeom prst="straightConnector1">
              <a:avLst/>
            </a:prstGeom>
            <a:ln w="38100">
              <a:solidFill>
                <a:srgbClr val="0E0E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009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spcBef>
                <a:spcPts val="0"/>
              </a:spcBef>
              <a:spcAft>
                <a:spcPts val="0"/>
              </a:spcAft>
            </a:pPr>
            <a:r>
              <a:rPr lang="en-US" dirty="0"/>
              <a:t>Mean, median, </a:t>
            </a:r>
            <a:r>
              <a:rPr lang="en-US" dirty="0">
                <a:solidFill>
                  <a:srgbClr val="000000"/>
                </a:solidFill>
                <a:highlight>
                  <a:srgbClr val="FFFF00"/>
                </a:highlight>
                <a:latin typeface="Calibri Light" panose="020F0302020204030204" pitchFamily="34" charset="0"/>
              </a:rPr>
              <a:t>standard deviation</a:t>
            </a:r>
            <a:r>
              <a:rPr lang="en-US" sz="1100" dirty="0">
                <a:latin typeface="Calibri" panose="020F0502020204030204" pitchFamily="34" charset="0"/>
                <a:ea typeface="Calibri" panose="020F0502020204030204" pitchFamily="34" charset="0"/>
                <a:cs typeface="Mangal"/>
              </a:rPr>
              <a:t> </a:t>
            </a:r>
            <a:r>
              <a:rPr lang="en-US" dirty="0"/>
              <a:t>… </a:t>
            </a:r>
            <a:r>
              <a:rPr lang="en-US" i="1" dirty="0"/>
              <a:t>Boring statistics</a:t>
            </a:r>
            <a:endParaRPr lang="en-US" dirty="0"/>
          </a:p>
        </p:txBody>
      </p:sp>
      <p:pic>
        <p:nvPicPr>
          <p:cNvPr id="7" name="Picture 6"/>
          <p:cNvPicPr>
            <a:picLocks noChangeAspect="1"/>
          </p:cNvPicPr>
          <p:nvPr/>
        </p:nvPicPr>
        <p:blipFill>
          <a:blip r:embed="rId2"/>
          <a:stretch>
            <a:fillRect/>
          </a:stretch>
        </p:blipFill>
        <p:spPr>
          <a:xfrm>
            <a:off x="761132" y="983693"/>
            <a:ext cx="7621736" cy="4890614"/>
          </a:xfrm>
          <a:prstGeom prst="rect">
            <a:avLst/>
          </a:prstGeom>
        </p:spPr>
      </p:pic>
      <p:pic>
        <p:nvPicPr>
          <p:cNvPr id="10" name="Picture 9"/>
          <p:cNvPicPr>
            <a:picLocks noChangeAspect="1"/>
          </p:cNvPicPr>
          <p:nvPr/>
        </p:nvPicPr>
        <p:blipFill>
          <a:blip r:embed="rId3"/>
          <a:stretch>
            <a:fillRect/>
          </a:stretch>
        </p:blipFill>
        <p:spPr>
          <a:xfrm>
            <a:off x="761132" y="983693"/>
            <a:ext cx="7621736" cy="4890614"/>
          </a:xfrm>
          <a:prstGeom prst="rect">
            <a:avLst/>
          </a:prstGeom>
        </p:spPr>
      </p:pic>
      <p:pic>
        <p:nvPicPr>
          <p:cNvPr id="11" name="Picture 10"/>
          <p:cNvPicPr>
            <a:picLocks noChangeAspect="1"/>
          </p:cNvPicPr>
          <p:nvPr/>
        </p:nvPicPr>
        <p:blipFill>
          <a:blip r:embed="rId4"/>
          <a:stretch>
            <a:fillRect/>
          </a:stretch>
        </p:blipFill>
        <p:spPr>
          <a:xfrm>
            <a:off x="761132" y="983693"/>
            <a:ext cx="7621736" cy="4890614"/>
          </a:xfrm>
          <a:prstGeom prst="rect">
            <a:avLst/>
          </a:prstGeom>
        </p:spPr>
      </p:pic>
      <p:pic>
        <p:nvPicPr>
          <p:cNvPr id="12" name="Picture 11"/>
          <p:cNvPicPr>
            <a:picLocks noChangeAspect="1"/>
          </p:cNvPicPr>
          <p:nvPr/>
        </p:nvPicPr>
        <p:blipFill>
          <a:blip r:embed="rId5"/>
          <a:stretch>
            <a:fillRect/>
          </a:stretch>
        </p:blipFill>
        <p:spPr>
          <a:xfrm>
            <a:off x="761132" y="983693"/>
            <a:ext cx="7621736" cy="4890614"/>
          </a:xfrm>
          <a:prstGeom prst="rect">
            <a:avLst/>
          </a:prstGeom>
        </p:spPr>
      </p:pic>
      <p:pic>
        <p:nvPicPr>
          <p:cNvPr id="13" name="Picture 12"/>
          <p:cNvPicPr>
            <a:picLocks noChangeAspect="1"/>
          </p:cNvPicPr>
          <p:nvPr/>
        </p:nvPicPr>
        <p:blipFill>
          <a:blip r:embed="rId6"/>
          <a:stretch>
            <a:fillRect/>
          </a:stretch>
        </p:blipFill>
        <p:spPr>
          <a:xfrm>
            <a:off x="761132" y="983693"/>
            <a:ext cx="7621736" cy="4890614"/>
          </a:xfrm>
          <a:prstGeom prst="rect">
            <a:avLst/>
          </a:prstGeom>
        </p:spPr>
      </p:pic>
      <p:pic>
        <p:nvPicPr>
          <p:cNvPr id="14" name="Picture 13"/>
          <p:cNvPicPr>
            <a:picLocks noChangeAspect="1"/>
          </p:cNvPicPr>
          <p:nvPr/>
        </p:nvPicPr>
        <p:blipFill>
          <a:blip r:embed="rId7"/>
          <a:stretch>
            <a:fillRect/>
          </a:stretch>
        </p:blipFill>
        <p:spPr>
          <a:xfrm>
            <a:off x="761132" y="983693"/>
            <a:ext cx="7621736" cy="4890614"/>
          </a:xfrm>
          <a:prstGeom prst="rect">
            <a:avLst/>
          </a:prstGeom>
        </p:spPr>
      </p:pic>
    </p:spTree>
    <p:extLst>
      <p:ext uri="{BB962C8B-B14F-4D97-AF65-F5344CB8AC3E}">
        <p14:creationId xmlns:p14="http://schemas.microsoft.com/office/powerpoint/2010/main" val="165909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highlight>
                  <a:srgbClr val="FFFF00"/>
                </a:highlight>
                <a:latin typeface="Calibri Light" panose="020F0302020204030204" pitchFamily="34" charset="0"/>
              </a:rPr>
              <a:t>Mean</a:t>
            </a:r>
            <a:r>
              <a:rPr lang="en-US" dirty="0"/>
              <a:t>, median, </a:t>
            </a:r>
            <a:r>
              <a:rPr lang="en-US" dirty="0">
                <a:solidFill>
                  <a:srgbClr val="000000"/>
                </a:solidFill>
                <a:highlight>
                  <a:srgbClr val="FFFF00"/>
                </a:highlight>
                <a:latin typeface="Calibri Light" panose="020F0302020204030204" pitchFamily="34" charset="0"/>
              </a:rPr>
              <a:t>standard deviation</a:t>
            </a:r>
            <a:r>
              <a:rPr lang="en-US" sz="1100" dirty="0">
                <a:latin typeface="Calibri" panose="020F0502020204030204" pitchFamily="34" charset="0"/>
                <a:ea typeface="Calibri" panose="020F0502020204030204" pitchFamily="34" charset="0"/>
                <a:cs typeface="Mangal"/>
              </a:rPr>
              <a:t> </a:t>
            </a:r>
            <a:r>
              <a:rPr lang="en-US" dirty="0"/>
              <a:t>… </a:t>
            </a:r>
            <a:r>
              <a:rPr lang="en-US" i="1" dirty="0"/>
              <a:t>Boring statistics</a:t>
            </a:r>
            <a:endParaRPr lang="en-US" dirty="0"/>
          </a:p>
        </p:txBody>
      </p:sp>
      <p:pic>
        <p:nvPicPr>
          <p:cNvPr id="6" name="Picture 5"/>
          <p:cNvPicPr>
            <a:picLocks noChangeAspect="1"/>
          </p:cNvPicPr>
          <p:nvPr/>
        </p:nvPicPr>
        <p:blipFill>
          <a:blip r:embed="rId2"/>
          <a:stretch>
            <a:fillRect/>
          </a:stretch>
        </p:blipFill>
        <p:spPr>
          <a:xfrm>
            <a:off x="761132" y="920178"/>
            <a:ext cx="7621736" cy="5017643"/>
          </a:xfrm>
          <a:prstGeom prst="rect">
            <a:avLst/>
          </a:prstGeom>
        </p:spPr>
      </p:pic>
      <p:pic>
        <p:nvPicPr>
          <p:cNvPr id="8" name="Picture 7"/>
          <p:cNvPicPr>
            <a:picLocks noChangeAspect="1"/>
          </p:cNvPicPr>
          <p:nvPr/>
        </p:nvPicPr>
        <p:blipFill>
          <a:blip r:embed="rId3"/>
          <a:stretch>
            <a:fillRect/>
          </a:stretch>
        </p:blipFill>
        <p:spPr>
          <a:xfrm>
            <a:off x="761132" y="920178"/>
            <a:ext cx="7621736" cy="5017643"/>
          </a:xfrm>
          <a:prstGeom prst="rect">
            <a:avLst/>
          </a:prstGeom>
        </p:spPr>
      </p:pic>
      <p:pic>
        <p:nvPicPr>
          <p:cNvPr id="9" name="Picture 8"/>
          <p:cNvPicPr>
            <a:picLocks noChangeAspect="1"/>
          </p:cNvPicPr>
          <p:nvPr/>
        </p:nvPicPr>
        <p:blipFill>
          <a:blip r:embed="rId4"/>
          <a:stretch>
            <a:fillRect/>
          </a:stretch>
        </p:blipFill>
        <p:spPr>
          <a:xfrm>
            <a:off x="761132" y="920178"/>
            <a:ext cx="7621736" cy="5017643"/>
          </a:xfrm>
          <a:prstGeom prst="rect">
            <a:avLst/>
          </a:prstGeom>
        </p:spPr>
      </p:pic>
      <p:pic>
        <p:nvPicPr>
          <p:cNvPr id="15" name="Picture 14"/>
          <p:cNvPicPr>
            <a:picLocks noChangeAspect="1"/>
          </p:cNvPicPr>
          <p:nvPr/>
        </p:nvPicPr>
        <p:blipFill>
          <a:blip r:embed="rId5"/>
          <a:stretch>
            <a:fillRect/>
          </a:stretch>
        </p:blipFill>
        <p:spPr>
          <a:xfrm>
            <a:off x="761132" y="920178"/>
            <a:ext cx="7621736" cy="5017643"/>
          </a:xfrm>
          <a:prstGeom prst="rect">
            <a:avLst/>
          </a:prstGeom>
        </p:spPr>
      </p:pic>
      <p:pic>
        <p:nvPicPr>
          <p:cNvPr id="16" name="Picture 15"/>
          <p:cNvPicPr>
            <a:picLocks noChangeAspect="1"/>
          </p:cNvPicPr>
          <p:nvPr/>
        </p:nvPicPr>
        <p:blipFill>
          <a:blip r:embed="rId6"/>
          <a:stretch>
            <a:fillRect/>
          </a:stretch>
        </p:blipFill>
        <p:spPr>
          <a:xfrm>
            <a:off x="761132" y="920178"/>
            <a:ext cx="7621736" cy="5017643"/>
          </a:xfrm>
          <a:prstGeom prst="rect">
            <a:avLst/>
          </a:prstGeom>
        </p:spPr>
      </p:pic>
      <p:pic>
        <p:nvPicPr>
          <p:cNvPr id="17" name="Picture 16"/>
          <p:cNvPicPr>
            <a:picLocks noChangeAspect="1"/>
          </p:cNvPicPr>
          <p:nvPr/>
        </p:nvPicPr>
        <p:blipFill>
          <a:blip r:embed="rId7"/>
          <a:stretch>
            <a:fillRect/>
          </a:stretch>
        </p:blipFill>
        <p:spPr>
          <a:xfrm>
            <a:off x="761132" y="920178"/>
            <a:ext cx="7621736" cy="5017643"/>
          </a:xfrm>
          <a:prstGeom prst="rect">
            <a:avLst/>
          </a:prstGeom>
        </p:spPr>
      </p:pic>
      <p:pic>
        <p:nvPicPr>
          <p:cNvPr id="18" name="Picture 17"/>
          <p:cNvPicPr>
            <a:picLocks noChangeAspect="1"/>
          </p:cNvPicPr>
          <p:nvPr/>
        </p:nvPicPr>
        <p:blipFill>
          <a:blip r:embed="rId8"/>
          <a:stretch>
            <a:fillRect/>
          </a:stretch>
        </p:blipFill>
        <p:spPr>
          <a:xfrm>
            <a:off x="761132" y="920178"/>
            <a:ext cx="7621736" cy="5017643"/>
          </a:xfrm>
          <a:prstGeom prst="rect">
            <a:avLst/>
          </a:prstGeom>
        </p:spPr>
      </p:pic>
      <p:pic>
        <p:nvPicPr>
          <p:cNvPr id="19" name="Picture 18"/>
          <p:cNvPicPr>
            <a:picLocks noChangeAspect="1"/>
          </p:cNvPicPr>
          <p:nvPr/>
        </p:nvPicPr>
        <p:blipFill>
          <a:blip r:embed="rId9"/>
          <a:stretch>
            <a:fillRect/>
          </a:stretch>
        </p:blipFill>
        <p:spPr>
          <a:xfrm>
            <a:off x="761132" y="920178"/>
            <a:ext cx="7621736" cy="5017643"/>
          </a:xfrm>
          <a:prstGeom prst="rect">
            <a:avLst/>
          </a:prstGeom>
        </p:spPr>
      </p:pic>
      <p:pic>
        <p:nvPicPr>
          <p:cNvPr id="20" name="Picture 19"/>
          <p:cNvPicPr>
            <a:picLocks noChangeAspect="1"/>
          </p:cNvPicPr>
          <p:nvPr/>
        </p:nvPicPr>
        <p:blipFill>
          <a:blip r:embed="rId10"/>
          <a:stretch>
            <a:fillRect/>
          </a:stretch>
        </p:blipFill>
        <p:spPr>
          <a:xfrm>
            <a:off x="761132" y="920178"/>
            <a:ext cx="7621736" cy="5017643"/>
          </a:xfrm>
          <a:prstGeom prst="rect">
            <a:avLst/>
          </a:prstGeom>
        </p:spPr>
      </p:pic>
      <p:pic>
        <p:nvPicPr>
          <p:cNvPr id="21" name="Picture 20"/>
          <p:cNvPicPr>
            <a:picLocks noChangeAspect="1"/>
          </p:cNvPicPr>
          <p:nvPr/>
        </p:nvPicPr>
        <p:blipFill>
          <a:blip r:embed="rId11"/>
          <a:stretch>
            <a:fillRect/>
          </a:stretch>
        </p:blipFill>
        <p:spPr>
          <a:xfrm>
            <a:off x="761132" y="920178"/>
            <a:ext cx="7621736" cy="5017643"/>
          </a:xfrm>
          <a:prstGeom prst="rect">
            <a:avLst/>
          </a:prstGeom>
        </p:spPr>
      </p:pic>
    </p:spTree>
    <p:extLst>
      <p:ext uri="{BB962C8B-B14F-4D97-AF65-F5344CB8AC3E}">
        <p14:creationId xmlns:p14="http://schemas.microsoft.com/office/powerpoint/2010/main" val="410558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Cardinal Sinner</a:t>
            </a:r>
          </a:p>
        </p:txBody>
      </p:sp>
      <p:pic>
        <p:nvPicPr>
          <p:cNvPr id="1026" name="Picture 1025"/>
          <p:cNvPicPr>
            <a:picLocks noChangeAspect="1"/>
          </p:cNvPicPr>
          <p:nvPr/>
        </p:nvPicPr>
        <p:blipFill>
          <a:blip r:embed="rId2"/>
          <a:stretch>
            <a:fillRect/>
          </a:stretch>
        </p:blipFill>
        <p:spPr>
          <a:xfrm>
            <a:off x="761132" y="1021801"/>
            <a:ext cx="7621736" cy="4814397"/>
          </a:xfrm>
          <a:prstGeom prst="rect">
            <a:avLst/>
          </a:prstGeom>
        </p:spPr>
      </p:pic>
      <p:sp>
        <p:nvSpPr>
          <p:cNvPr id="39" name="TextBox 38"/>
          <p:cNvSpPr txBox="1"/>
          <p:nvPr/>
        </p:nvSpPr>
        <p:spPr>
          <a:xfrm>
            <a:off x="5101830" y="2076346"/>
            <a:ext cx="3737862" cy="923330"/>
          </a:xfrm>
          <a:prstGeom prst="rect">
            <a:avLst/>
          </a:prstGeom>
          <a:solidFill>
            <a:srgbClr val="FFFF00"/>
          </a:solidFill>
          <a:ln w="57150">
            <a:solidFill>
              <a:srgbClr val="FF0000"/>
            </a:solidFill>
          </a:ln>
        </p:spPr>
        <p:txBody>
          <a:bodyPr wrap="square" lIns="91440" tIns="91440" rIns="91440" bIns="91440" rtlCol="0" anchor="ctr" anchorCtr="0">
            <a:spAutoFit/>
          </a:bodyPr>
          <a:lstStyle/>
          <a:p>
            <a:r>
              <a:rPr lang="en-US" sz="2400" dirty="0">
                <a:latin typeface="Arial" panose="020B0604020202020204" pitchFamily="34" charset="0"/>
                <a:cs typeface="Arial" panose="020B0604020202020204" pitchFamily="34" charset="0"/>
              </a:rPr>
              <a:t>The probability of “getting 60 inches is 0.045”</a:t>
            </a:r>
          </a:p>
        </p:txBody>
      </p:sp>
      <p:sp>
        <p:nvSpPr>
          <p:cNvPr id="6" name="TextBox 5"/>
          <p:cNvSpPr txBox="1"/>
          <p:nvPr/>
        </p:nvSpPr>
        <p:spPr>
          <a:xfrm>
            <a:off x="4062950" y="3777222"/>
            <a:ext cx="2260504" cy="553998"/>
          </a:xfrm>
          <a:prstGeom prst="rect">
            <a:avLst/>
          </a:prstGeom>
          <a:solidFill>
            <a:srgbClr val="FFFF00"/>
          </a:solidFill>
          <a:ln w="57150">
            <a:solidFill>
              <a:srgbClr val="FF0000"/>
            </a:solidFill>
          </a:ln>
        </p:spPr>
        <p:txBody>
          <a:bodyPr wrap="square" lIns="91440" tIns="91440" rIns="91440" bIns="91440" rtlCol="0" anchor="ctr" anchorCtr="0">
            <a:spAutoFit/>
          </a:bodyPr>
          <a:lstStyle/>
          <a:p>
            <a:r>
              <a:rPr lang="en-US" sz="2400" dirty="0">
                <a:latin typeface="Arial" panose="020B0604020202020204" pitchFamily="34" charset="0"/>
                <a:cs typeface="Arial" panose="020B0604020202020204" pitchFamily="34" charset="0"/>
              </a:rPr>
              <a:t>Never say that</a:t>
            </a:r>
          </a:p>
        </p:txBody>
      </p:sp>
      <p:cxnSp>
        <p:nvCxnSpPr>
          <p:cNvPr id="4" name="Elbow Connector 3"/>
          <p:cNvCxnSpPr>
            <a:stCxn id="6" idx="3"/>
            <a:endCxn id="39" idx="2"/>
          </p:cNvCxnSpPr>
          <p:nvPr/>
        </p:nvCxnSpPr>
        <p:spPr>
          <a:xfrm flipV="1">
            <a:off x="6323454" y="2999676"/>
            <a:ext cx="647307" cy="105454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95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Reformed</a:t>
            </a:r>
          </a:p>
        </p:txBody>
      </p:sp>
      <p:pic>
        <p:nvPicPr>
          <p:cNvPr id="6" name="Picture 5"/>
          <p:cNvPicPr>
            <a:picLocks noChangeAspect="1"/>
          </p:cNvPicPr>
          <p:nvPr/>
        </p:nvPicPr>
        <p:blipFill>
          <a:blip r:embed="rId2"/>
          <a:stretch>
            <a:fillRect/>
          </a:stretch>
        </p:blipFill>
        <p:spPr>
          <a:xfrm>
            <a:off x="761132" y="1021801"/>
            <a:ext cx="7621736" cy="4814397"/>
          </a:xfrm>
          <a:prstGeom prst="rect">
            <a:avLst/>
          </a:prstGeom>
        </p:spPr>
      </p:pic>
      <p:sp>
        <p:nvSpPr>
          <p:cNvPr id="32" name="Rectangle 31"/>
          <p:cNvSpPr/>
          <p:nvPr/>
        </p:nvSpPr>
        <p:spPr>
          <a:xfrm>
            <a:off x="6230093" y="2038865"/>
            <a:ext cx="1118973" cy="678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61132" y="1021801"/>
            <a:ext cx="7621736" cy="4814397"/>
          </a:xfrm>
          <a:prstGeom prst="rect">
            <a:avLst/>
          </a:prstGeom>
        </p:spPr>
      </p:pic>
      <p:pic>
        <p:nvPicPr>
          <p:cNvPr id="9" name="Picture 8"/>
          <p:cNvPicPr>
            <a:picLocks noChangeAspect="1"/>
          </p:cNvPicPr>
          <p:nvPr/>
        </p:nvPicPr>
        <p:blipFill>
          <a:blip r:embed="rId4"/>
          <a:stretch>
            <a:fillRect/>
          </a:stretch>
        </p:blipFill>
        <p:spPr>
          <a:xfrm>
            <a:off x="761132" y="1021801"/>
            <a:ext cx="7621736" cy="4814397"/>
          </a:xfrm>
          <a:prstGeom prst="rect">
            <a:avLst/>
          </a:prstGeom>
        </p:spPr>
      </p:pic>
      <p:sp>
        <p:nvSpPr>
          <p:cNvPr id="17" name="TextBox 16"/>
          <p:cNvSpPr txBox="1"/>
          <p:nvPr/>
        </p:nvSpPr>
        <p:spPr>
          <a:xfrm>
            <a:off x="6263960" y="2743529"/>
            <a:ext cx="1841462" cy="430887"/>
          </a:xfrm>
          <a:prstGeom prst="rect">
            <a:avLst/>
          </a:prstGeom>
          <a:solidFill>
            <a:srgbClr val="FFFF00"/>
          </a:solidFill>
          <a:ln w="38100">
            <a:noFill/>
          </a:ln>
        </p:spPr>
        <p:txBody>
          <a:bodyPr wrap="square" lIns="0" tIns="0" rIns="0" bIns="0" rtlCol="0" anchor="ctr" anchorCtr="0">
            <a:spAutoFit/>
          </a:bodyPr>
          <a:lstStyle/>
          <a:p>
            <a:r>
              <a:rPr lang="en-US" sz="1400" dirty="0">
                <a:latin typeface="Arial" panose="020B0604020202020204" pitchFamily="34" charset="0"/>
                <a:cs typeface="Arial" panose="020B0604020202020204" pitchFamily="34" charset="0"/>
              </a:rPr>
              <a:t>2.28% of samples are inside the shaded strip</a:t>
            </a:r>
          </a:p>
        </p:txBody>
      </p:sp>
      <p:sp>
        <p:nvSpPr>
          <p:cNvPr id="18" name="TextBox 17"/>
          <p:cNvSpPr txBox="1"/>
          <p:nvPr/>
        </p:nvSpPr>
        <p:spPr>
          <a:xfrm>
            <a:off x="6263960" y="2743529"/>
            <a:ext cx="1841462" cy="430887"/>
          </a:xfrm>
          <a:prstGeom prst="rect">
            <a:avLst/>
          </a:prstGeom>
          <a:solidFill>
            <a:srgbClr val="FFFF00"/>
          </a:solidFill>
          <a:ln w="38100">
            <a:noFill/>
          </a:ln>
        </p:spPr>
        <p:txBody>
          <a:bodyPr wrap="square" lIns="0" tIns="0" rIns="0" bIns="0" rtlCol="0" anchor="ctr" anchorCtr="0">
            <a:spAutoFit/>
          </a:bodyPr>
          <a:lstStyle/>
          <a:p>
            <a:r>
              <a:rPr lang="en-US" sz="1400" dirty="0">
                <a:latin typeface="Arial" panose="020B0604020202020204" pitchFamily="34" charset="0"/>
                <a:cs typeface="Arial" panose="020B0604020202020204" pitchFamily="34" charset="0"/>
              </a:rPr>
              <a:t>4.57% of samples are inside the shaded strip</a:t>
            </a:r>
          </a:p>
        </p:txBody>
      </p:sp>
      <mc:AlternateContent xmlns:mc="http://schemas.openxmlformats.org/markup-compatibility/2006" xmlns:a14="http://schemas.microsoft.com/office/drawing/2010/main">
        <mc:Choice Requires="a14">
          <p:sp>
            <p:nvSpPr>
              <p:cNvPr id="19" name="TextBox 18"/>
              <p:cNvSpPr txBox="1"/>
              <p:nvPr/>
            </p:nvSpPr>
            <p:spPr>
              <a:xfrm>
                <a:off x="6263960" y="3439053"/>
                <a:ext cx="2451062" cy="1449756"/>
              </a:xfrm>
              <a:prstGeom prst="rect">
                <a:avLst/>
              </a:prstGeom>
              <a:solidFill>
                <a:srgbClr val="FFFF00"/>
              </a:solidFill>
              <a:ln w="38100">
                <a:solidFill>
                  <a:schemeClr val="tx1"/>
                </a:solidFill>
              </a:ln>
            </p:spPr>
            <p:txBody>
              <a:bodyPr wrap="square" lIns="91440" tIns="91440" rIns="91440" bIns="91440" rtlCol="0" anchor="ctr" anchorCtr="0">
                <a:spAutoFit/>
              </a:bodyPr>
              <a:lstStyle/>
              <a:p>
                <a:r>
                  <a:rPr lang="en-US" sz="1400" dirty="0">
                    <a:latin typeface="Arial" panose="020B0604020202020204" pitchFamily="34" charset="0"/>
                    <a:cs typeface="Arial" panose="020B0604020202020204" pitchFamily="34" charset="0"/>
                  </a:rPr>
                  <a:t>If there are totally 1000 samples, there are </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1000</m:t>
                      </m:r>
                      <m:r>
                        <a:rPr lang="en-US" sz="1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4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400" b="0" i="1" smtClean="0">
                              <a:latin typeface="Cambria Math" panose="02040503050406030204" pitchFamily="18" charset="0"/>
                              <a:ea typeface="Cambria Math" panose="02040503050406030204" pitchFamily="18" charset="0"/>
                              <a:cs typeface="Arial" panose="020B0604020202020204" pitchFamily="34" charset="0"/>
                            </a:rPr>
                            <m:t>2</m:t>
                          </m:r>
                        </m:den>
                      </m:f>
                      <m:r>
                        <a:rPr lang="en-US" sz="1400" b="0" i="1" smtClean="0">
                          <a:latin typeface="Cambria Math" panose="02040503050406030204" pitchFamily="18" charset="0"/>
                          <a:ea typeface="Cambria Math" panose="02040503050406030204" pitchFamily="18" charset="0"/>
                          <a:cs typeface="Arial" panose="020B0604020202020204" pitchFamily="34" charset="0"/>
                        </a:rPr>
                        <m:t>×0.0457≅23</m:t>
                      </m:r>
                    </m:oMath>
                  </m:oMathPara>
                </a14:m>
                <a:endParaRPr lang="en-US" sz="1400" b="0" dirty="0">
                  <a:latin typeface="Arial" panose="020B0604020202020204" pitchFamily="34" charset="0"/>
                  <a:ea typeface="Cambria Math" panose="02040503050406030204" pitchFamily="18" charset="0"/>
                  <a:cs typeface="Arial" panose="020B0604020202020204" pitchFamily="34" charset="0"/>
                </a:endParaRPr>
              </a:p>
              <a:p>
                <a:r>
                  <a:rPr lang="en-US" sz="1400" dirty="0">
                    <a:latin typeface="Arial" panose="020B0604020202020204" pitchFamily="34" charset="0"/>
                    <a:cs typeface="Arial" panose="020B0604020202020204" pitchFamily="34" charset="0"/>
                  </a:rPr>
                  <a:t>samples inside the shaded strip</a:t>
                </a:r>
              </a:p>
            </p:txBody>
          </p:sp>
        </mc:Choice>
        <mc:Fallback xmlns="">
          <p:sp>
            <p:nvSpPr>
              <p:cNvPr id="19" name="TextBox 18"/>
              <p:cNvSpPr txBox="1">
                <a:spLocks noRot="1" noChangeAspect="1" noMove="1" noResize="1" noEditPoints="1" noAdjustHandles="1" noChangeArrowheads="1" noChangeShapeType="1" noTextEdit="1"/>
              </p:cNvSpPr>
              <p:nvPr/>
            </p:nvSpPr>
            <p:spPr>
              <a:xfrm>
                <a:off x="6263960" y="3439053"/>
                <a:ext cx="2451062" cy="1449756"/>
              </a:xfrm>
              <a:prstGeom prst="rect">
                <a:avLst/>
              </a:prstGeom>
              <a:blipFill rotWithShape="0">
                <a:blip r:embed="rId5"/>
                <a:stretch>
                  <a:fillRect/>
                </a:stretch>
              </a:blipFill>
              <a:ln w="38100">
                <a:solidFill>
                  <a:schemeClr val="tx1"/>
                </a:solidFill>
              </a:ln>
            </p:spPr>
            <p:txBody>
              <a:bodyPr/>
              <a:lstStyle/>
              <a:p>
                <a:r>
                  <a:rPr lang="en-US">
                    <a:noFill/>
                  </a:rPr>
                  <a:t> </a:t>
                </a:r>
              </a:p>
            </p:txBody>
          </p:sp>
        </mc:Fallback>
      </mc:AlternateContent>
      <p:grpSp>
        <p:nvGrpSpPr>
          <p:cNvPr id="27" name="Group 26"/>
          <p:cNvGrpSpPr/>
          <p:nvPr/>
        </p:nvGrpSpPr>
        <p:grpSpPr>
          <a:xfrm>
            <a:off x="2766363" y="2065394"/>
            <a:ext cx="1502334" cy="1799360"/>
            <a:chOff x="2766363" y="2050154"/>
            <a:chExt cx="1502334" cy="1799360"/>
          </a:xfrm>
        </p:grpSpPr>
        <p:sp>
          <p:nvSpPr>
            <p:cNvPr id="28" name="TextBox 27"/>
            <p:cNvSpPr txBox="1"/>
            <p:nvPr/>
          </p:nvSpPr>
          <p:spPr>
            <a:xfrm>
              <a:off x="2766363" y="2050154"/>
              <a:ext cx="1502334" cy="502920"/>
            </a:xfrm>
            <a:prstGeom prst="rect">
              <a:avLst/>
            </a:prstGeom>
            <a:solidFill>
              <a:srgbClr val="FFE0E0"/>
            </a:solidFill>
            <a:ln w="38100">
              <a:solidFill>
                <a:srgbClr val="877373"/>
              </a:solidFill>
            </a:ln>
          </p:spPr>
          <p:txBody>
            <a:bodyPr wrap="none" rtlCol="0" anchor="ctr" anchorCtr="0">
              <a:noAutofit/>
            </a:bodyPr>
            <a:lstStyle/>
            <a:p>
              <a:r>
                <a:rPr lang="en-US" dirty="0"/>
                <a:t>Width= 0	inch</a:t>
              </a:r>
            </a:p>
          </p:txBody>
        </p:sp>
        <p:cxnSp>
          <p:nvCxnSpPr>
            <p:cNvPr id="29" name="Straight Arrow Connector 28"/>
            <p:cNvCxnSpPr>
              <a:stCxn id="28" idx="2"/>
            </p:cNvCxnSpPr>
            <p:nvPr/>
          </p:nvCxnSpPr>
          <p:spPr>
            <a:xfrm>
              <a:off x="3517530" y="2553074"/>
              <a:ext cx="2980" cy="1296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766363" y="2065394"/>
            <a:ext cx="1502334" cy="1799360"/>
            <a:chOff x="2766363" y="2050154"/>
            <a:chExt cx="1502334" cy="1799360"/>
          </a:xfrm>
        </p:grpSpPr>
        <p:sp>
          <p:nvSpPr>
            <p:cNvPr id="21" name="TextBox 20"/>
            <p:cNvSpPr txBox="1"/>
            <p:nvPr/>
          </p:nvSpPr>
          <p:spPr>
            <a:xfrm>
              <a:off x="2766363" y="2050154"/>
              <a:ext cx="1502334" cy="502920"/>
            </a:xfrm>
            <a:prstGeom prst="rect">
              <a:avLst/>
            </a:prstGeom>
            <a:solidFill>
              <a:srgbClr val="FFE0E0"/>
            </a:solidFill>
            <a:ln w="38100">
              <a:solidFill>
                <a:srgbClr val="877373"/>
              </a:solidFill>
            </a:ln>
          </p:spPr>
          <p:txBody>
            <a:bodyPr wrap="none" rtlCol="0" anchor="ctr" anchorCtr="0">
              <a:noAutofit/>
            </a:bodyPr>
            <a:lstStyle/>
            <a:p>
              <a:r>
                <a:rPr lang="en-US" dirty="0"/>
                <a:t>Width= ½	inch</a:t>
              </a:r>
            </a:p>
          </p:txBody>
        </p:sp>
        <p:cxnSp>
          <p:nvCxnSpPr>
            <p:cNvPr id="7" name="Straight Arrow Connector 6"/>
            <p:cNvCxnSpPr>
              <a:stCxn id="21" idx="2"/>
            </p:cNvCxnSpPr>
            <p:nvPr/>
          </p:nvCxnSpPr>
          <p:spPr>
            <a:xfrm>
              <a:off x="3517530" y="2553074"/>
              <a:ext cx="2980" cy="1296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2766363" y="2065394"/>
            <a:ext cx="1502334" cy="1799360"/>
            <a:chOff x="2766363" y="2050154"/>
            <a:chExt cx="1502334" cy="1799360"/>
          </a:xfrm>
        </p:grpSpPr>
        <p:sp>
          <p:nvSpPr>
            <p:cNvPr id="25" name="TextBox 24"/>
            <p:cNvSpPr txBox="1"/>
            <p:nvPr/>
          </p:nvSpPr>
          <p:spPr>
            <a:xfrm>
              <a:off x="2766363" y="2050154"/>
              <a:ext cx="1502334" cy="502920"/>
            </a:xfrm>
            <a:prstGeom prst="rect">
              <a:avLst/>
            </a:prstGeom>
            <a:solidFill>
              <a:srgbClr val="FFE0E0"/>
            </a:solidFill>
            <a:ln w="38100">
              <a:solidFill>
                <a:srgbClr val="877373"/>
              </a:solidFill>
            </a:ln>
          </p:spPr>
          <p:txBody>
            <a:bodyPr wrap="none" rtlCol="0" anchor="ctr" anchorCtr="0">
              <a:noAutofit/>
            </a:bodyPr>
            <a:lstStyle/>
            <a:p>
              <a:r>
                <a:rPr lang="en-US" dirty="0"/>
                <a:t>Width= 1	inch</a:t>
              </a:r>
            </a:p>
          </p:txBody>
        </p:sp>
        <p:cxnSp>
          <p:nvCxnSpPr>
            <p:cNvPr id="26" name="Straight Arrow Connector 25"/>
            <p:cNvCxnSpPr>
              <a:stCxn id="25" idx="2"/>
            </p:cNvCxnSpPr>
            <p:nvPr/>
          </p:nvCxnSpPr>
          <p:spPr>
            <a:xfrm>
              <a:off x="3517530" y="2553074"/>
              <a:ext cx="2980" cy="1296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p:cNvSpPr txBox="1"/>
              <p:nvPr/>
            </p:nvSpPr>
            <p:spPr>
              <a:xfrm>
                <a:off x="6263960" y="3439053"/>
                <a:ext cx="2451062" cy="1261884"/>
              </a:xfrm>
              <a:prstGeom prst="rect">
                <a:avLst/>
              </a:prstGeom>
              <a:solidFill>
                <a:srgbClr val="FFFF00"/>
              </a:solidFill>
              <a:ln w="38100">
                <a:solidFill>
                  <a:schemeClr val="tx1"/>
                </a:solidFill>
              </a:ln>
            </p:spPr>
            <p:txBody>
              <a:bodyPr wrap="square" lIns="91440" tIns="91440" rIns="91440" bIns="91440" rtlCol="0" anchor="ctr" anchorCtr="0">
                <a:spAutoFit/>
              </a:bodyPr>
              <a:lstStyle/>
              <a:p>
                <a:r>
                  <a:rPr lang="en-US" sz="1400" dirty="0">
                    <a:latin typeface="Arial" panose="020B0604020202020204" pitchFamily="34" charset="0"/>
                    <a:cs typeface="Arial" panose="020B0604020202020204" pitchFamily="34" charset="0"/>
                  </a:rPr>
                  <a:t>If there are totally 1000 samples, there are </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1000</m:t>
                      </m:r>
                      <m:r>
                        <a:rPr lang="en-US" sz="1400" b="0" i="1" smtClean="0">
                          <a:latin typeface="Cambria Math" panose="02040503050406030204" pitchFamily="18" charset="0"/>
                          <a:ea typeface="Cambria Math" panose="02040503050406030204" pitchFamily="18" charset="0"/>
                          <a:cs typeface="Arial" panose="020B0604020202020204" pitchFamily="34" charset="0"/>
                        </a:rPr>
                        <m:t>×1×0.0457≅46</m:t>
                      </m:r>
                    </m:oMath>
                  </m:oMathPara>
                </a14:m>
                <a:endParaRPr lang="en-US" sz="1400" b="0" dirty="0">
                  <a:latin typeface="Arial" panose="020B0604020202020204" pitchFamily="34" charset="0"/>
                  <a:ea typeface="Cambria Math" panose="02040503050406030204" pitchFamily="18" charset="0"/>
                  <a:cs typeface="Arial" panose="020B0604020202020204" pitchFamily="34" charset="0"/>
                </a:endParaRPr>
              </a:p>
              <a:p>
                <a:r>
                  <a:rPr lang="en-US" sz="1400" dirty="0">
                    <a:latin typeface="Arial" panose="020B0604020202020204" pitchFamily="34" charset="0"/>
                    <a:cs typeface="Arial" panose="020B0604020202020204" pitchFamily="34" charset="0"/>
                  </a:rPr>
                  <a:t>samples inside the shaded strip</a:t>
                </a:r>
              </a:p>
            </p:txBody>
          </p:sp>
        </mc:Choice>
        <mc:Fallback xmlns="">
          <p:sp>
            <p:nvSpPr>
              <p:cNvPr id="31" name="TextBox 30"/>
              <p:cNvSpPr txBox="1">
                <a:spLocks noRot="1" noChangeAspect="1" noMove="1" noResize="1" noEditPoints="1" noAdjustHandles="1" noChangeArrowheads="1" noChangeShapeType="1" noTextEdit="1"/>
              </p:cNvSpPr>
              <p:nvPr/>
            </p:nvSpPr>
            <p:spPr>
              <a:xfrm>
                <a:off x="6263960" y="3439053"/>
                <a:ext cx="2451062" cy="1261884"/>
              </a:xfrm>
              <a:prstGeom prst="rect">
                <a:avLst/>
              </a:prstGeom>
              <a:blipFill rotWithShape="0">
                <a:blip r:embed="rId6"/>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07194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6635021"/>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dirty="0"/>
                  <a:t>We have seen that we can build a classifier simply by using the training data to construct the “male and female histograms” separately 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𝑀</m:t>
                        </m:r>
                      </m:sub>
                    </m:sSub>
                    <m:d>
                      <m:dPr>
                        <m:ctrlPr>
                          <a:rPr lang="en-US" i="1">
                            <a:latin typeface="Cambria Math" panose="02040503050406030204" pitchFamily="18" charset="0"/>
                          </a:rPr>
                        </m:ctrlPr>
                      </m:dPr>
                      <m:e>
                        <m:r>
                          <a:rPr lang="en-US" i="1">
                            <a:latin typeface="Cambria Math" panose="02040503050406030204" pitchFamily="18" charset="0"/>
                          </a:rPr>
                          <m:t>h</m:t>
                        </m:r>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𝐹</m:t>
                        </m:r>
                      </m:sub>
                    </m:sSub>
                    <m:d>
                      <m:dPr>
                        <m:ctrlPr>
                          <a:rPr lang="en-US" i="1">
                            <a:latin typeface="Cambria Math" panose="02040503050406030204" pitchFamily="18" charset="0"/>
                          </a:rPr>
                        </m:ctrlPr>
                      </m:dPr>
                      <m:e>
                        <m:r>
                          <a:rPr lang="en-US" i="1">
                            <a:latin typeface="Cambria Math" panose="02040503050406030204" pitchFamily="18" charset="0"/>
                          </a:rPr>
                          <m:t>h</m:t>
                        </m:r>
                      </m:e>
                    </m:d>
                  </m:oMath>
                </a14:m>
                <a:endParaRPr lang="en-US" dirty="0"/>
              </a:p>
              <a:p>
                <a:r>
                  <a:rPr lang="en-US" dirty="0"/>
                  <a:t>Question: If a given individual’s height is </a:t>
                </a:r>
                <a14:m>
                  <m:oMath xmlns:m="http://schemas.openxmlformats.org/officeDocument/2006/math">
                    <m:r>
                      <a:rPr lang="en-US" b="0" i="1" smtClean="0">
                        <a:latin typeface="Cambria Math" panose="02040503050406030204" pitchFamily="18" charset="0"/>
                      </a:rPr>
                      <m:t>𝑥</m:t>
                    </m:r>
                  </m:oMath>
                </a14:m>
                <a:r>
                  <a:rPr lang="en-US" dirty="0"/>
                  <a:t> what is the probability that the individual is male?</a:t>
                </a:r>
              </a:p>
              <a:p>
                <a:r>
                  <a:rPr lang="en-US" dirty="0"/>
                  <a:t>Answer:</a:t>
                </a:r>
              </a:p>
              <a:p>
                <a:pPr marL="457200" lvl="2"/>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m:rPr>
                              <m:nor/>
                            </m:rPr>
                            <a:rPr lang="en-US" sz="2000" dirty="0"/>
                            <m:t>Number</m:t>
                          </m:r>
                          <m:r>
                            <m:rPr>
                              <m:nor/>
                            </m:rPr>
                            <a:rPr lang="en-US" sz="2000" dirty="0"/>
                            <m:t> </m:t>
                          </m:r>
                          <m:r>
                            <m:rPr>
                              <m:nor/>
                            </m:rPr>
                            <a:rPr lang="en-US" sz="2000" dirty="0"/>
                            <m:t>of</m:t>
                          </m:r>
                          <m:r>
                            <m:rPr>
                              <m:nor/>
                            </m:rPr>
                            <a:rPr lang="en-US" sz="2000" dirty="0"/>
                            <m:t> </m:t>
                          </m:r>
                          <m:r>
                            <m:rPr>
                              <m:nor/>
                            </m:rPr>
                            <a:rPr lang="en-US" sz="2000" dirty="0"/>
                            <m:t>males</m:t>
                          </m:r>
                          <m:r>
                            <m:rPr>
                              <m:nor/>
                            </m:rPr>
                            <a:rPr lang="en-US" sz="2000" dirty="0"/>
                            <m:t> </m:t>
                          </m:r>
                          <m:r>
                            <m:rPr>
                              <m:nor/>
                            </m:rPr>
                            <a:rPr lang="en-US" sz="2000" dirty="0"/>
                            <m:t>in</m:t>
                          </m:r>
                          <m:r>
                            <m:rPr>
                              <m:nor/>
                            </m:rPr>
                            <a:rPr lang="en-US" sz="2000" dirty="0"/>
                            <m:t> </m:t>
                          </m:r>
                          <m:r>
                            <m:rPr>
                              <m:nor/>
                            </m:rPr>
                            <a:rPr lang="en-US" sz="2000" dirty="0"/>
                            <m:t>the</m:t>
                          </m:r>
                          <m:r>
                            <m:rPr>
                              <m:nor/>
                            </m:rPr>
                            <a:rPr lang="en-US" sz="2000" dirty="0"/>
                            <m:t> </m:t>
                          </m:r>
                          <m:r>
                            <m:rPr>
                              <m:nor/>
                            </m:rPr>
                            <a:rPr lang="en-US" sz="2000" dirty="0"/>
                            <m:t>bin</m:t>
                          </m:r>
                          <m:r>
                            <m:rPr>
                              <m:nor/>
                            </m:rPr>
                            <a:rPr lang="en-US" sz="2000" dirty="0"/>
                            <m:t> </m:t>
                          </m:r>
                          <m:r>
                            <m:rPr>
                              <m:nor/>
                            </m:rPr>
                            <a:rPr lang="en-US" sz="2000" dirty="0"/>
                            <m:t>containing</m:t>
                          </m:r>
                          <m:r>
                            <m:rPr>
                              <m:nor/>
                            </m:rPr>
                            <a:rPr lang="en-US" sz="2000" dirty="0"/>
                            <m:t> </m:t>
                          </m:r>
                          <m:r>
                            <m:rPr>
                              <m:nor/>
                            </m:rPr>
                            <a:rPr lang="en-US" sz="2000" dirty="0"/>
                            <m:t>the</m:t>
                          </m:r>
                          <m:r>
                            <m:rPr>
                              <m:nor/>
                            </m:rPr>
                            <a:rPr lang="en-US" sz="2000" dirty="0"/>
                            <m:t> </m:t>
                          </m:r>
                          <m:r>
                            <m:rPr>
                              <m:nor/>
                            </m:rPr>
                            <a:rPr lang="en-US" sz="2000" dirty="0"/>
                            <m:t>value</m:t>
                          </m:r>
                          <m:r>
                            <m:rPr>
                              <m:nor/>
                            </m:rPr>
                            <a:rPr lang="en-US" sz="2000" dirty="0"/>
                            <m:t> </m:t>
                          </m:r>
                          <m:r>
                            <a:rPr lang="en-US" sz="2000" i="1">
                              <a:latin typeface="Cambria Math" panose="02040503050406030204" pitchFamily="18" charset="0"/>
                            </a:rPr>
                            <m:t>𝑥</m:t>
                          </m:r>
                          <m:r>
                            <m:rPr>
                              <m:nor/>
                            </m:rPr>
                            <a:rPr lang="en-US" sz="2000" dirty="0"/>
                            <m:t>  </m:t>
                          </m:r>
                        </m:num>
                        <m:den>
                          <m:r>
                            <m:rPr>
                              <m:nor/>
                            </m:rPr>
                            <a:rPr lang="en-US" sz="2000" b="0" i="0" smtClean="0">
                              <a:latin typeface="Cambria Math" panose="02040503050406030204" pitchFamily="18" charset="0"/>
                            </a:rPr>
                            <m:t>Total</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n</m:t>
                          </m:r>
                          <m:r>
                            <m:rPr>
                              <m:nor/>
                            </m:rPr>
                            <a:rPr lang="en-US" sz="2000" dirty="0"/>
                            <m:t>umber</m:t>
                          </m:r>
                          <m:r>
                            <m:rPr>
                              <m:nor/>
                            </m:rPr>
                            <a:rPr lang="en-US" sz="2000" dirty="0"/>
                            <m:t> </m:t>
                          </m:r>
                          <m:r>
                            <m:rPr>
                              <m:nor/>
                            </m:rPr>
                            <a:rPr lang="en-US" sz="2000" dirty="0"/>
                            <m:t>of</m:t>
                          </m:r>
                          <m:r>
                            <m:rPr>
                              <m:nor/>
                            </m:rPr>
                            <a:rPr lang="en-US" sz="2000" dirty="0"/>
                            <m:t> </m:t>
                          </m:r>
                          <m:r>
                            <m:rPr>
                              <m:nor/>
                            </m:rPr>
                            <a:rPr lang="en-US" sz="2000" b="0" i="0" dirty="0" smtClean="0"/>
                            <m:t>individuals</m:t>
                          </m:r>
                          <m:r>
                            <m:rPr>
                              <m:nor/>
                            </m:rPr>
                            <a:rPr lang="en-US" sz="2000" b="0" i="0" dirty="0" smtClean="0"/>
                            <m:t> </m:t>
                          </m:r>
                          <m:r>
                            <m:rPr>
                              <m:nor/>
                            </m:rPr>
                            <a:rPr lang="en-US" sz="2000" dirty="0"/>
                            <m:t>in</m:t>
                          </m:r>
                          <m:r>
                            <m:rPr>
                              <m:nor/>
                            </m:rPr>
                            <a:rPr lang="en-US" sz="2000" dirty="0"/>
                            <m:t> </m:t>
                          </m:r>
                          <m:r>
                            <m:rPr>
                              <m:nor/>
                            </m:rPr>
                            <a:rPr lang="en-US" sz="2000" dirty="0"/>
                            <m:t>the</m:t>
                          </m:r>
                          <m:r>
                            <m:rPr>
                              <m:nor/>
                            </m:rPr>
                            <a:rPr lang="en-US" sz="2000" dirty="0"/>
                            <m:t> </m:t>
                          </m:r>
                          <m:r>
                            <m:rPr>
                              <m:nor/>
                            </m:rPr>
                            <a:rPr lang="en-US" sz="2000" dirty="0"/>
                            <m:t>bin</m:t>
                          </m:r>
                          <m:r>
                            <m:rPr>
                              <m:nor/>
                            </m:rPr>
                            <a:rPr lang="en-US" sz="2000" dirty="0"/>
                            <m:t> </m:t>
                          </m:r>
                          <m:r>
                            <m:rPr>
                              <m:nor/>
                            </m:rPr>
                            <a:rPr lang="en-US" sz="2000" dirty="0"/>
                            <m:t>containing</m:t>
                          </m:r>
                          <m:r>
                            <m:rPr>
                              <m:nor/>
                            </m:rPr>
                            <a:rPr lang="en-US" sz="2000" dirty="0"/>
                            <m:t> </m:t>
                          </m:r>
                          <m:r>
                            <m:rPr>
                              <m:nor/>
                            </m:rPr>
                            <a:rPr lang="en-US" sz="2000" dirty="0"/>
                            <m:t>the</m:t>
                          </m:r>
                          <m:r>
                            <m:rPr>
                              <m:nor/>
                            </m:rPr>
                            <a:rPr lang="en-US" sz="2000" dirty="0"/>
                            <m:t> </m:t>
                          </m:r>
                          <m:r>
                            <m:rPr>
                              <m:nor/>
                            </m:rPr>
                            <a:rPr lang="en-US" sz="2000" dirty="0"/>
                            <m:t>value</m:t>
                          </m:r>
                          <m:r>
                            <m:rPr>
                              <m:nor/>
                            </m:rPr>
                            <a:rPr lang="en-US" sz="2000" dirty="0"/>
                            <m:t> </m:t>
                          </m:r>
                          <m:r>
                            <a:rPr lang="en-US" sz="2000" i="1">
                              <a:latin typeface="Cambria Math" panose="02040503050406030204" pitchFamily="18" charset="0"/>
                            </a:rPr>
                            <m:t>𝑥</m:t>
                          </m:r>
                          <m:r>
                            <m:rPr>
                              <m:nor/>
                            </m:rPr>
                            <a:rPr lang="en-US" sz="2000" dirty="0"/>
                            <m:t>  </m:t>
                          </m:r>
                        </m:den>
                      </m:f>
                    </m:oMath>
                  </m:oMathPara>
                </a14:m>
                <a:endParaRPr lang="en-US" sz="2000" dirty="0"/>
              </a:p>
              <a:p>
                <a:pPr marL="457200" lvl="2"/>
                <a:endParaRPr lang="en-US" sz="2000" dirty="0"/>
              </a:p>
              <a:p>
                <a:pPr marL="457200" lvl="2"/>
                <a14:m>
                  <m:oMathPara xmlns:m="http://schemas.openxmlformats.org/officeDocument/2006/math">
                    <m:oMathParaPr>
                      <m:jc m:val="center"/>
                    </m:oMathParaPr>
                    <m:oMath xmlns:m="http://schemas.openxmlformats.org/officeDocument/2006/math">
                      <m:f>
                        <m:fPr>
                          <m:ctrlPr>
                            <a:rPr lang="en-US" sz="18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𝐹</m:t>
                              </m:r>
                            </m:sub>
                          </m:sSub>
                          <m:d>
                            <m:dPr>
                              <m:ctrlPr>
                                <a:rPr lang="en-US" i="1">
                                  <a:latin typeface="Cambria Math" panose="02040503050406030204" pitchFamily="18" charset="0"/>
                                </a:rPr>
                              </m:ctrlPr>
                            </m:dPr>
                            <m:e>
                              <m:r>
                                <a:rPr lang="en-US" i="1">
                                  <a:latin typeface="Cambria Math" panose="02040503050406030204" pitchFamily="18" charset="0"/>
                                </a:rPr>
                                <m:t>𝑥</m:t>
                              </m:r>
                            </m:e>
                          </m:d>
                        </m:den>
                      </m:f>
                    </m:oMath>
                  </m:oMathPara>
                </a14:m>
                <a:endParaRPr lang="en-US" sz="3200" dirty="0"/>
              </a:p>
              <a:p>
                <a:pPr marL="457200" lvl="2">
                  <a:lnSpc>
                    <a:spcPts val="2000"/>
                  </a:lnSpc>
                </a:pPr>
                <a:endParaRPr lang="en-US" sz="3200" dirty="0"/>
              </a:p>
              <a:p>
                <a:pPr marL="457200" lvl="2" indent="-457200">
                  <a:lnSpc>
                    <a:spcPts val="2000"/>
                  </a:lnSpc>
                  <a:buFont typeface="Arial" panose="020B0604020202020204" pitchFamily="34" charset="0"/>
                  <a:buChar char="•"/>
                </a:pPr>
                <a:r>
                  <a:rPr lang="en-US" dirty="0"/>
                  <a:t>Or, using the PDF notation:</a:t>
                </a:r>
              </a:p>
              <a:p>
                <a:pPr marL="457200" lvl="2">
                  <a:lnSpc>
                    <a:spcPts val="2000"/>
                  </a:lnSpc>
                </a:pPr>
                <a:endParaRPr lang="en-US" sz="1800" i="1" dirty="0">
                  <a:latin typeface="Cambria Math" panose="02040503050406030204" pitchFamily="18" charset="0"/>
                </a:endParaRPr>
              </a:p>
              <a:p>
                <a:pPr marL="457200" lvl="2"/>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𝐹</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den>
                    </m:f>
                  </m:oMath>
                </a14:m>
                <a:r>
                  <a:rPr lang="en-US" sz="2000" i="1" dirty="0">
                    <a:latin typeface="Cambria Math" panose="02040503050406030204" pitchFamily="18" charset="0"/>
                  </a:rPr>
                  <a:t> → </a:t>
                </a:r>
                <a14:m>
                  <m:oMath xmlns:m="http://schemas.openxmlformats.org/officeDocument/2006/math">
                    <m:f>
                      <m:fPr>
                        <m:ctrlPr>
                          <a:rPr lang="en-US" sz="2000" i="1">
                            <a:latin typeface="Cambria Math" panose="02040503050406030204" pitchFamily="18" charset="0"/>
                          </a:rPr>
                        </m:ctrlPr>
                      </m:fPr>
                      <m:num>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𝐹</m:t>
                                </m:r>
                              </m:sub>
                            </m:sSub>
                          </m:den>
                        </m:f>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num>
                      <m:den>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𝐹</m:t>
                                </m:r>
                              </m:sub>
                            </m:sSub>
                          </m:den>
                        </m:f>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𝐹</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𝐹</m:t>
                                </m:r>
                              </m:sub>
                            </m:sSub>
                          </m:den>
                        </m:f>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den>
                    </m:f>
                  </m:oMath>
                </a14:m>
                <a:r>
                  <a:rPr lang="en-US" sz="2000" i="1" dirty="0">
                    <a:latin typeface="Cambria Math" panose="02040503050406030204" pitchFamily="18" charset="0"/>
                  </a:rPr>
                  <a:t> →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𝑀</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𝑀</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𝐹</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den>
                    </m:f>
                  </m:oMath>
                </a14:m>
                <a:endParaRPr lang="en-US" sz="2000" i="1" dirty="0">
                  <a:latin typeface="Cambria Math" panose="02040503050406030204" pitchFamily="18" charset="0"/>
                </a:endParaRPr>
              </a:p>
              <a:p>
                <a:pPr marL="457200" lvl="2" indent="-457200">
                  <a:buFont typeface="Arial" panose="020B0604020202020204" pitchFamily="34" charset="0"/>
                  <a:buChar char="•"/>
                </a:pPr>
                <a:endParaRPr lang="en-US" dirty="0"/>
              </a:p>
              <a:p>
                <a:pPr marL="457200" lvl="2"/>
                <a:endParaRPr lang="en-US" sz="3200" dirty="0"/>
              </a:p>
              <a:p>
                <a:pPr marL="457200" lvl="2"/>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6635021"/>
              </a:xfrm>
              <a:prstGeom prst="rect">
                <a:avLst/>
              </a:prstGeom>
              <a:blipFill rotWithShape="0">
                <a:blip r:embed="rId2"/>
                <a:stretch>
                  <a:fillRect l="-1144" t="-735"/>
                </a:stretch>
              </a:blipFill>
            </p:spPr>
            <p:txBody>
              <a:bodyPr/>
              <a:lstStyle/>
              <a:p>
                <a:r>
                  <a:rPr lang="en-US">
                    <a:noFill/>
                  </a:rPr>
                  <a:t> </a:t>
                </a:r>
              </a:p>
            </p:txBody>
          </p:sp>
        </mc:Fallback>
      </mc:AlternateContent>
      <p:grpSp>
        <p:nvGrpSpPr>
          <p:cNvPr id="18" name="Group 17"/>
          <p:cNvGrpSpPr/>
          <p:nvPr/>
        </p:nvGrpSpPr>
        <p:grpSpPr>
          <a:xfrm>
            <a:off x="5699470" y="4005495"/>
            <a:ext cx="3273062" cy="1720602"/>
            <a:chOff x="5699470" y="4005499"/>
            <a:chExt cx="3273062" cy="2102297"/>
          </a:xfrm>
        </p:grpSpPr>
        <p:sp>
          <p:nvSpPr>
            <p:cNvPr id="6" name="Rectangle 5"/>
            <p:cNvSpPr/>
            <p:nvPr/>
          </p:nvSpPr>
          <p:spPr>
            <a:xfrm>
              <a:off x="6609481" y="4005499"/>
              <a:ext cx="2363051" cy="41549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The presence of the denominator turns these quantities into probabilities.</a:t>
              </a:r>
            </a:p>
          </p:txBody>
        </p:sp>
        <p:cxnSp>
          <p:nvCxnSpPr>
            <p:cNvPr id="8" name="Straight Arrow Connector 7"/>
            <p:cNvCxnSpPr/>
            <p:nvPr/>
          </p:nvCxnSpPr>
          <p:spPr>
            <a:xfrm flipH="1">
              <a:off x="5699470" y="4234649"/>
              <a:ext cx="9055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6" idx="2"/>
            </p:cNvCxnSpPr>
            <p:nvPr/>
          </p:nvCxnSpPr>
          <p:spPr>
            <a:xfrm rot="16200000" flipH="1">
              <a:off x="7145085" y="5066920"/>
              <a:ext cx="1686798" cy="394954"/>
            </a:xfrm>
            <a:prstGeom prst="bentConnector4">
              <a:avLst>
                <a:gd name="adj1" fmla="val 24369"/>
                <a:gd name="adj2" fmla="val 23565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Histograms, PDFs and probabilities</a:t>
            </a:r>
          </a:p>
        </p:txBody>
      </p:sp>
    </p:spTree>
    <p:extLst>
      <p:ext uri="{BB962C8B-B14F-4D97-AF65-F5344CB8AC3E}">
        <p14:creationId xmlns:p14="http://schemas.microsoft.com/office/powerpoint/2010/main" val="52991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7" end="7"/>
                                            </p:txEl>
                                          </p:spTgt>
                                        </p:tgtEl>
                                        <p:attrNameLst>
                                          <p:attrName>style.visibility</p:attrName>
                                        </p:attrNameLst>
                                      </p:cBhvr>
                                      <p:to>
                                        <p:strVal val="visible"/>
                                      </p:to>
                                    </p:set>
                                    <p:animEffect transition="in" filter="fade">
                                      <p:cBhvr>
                                        <p:cTn id="26" dur="500"/>
                                        <p:tgtEl>
                                          <p:spTgt spid="7">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animEffect transition="in" filter="fade">
                                      <p:cBhvr>
                                        <p:cTn id="29" dur="500"/>
                                        <p:tgtEl>
                                          <p:spTgt spid="7">
                                            <p:txEl>
                                              <p:pRg st="9" end="9"/>
                                            </p:txEl>
                                          </p:spTgt>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285037"/>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lvl="2" indent="-457200">
                  <a:buFont typeface="Arial" panose="020B0604020202020204" pitchFamily="34" charset="0"/>
                  <a:buChar char="•"/>
                </a:pPr>
                <a:r>
                  <a:rPr lang="en-US" sz="2000" dirty="0"/>
                  <a:t>Let us break down the last expression which gives the quantity “Given an individual’s height as </a:t>
                </a:r>
                <a14:m>
                  <m:oMath xmlns:m="http://schemas.openxmlformats.org/officeDocument/2006/math">
                    <m:r>
                      <a:rPr lang="en-US" sz="2000" i="1">
                        <a:latin typeface="Cambria Math" panose="02040503050406030204" pitchFamily="18" charset="0"/>
                      </a:rPr>
                      <m:t>𝑥</m:t>
                    </m:r>
                  </m:oMath>
                </a14:m>
                <a:r>
                  <a:rPr lang="en-US" sz="2000" dirty="0"/>
                  <a:t> what is the probability that the individual is male?”</a:t>
                </a:r>
              </a:p>
              <a:p>
                <a:pPr marL="457200" lvl="2" indent="-457200">
                  <a:buFont typeface="Arial" panose="020B0604020202020204" pitchFamily="34" charset="0"/>
                  <a:buChar char="•"/>
                </a:pPr>
                <a:endParaRPr lang="en-US" dirty="0"/>
              </a:p>
              <a:p>
                <a:pPr marL="457200" lvl="2"/>
                <a:endParaRPr lang="en-US" sz="1800" i="1" dirty="0">
                  <a:latin typeface="Cambria Math" panose="02040503050406030204" pitchFamily="18" charset="0"/>
                </a:endParaRPr>
              </a:p>
              <a:p>
                <a:pPr marL="457200" lvl="2"/>
                <a14:m>
                  <m:oMathPara xmlns:m="http://schemas.openxmlformats.org/officeDocument/2006/math">
                    <m:oMathParaPr>
                      <m:jc m:val="center"/>
                    </m:oMathParaPr>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𝑀</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𝑀</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𝐹</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den>
                      </m:f>
                    </m:oMath>
                  </m:oMathPara>
                </a14:m>
                <a:endParaRPr lang="en-US" sz="3200" dirty="0"/>
              </a:p>
              <a:p>
                <a:pPr marL="457200" lvl="2"/>
                <a:endParaRPr lang="en-US" sz="3200" dirty="0"/>
              </a:p>
              <a:p>
                <a:pPr marL="457200" lvl="2">
                  <a:lnSpc>
                    <a:spcPct val="150000"/>
                  </a:lnSpc>
                </a:pPr>
                <a:endParaRPr lang="en-US" sz="3200" dirty="0"/>
              </a:p>
              <a:p>
                <a:pPr lvl="1" indent="-457200">
                  <a:buFont typeface="Arial" panose="020B0604020202020204" pitchFamily="34" charset="0"/>
                  <a:buChar char="•"/>
                </a:pPr>
                <a:r>
                  <a:rPr lang="en-US" sz="2400" dirty="0"/>
                  <a:t>Or with some math swag: </a:t>
                </a:r>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rPr>
                          <m:t>𝑖</m:t>
                        </m:r>
                      </m:sub>
                    </m:sSub>
                  </m:oMath>
                </a14:m>
                <a:r>
                  <a:rPr lang="en-US" sz="1600" dirty="0"/>
                  <a:t> denotes “male” or “female” depending on </a:t>
                </a:r>
                <a14:m>
                  <m:oMath xmlns:m="http://schemas.openxmlformats.org/officeDocument/2006/math">
                    <m:r>
                      <a:rPr lang="en-US" sz="1600" b="0" i="1" smtClean="0">
                        <a:latin typeface="Cambria Math" panose="02040503050406030204" pitchFamily="18" charset="0"/>
                      </a:rPr>
                      <m:t>𝑖</m:t>
                    </m:r>
                    <m:r>
                      <a:rPr lang="en-US" sz="1600" b="0" i="0" smtClean="0">
                        <a:latin typeface="Cambria Math" panose="02040503050406030204" pitchFamily="18" charset="0"/>
                      </a:rPr>
                      <m:t>=1 </m:t>
                    </m:r>
                    <m:r>
                      <m:rPr>
                        <m:sty m:val="p"/>
                      </m:rPr>
                      <a:rPr lang="en-US" sz="1600" b="0" i="0" smtClean="0">
                        <a:latin typeface="Cambria Math" panose="02040503050406030204" pitchFamily="18" charset="0"/>
                      </a:rPr>
                      <m:t>or</m:t>
                    </m:r>
                    <m:r>
                      <a:rPr lang="en-US" sz="1600" b="0" i="0" smtClean="0">
                        <a:latin typeface="Cambria Math" panose="02040503050406030204" pitchFamily="18" charset="0"/>
                      </a:rPr>
                      <m:t> 2</m:t>
                    </m:r>
                  </m:oMath>
                </a14:m>
                <a:r>
                  <a:rPr lang="en-US" sz="1600" dirty="0"/>
                  <a:t>)</a:t>
                </a:r>
              </a:p>
              <a:p>
                <a:pPr lvl="1" indent="-457200">
                  <a:buFont typeface="Arial" panose="020B0604020202020204" pitchFamily="34" charset="0"/>
                  <a:buChar char="•"/>
                </a:pPr>
                <a:endParaRPr lang="en-US" sz="26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285037"/>
              </a:xfrm>
              <a:prstGeom prst="rect">
                <a:avLst/>
              </a:prstGeom>
              <a:blipFill rotWithShape="0">
                <a:blip r:embed="rId2"/>
                <a:stretch>
                  <a:fillRect l="-1144" t="-692" r="-327"/>
                </a:stretch>
              </a:blipFill>
            </p:spPr>
            <p:txBody>
              <a:bodyPr/>
              <a:lstStyle/>
              <a:p>
                <a:r>
                  <a:rPr lang="en-US">
                    <a:noFill/>
                  </a:rPr>
                  <a:t> </a:t>
                </a:r>
              </a:p>
            </p:txBody>
          </p:sp>
        </mc:Fallback>
      </mc:AlternateContent>
      <p:grpSp>
        <p:nvGrpSpPr>
          <p:cNvPr id="29" name="Group 28"/>
          <p:cNvGrpSpPr/>
          <p:nvPr/>
        </p:nvGrpSpPr>
        <p:grpSpPr>
          <a:xfrm>
            <a:off x="4181383" y="2018614"/>
            <a:ext cx="4397631" cy="630315"/>
            <a:chOff x="4181383" y="2196173"/>
            <a:chExt cx="4397631" cy="630315"/>
          </a:xfrm>
        </p:grpSpPr>
        <p:sp>
          <p:nvSpPr>
            <p:cNvPr id="5" name="Rectangle 4"/>
            <p:cNvSpPr/>
            <p:nvPr/>
          </p:nvSpPr>
          <p:spPr>
            <a:xfrm>
              <a:off x="4181383" y="2343992"/>
              <a:ext cx="745724"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6022245"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Given M what is the probability of getting </a:t>
                  </a:r>
                  <a14:m>
                    <m:oMath xmlns:m="http://schemas.openxmlformats.org/officeDocument/2006/math">
                      <m:r>
                        <a:rPr lang="en-US" i="1">
                          <a:solidFill>
                            <a:prstClr val="black"/>
                          </a:solidFill>
                          <a:latin typeface="Cambria Math" panose="02040503050406030204" pitchFamily="18" charset="0"/>
                        </a:rPr>
                        <m:t>𝑥</m:t>
                      </m:r>
                    </m:oMath>
                  </a14:m>
                  <a:r>
                    <a:rPr lang="en-US" dirty="0">
                      <a:solidFill>
                        <a:schemeClr val="tx1"/>
                      </a:solidFill>
                    </a:rPr>
                    <a:t> ?</a:t>
                  </a:r>
                </a:p>
              </p:txBody>
            </p:sp>
          </mc:Choice>
          <mc:Fallback xmlns="">
            <p:sp>
              <p:nvSpPr>
                <p:cNvPr id="11" name="Rectangle 10"/>
                <p:cNvSpPr>
                  <a:spLocks noRot="1" noChangeAspect="1" noMove="1" noResize="1" noEditPoints="1" noAdjustHandles="1" noChangeArrowheads="1" noChangeShapeType="1" noTextEdit="1"/>
                </p:cNvSpPr>
                <p:nvPr/>
              </p:nvSpPr>
              <p:spPr>
                <a:xfrm>
                  <a:off x="6022245" y="2196173"/>
                  <a:ext cx="2556769" cy="630315"/>
                </a:xfrm>
                <a:prstGeom prst="rect">
                  <a:avLst/>
                </a:prstGeom>
                <a:blipFill rotWithShape="0">
                  <a:blip r:embed="rId3"/>
                  <a:stretch>
                    <a:fillRect l="-475" t="-4717" b="-14151"/>
                  </a:stretch>
                </a:blipFill>
                <a:ln w="12700">
                  <a:solidFill>
                    <a:schemeClr val="tx1"/>
                  </a:solidFill>
                </a:ln>
              </p:spPr>
              <p:txBody>
                <a:bodyPr/>
                <a:lstStyle/>
                <a:p>
                  <a:r>
                    <a:rPr lang="en-US">
                      <a:noFill/>
                    </a:rPr>
                    <a:t> </a:t>
                  </a:r>
                </a:p>
              </p:txBody>
            </p:sp>
          </mc:Fallback>
        </mc:AlternateContent>
        <p:cxnSp>
          <p:nvCxnSpPr>
            <p:cNvPr id="18" name="Straight Arrow Connector 17"/>
            <p:cNvCxnSpPr/>
            <p:nvPr/>
          </p:nvCxnSpPr>
          <p:spPr>
            <a:xfrm flipH="1" flipV="1">
              <a:off x="4927107" y="2511330"/>
              <a:ext cx="109513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311023" y="2546641"/>
            <a:ext cx="4518010" cy="1222354"/>
            <a:chOff x="311023" y="2724200"/>
            <a:chExt cx="4518010" cy="1222354"/>
          </a:xfrm>
        </p:grpSpPr>
        <p:sp>
          <p:nvSpPr>
            <p:cNvPr id="10" name="Rectangle 9"/>
            <p:cNvSpPr/>
            <p:nvPr/>
          </p:nvSpPr>
          <p:spPr>
            <a:xfrm>
              <a:off x="4490202" y="2724200"/>
              <a:ext cx="338831"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1023" y="3316239"/>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the overall probability of getting F?</a:t>
              </a:r>
            </a:p>
          </p:txBody>
        </p:sp>
        <p:cxnSp>
          <p:nvCxnSpPr>
            <p:cNvPr id="20" name="Elbow Connector 19"/>
            <p:cNvCxnSpPr>
              <a:stCxn id="14" idx="3"/>
              <a:endCxn id="10" idx="2"/>
            </p:cNvCxnSpPr>
            <p:nvPr/>
          </p:nvCxnSpPr>
          <p:spPr>
            <a:xfrm flipV="1">
              <a:off x="2867792" y="3058876"/>
              <a:ext cx="1791826" cy="57252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82717" y="2546641"/>
            <a:ext cx="3696296" cy="1222354"/>
            <a:chOff x="4882717" y="2724200"/>
            <a:chExt cx="3696296" cy="1222354"/>
          </a:xfrm>
        </p:grpSpPr>
        <p:sp>
          <p:nvSpPr>
            <p:cNvPr id="9" name="Rectangle 8"/>
            <p:cNvSpPr/>
            <p:nvPr/>
          </p:nvSpPr>
          <p:spPr>
            <a:xfrm>
              <a:off x="4882717" y="2724200"/>
              <a:ext cx="665827" cy="349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6022244" y="3316239"/>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Given F what is the probability of getting </a:t>
                  </a:r>
                  <a14:m>
                    <m:oMath xmlns:m="http://schemas.openxmlformats.org/officeDocument/2006/math">
                      <m:r>
                        <a:rPr lang="en-US" i="1">
                          <a:solidFill>
                            <a:prstClr val="black"/>
                          </a:solidFill>
                          <a:latin typeface="Cambria Math" panose="02040503050406030204" pitchFamily="18" charset="0"/>
                        </a:rPr>
                        <m:t>𝑥</m:t>
                      </m:r>
                    </m:oMath>
                  </a14:m>
                  <a:r>
                    <a:rPr lang="en-US" dirty="0">
                      <a:solidFill>
                        <a:schemeClr val="tx1"/>
                      </a:solidFill>
                    </a:rPr>
                    <a:t> ?</a:t>
                  </a:r>
                </a:p>
              </p:txBody>
            </p:sp>
          </mc:Choice>
          <mc:Fallback xmlns="">
            <p:sp>
              <p:nvSpPr>
                <p:cNvPr id="12" name="Rectangle 11"/>
                <p:cNvSpPr>
                  <a:spLocks noRot="1" noChangeAspect="1" noMove="1" noResize="1" noEditPoints="1" noAdjustHandles="1" noChangeArrowheads="1" noChangeShapeType="1" noTextEdit="1"/>
                </p:cNvSpPr>
                <p:nvPr/>
              </p:nvSpPr>
              <p:spPr>
                <a:xfrm>
                  <a:off x="6022244" y="3316239"/>
                  <a:ext cx="2556769" cy="630315"/>
                </a:xfrm>
                <a:prstGeom prst="rect">
                  <a:avLst/>
                </a:prstGeom>
                <a:blipFill rotWithShape="0">
                  <a:blip r:embed="rId4"/>
                  <a:stretch>
                    <a:fillRect l="-475" t="-4762" b="-15238"/>
                  </a:stretch>
                </a:blipFill>
                <a:ln w="12700">
                  <a:solidFill>
                    <a:schemeClr val="tx1"/>
                  </a:solidFill>
                </a:ln>
              </p:spPr>
              <p:txBody>
                <a:bodyPr/>
                <a:lstStyle/>
                <a:p>
                  <a:r>
                    <a:rPr lang="en-US">
                      <a:noFill/>
                    </a:rPr>
                    <a:t> </a:t>
                  </a:r>
                </a:p>
              </p:txBody>
            </p:sp>
          </mc:Fallback>
        </mc:AlternateContent>
        <p:cxnSp>
          <p:nvCxnSpPr>
            <p:cNvPr id="24" name="Elbow Connector 23"/>
            <p:cNvCxnSpPr>
              <a:stCxn id="12" idx="1"/>
              <a:endCxn id="9" idx="2"/>
            </p:cNvCxnSpPr>
            <p:nvPr/>
          </p:nvCxnSpPr>
          <p:spPr>
            <a:xfrm rot="10800000">
              <a:off x="5215632" y="3073721"/>
              <a:ext cx="806613" cy="55767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11023" y="2018614"/>
            <a:ext cx="3802925" cy="630315"/>
            <a:chOff x="311023" y="2196173"/>
            <a:chExt cx="3802925" cy="630315"/>
          </a:xfrm>
        </p:grpSpPr>
        <p:sp>
          <p:nvSpPr>
            <p:cNvPr id="8" name="Rectangle 7"/>
            <p:cNvSpPr/>
            <p:nvPr/>
          </p:nvSpPr>
          <p:spPr>
            <a:xfrm>
              <a:off x="3775117" y="2343992"/>
              <a:ext cx="338831"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023"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the overall probability of getting M?</a:t>
              </a:r>
            </a:p>
          </p:txBody>
        </p:sp>
        <p:cxnSp>
          <p:nvCxnSpPr>
            <p:cNvPr id="26" name="Straight Arrow Connector 25"/>
            <p:cNvCxnSpPr>
              <a:stCxn id="13" idx="3"/>
              <a:endCxn id="8" idx="1"/>
            </p:cNvCxnSpPr>
            <p:nvPr/>
          </p:nvCxnSpPr>
          <p:spPr>
            <a:xfrm flipV="1">
              <a:off x="2867792" y="2511330"/>
              <a:ext cx="90732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074836" y="4868139"/>
            <a:ext cx="3495300" cy="630315"/>
            <a:chOff x="4518727" y="2196173"/>
            <a:chExt cx="4060287" cy="630315"/>
          </a:xfrm>
        </p:grpSpPr>
        <p:sp>
          <p:nvSpPr>
            <p:cNvPr id="32" name="Rectangle 31"/>
            <p:cNvSpPr/>
            <p:nvPr/>
          </p:nvSpPr>
          <p:spPr>
            <a:xfrm>
              <a:off x="4518727" y="2343992"/>
              <a:ext cx="1090236"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22245"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 conditional probability density</a:t>
              </a:r>
            </a:p>
          </p:txBody>
        </p:sp>
        <p:cxnSp>
          <p:nvCxnSpPr>
            <p:cNvPr id="34" name="Straight Arrow Connector 33"/>
            <p:cNvCxnSpPr>
              <a:endCxn id="32" idx="3"/>
            </p:cNvCxnSpPr>
            <p:nvPr/>
          </p:nvCxnSpPr>
          <p:spPr>
            <a:xfrm flipH="1" flipV="1">
              <a:off x="5608963" y="2511330"/>
              <a:ext cx="413284"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02144" y="4868139"/>
            <a:ext cx="4731495" cy="630315"/>
            <a:chOff x="-253964" y="2196173"/>
            <a:chExt cx="4731495" cy="630315"/>
          </a:xfrm>
        </p:grpSpPr>
        <p:sp>
          <p:nvSpPr>
            <p:cNvPr id="36" name="Rectangle 35"/>
            <p:cNvSpPr/>
            <p:nvPr/>
          </p:nvSpPr>
          <p:spPr>
            <a:xfrm>
              <a:off x="3775117" y="2343992"/>
              <a:ext cx="702414"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53964"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A priori </a:t>
              </a:r>
              <a:r>
                <a:rPr lang="en-US" dirty="0">
                  <a:solidFill>
                    <a:schemeClr val="tx1"/>
                  </a:solidFill>
                </a:rPr>
                <a:t>probability</a:t>
              </a:r>
              <a:endParaRPr lang="en-US" i="1" dirty="0">
                <a:solidFill>
                  <a:schemeClr val="tx1"/>
                </a:solidFill>
              </a:endParaRPr>
            </a:p>
          </p:txBody>
        </p:sp>
        <p:cxnSp>
          <p:nvCxnSpPr>
            <p:cNvPr id="38" name="Straight Arrow Connector 37"/>
            <p:cNvCxnSpPr>
              <a:stCxn id="37" idx="3"/>
              <a:endCxn id="36" idx="1"/>
            </p:cNvCxnSpPr>
            <p:nvPr/>
          </p:nvCxnSpPr>
          <p:spPr>
            <a:xfrm flipV="1">
              <a:off x="2302805" y="2511330"/>
              <a:ext cx="147231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02144" y="5217912"/>
            <a:ext cx="3464094" cy="996671"/>
            <a:chOff x="311022" y="5439855"/>
            <a:chExt cx="3464094" cy="996671"/>
          </a:xfrm>
        </p:grpSpPr>
        <p:sp>
          <p:nvSpPr>
            <p:cNvPr id="45" name="Rectangle 44"/>
            <p:cNvSpPr/>
            <p:nvPr/>
          </p:nvSpPr>
          <p:spPr>
            <a:xfrm>
              <a:off x="2908987" y="5439855"/>
              <a:ext cx="866129"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1022" y="5806211"/>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Posterior </a:t>
              </a:r>
              <a:r>
                <a:rPr lang="en-US" dirty="0">
                  <a:solidFill>
                    <a:schemeClr val="tx1"/>
                  </a:solidFill>
                </a:rPr>
                <a:t>probability</a:t>
              </a:r>
              <a:endParaRPr lang="en-US" i="1" dirty="0">
                <a:solidFill>
                  <a:schemeClr val="tx1"/>
                </a:solidFill>
              </a:endParaRPr>
            </a:p>
          </p:txBody>
        </p:sp>
        <p:cxnSp>
          <p:nvCxnSpPr>
            <p:cNvPr id="51" name="Elbow Connector 50"/>
            <p:cNvCxnSpPr>
              <a:stCxn id="46" idx="3"/>
              <a:endCxn id="45" idx="2"/>
            </p:cNvCxnSpPr>
            <p:nvPr/>
          </p:nvCxnSpPr>
          <p:spPr>
            <a:xfrm flipV="1">
              <a:off x="2867791" y="5774531"/>
              <a:ext cx="474261" cy="34683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Bayes Classifier (also, Theorem)</a:t>
            </a:r>
          </a:p>
        </p:txBody>
      </p:sp>
      <p:sp>
        <p:nvSpPr>
          <p:cNvPr id="40" name="Rectangle 39"/>
          <p:cNvSpPr/>
          <p:nvPr/>
        </p:nvSpPr>
        <p:spPr>
          <a:xfrm>
            <a:off x="6022243" y="2595469"/>
            <a:ext cx="2556769" cy="577081"/>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It is not sinful to make these two statements when we are talking about histograms.</a:t>
            </a:r>
          </a:p>
        </p:txBody>
      </p:sp>
    </p:spTree>
    <p:extLst>
      <p:ext uri="{BB962C8B-B14F-4D97-AF65-F5344CB8AC3E}">
        <p14:creationId xmlns:p14="http://schemas.microsoft.com/office/powerpoint/2010/main" val="416177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51275"/>
                <a:ext cx="7467408" cy="5774658"/>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lvl="2"/>
                <a:r>
                  <a:rPr lang="en-US" sz="3200" dirty="0"/>
                  <a:t>Almost all of machine learning systems work by using </a:t>
                </a:r>
                <a:r>
                  <a:rPr lang="en-US" sz="3200" i="1" dirty="0"/>
                  <a:t>a priori</a:t>
                </a:r>
                <a:r>
                  <a:rPr lang="en-US" sz="3200" dirty="0"/>
                  <a:t> probabilities and class conditional probability density functions to compute the posterior probability</a:t>
                </a:r>
              </a:p>
              <a:p>
                <a:pPr marL="457200" lvl="2" indent="-457200">
                  <a:buFont typeface="Arial" panose="020B0604020202020204" pitchFamily="34" charset="0"/>
                  <a:buChar char="•"/>
                </a:pPr>
                <a:endParaRPr lang="en-US" dirty="0"/>
              </a:p>
              <a:p>
                <a:pPr marL="0" lvl="1"/>
                <a:endParaRPr lang="en-US" sz="28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a:p>
                <a:pPr lvl="1" indent="-457200">
                  <a:buFont typeface="Arial" panose="020B0604020202020204" pitchFamily="34" charset="0"/>
                  <a:buChar char="•"/>
                </a:pPr>
                <a:endParaRPr lang="en-US" sz="2800" dirty="0"/>
              </a:p>
              <a:p>
                <a:pPr marL="0" lvl="1">
                  <a:spcBef>
                    <a:spcPts val="1200"/>
                  </a:spcBef>
                </a:pPr>
                <a:r>
                  <a:rPr lang="en-US" dirty="0"/>
                  <a:t>If the class conditional probability density function happens to be one dimensional and normal, then the posterior probability (and the classifier) reduces to simple formulas involving means and standard deviations. Easy to calculate!</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51275"/>
                <a:ext cx="7467408" cy="5774658"/>
              </a:xfrm>
              <a:prstGeom prst="rect">
                <a:avLst/>
              </a:prstGeom>
              <a:blipFill rotWithShape="0">
                <a:blip r:embed="rId2"/>
                <a:stretch>
                  <a:fillRect l="-2124" t="-1371" b="-633"/>
                </a:stretch>
              </a:blipFill>
            </p:spPr>
            <p:txBody>
              <a:bodyPr/>
              <a:lstStyle/>
              <a:p>
                <a:r>
                  <a:rPr lang="en-US">
                    <a:noFill/>
                  </a:rPr>
                  <a:t> </a:t>
                </a:r>
              </a:p>
            </p:txBody>
          </p:sp>
        </mc:Fallback>
      </mc:AlternateContent>
      <p:grpSp>
        <p:nvGrpSpPr>
          <p:cNvPr id="31" name="Group 30"/>
          <p:cNvGrpSpPr/>
          <p:nvPr/>
        </p:nvGrpSpPr>
        <p:grpSpPr>
          <a:xfrm>
            <a:off x="5074836" y="3643028"/>
            <a:ext cx="3495300" cy="630315"/>
            <a:chOff x="4518727" y="2196173"/>
            <a:chExt cx="4060287" cy="630315"/>
          </a:xfrm>
        </p:grpSpPr>
        <p:sp>
          <p:nvSpPr>
            <p:cNvPr id="32" name="Rectangle 31"/>
            <p:cNvSpPr/>
            <p:nvPr/>
          </p:nvSpPr>
          <p:spPr>
            <a:xfrm>
              <a:off x="4518727" y="2343992"/>
              <a:ext cx="1090236"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22245"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 conditional probability density</a:t>
              </a:r>
            </a:p>
          </p:txBody>
        </p:sp>
        <p:cxnSp>
          <p:nvCxnSpPr>
            <p:cNvPr id="34" name="Straight Arrow Connector 33"/>
            <p:cNvCxnSpPr>
              <a:endCxn id="32" idx="3"/>
            </p:cNvCxnSpPr>
            <p:nvPr/>
          </p:nvCxnSpPr>
          <p:spPr>
            <a:xfrm flipH="1" flipV="1">
              <a:off x="5608963" y="2511330"/>
              <a:ext cx="413284"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02144" y="3643028"/>
            <a:ext cx="4731495" cy="630315"/>
            <a:chOff x="-253964" y="2196173"/>
            <a:chExt cx="4731495" cy="630315"/>
          </a:xfrm>
        </p:grpSpPr>
        <p:sp>
          <p:nvSpPr>
            <p:cNvPr id="36" name="Rectangle 35"/>
            <p:cNvSpPr/>
            <p:nvPr/>
          </p:nvSpPr>
          <p:spPr>
            <a:xfrm>
              <a:off x="3775117" y="2343992"/>
              <a:ext cx="702414"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53964"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A priori </a:t>
              </a:r>
              <a:r>
                <a:rPr lang="en-US" dirty="0">
                  <a:solidFill>
                    <a:schemeClr val="tx1"/>
                  </a:solidFill>
                </a:rPr>
                <a:t>probability</a:t>
              </a:r>
              <a:endParaRPr lang="en-US" i="1" dirty="0">
                <a:solidFill>
                  <a:schemeClr val="tx1"/>
                </a:solidFill>
              </a:endParaRPr>
            </a:p>
          </p:txBody>
        </p:sp>
        <p:cxnSp>
          <p:nvCxnSpPr>
            <p:cNvPr id="38" name="Straight Arrow Connector 37"/>
            <p:cNvCxnSpPr>
              <a:stCxn id="37" idx="3"/>
              <a:endCxn id="36" idx="1"/>
            </p:cNvCxnSpPr>
            <p:nvPr/>
          </p:nvCxnSpPr>
          <p:spPr>
            <a:xfrm flipV="1">
              <a:off x="2302805" y="2511330"/>
              <a:ext cx="147231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02144" y="3992801"/>
            <a:ext cx="3464094" cy="1085451"/>
            <a:chOff x="311022" y="5439855"/>
            <a:chExt cx="3464094" cy="1085451"/>
          </a:xfrm>
        </p:grpSpPr>
        <p:sp>
          <p:nvSpPr>
            <p:cNvPr id="45" name="Rectangle 44"/>
            <p:cNvSpPr/>
            <p:nvPr/>
          </p:nvSpPr>
          <p:spPr>
            <a:xfrm>
              <a:off x="2908987" y="5439855"/>
              <a:ext cx="866129"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1022" y="5894991"/>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Posterior </a:t>
              </a:r>
              <a:r>
                <a:rPr lang="en-US" dirty="0">
                  <a:solidFill>
                    <a:schemeClr val="tx1"/>
                  </a:solidFill>
                </a:rPr>
                <a:t>probability</a:t>
              </a:r>
              <a:endParaRPr lang="en-US" i="1" dirty="0">
                <a:solidFill>
                  <a:schemeClr val="tx1"/>
                </a:solidFill>
              </a:endParaRPr>
            </a:p>
          </p:txBody>
        </p:sp>
        <p:cxnSp>
          <p:nvCxnSpPr>
            <p:cNvPr id="51" name="Elbow Connector 50"/>
            <p:cNvCxnSpPr>
              <a:stCxn id="46" idx="3"/>
              <a:endCxn id="45" idx="2"/>
            </p:cNvCxnSpPr>
            <p:nvPr/>
          </p:nvCxnSpPr>
          <p:spPr>
            <a:xfrm flipV="1">
              <a:off x="2867791" y="5774531"/>
              <a:ext cx="474261" cy="4356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Bayes Classifier (also, Theorem)</a:t>
            </a:r>
          </a:p>
        </p:txBody>
      </p:sp>
    </p:spTree>
    <p:extLst>
      <p:ext uri="{BB962C8B-B14F-4D97-AF65-F5344CB8AC3E}">
        <p14:creationId xmlns:p14="http://schemas.microsoft.com/office/powerpoint/2010/main" val="278410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72445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lvl="1" indent="-457200">
                  <a:buFont typeface="Arial" panose="020B0604020202020204" pitchFamily="34" charset="0"/>
                  <a:buChar char="•"/>
                </a:pPr>
                <a:r>
                  <a:rPr lang="en-US" sz="2600" dirty="0"/>
                  <a:t>Multiclass classifier, </a:t>
                </a:r>
                <a14:m>
                  <m:oMath xmlns:m="http://schemas.openxmlformats.org/officeDocument/2006/math">
                    <m:r>
                      <a:rPr lang="en-US" sz="2800" i="1">
                        <a:latin typeface="Cambria Math" panose="02040503050406030204" pitchFamily="18" charset="0"/>
                      </a:rPr>
                      <m:t>𝐶</m:t>
                    </m:r>
                  </m:oMath>
                </a14:m>
                <a:r>
                  <a:rPr lang="en-US" sz="2600" dirty="0"/>
                  <a:t> classes:</a:t>
                </a:r>
              </a:p>
              <a:p>
                <a:pPr lvl="1" indent="-457200">
                  <a:buFont typeface="Arial" panose="020B0604020202020204" pitchFamily="34" charset="0"/>
                  <a:buChar char="•"/>
                </a:pPr>
                <a:endParaRPr lang="en-US" sz="26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𝐶</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a:p>
                <a:pPr marL="0" lvl="1"/>
                <a:endParaRPr lang="en-US" sz="4000" dirty="0"/>
              </a:p>
              <a:p>
                <a:pPr lvl="1" indent="-457200">
                  <a:buFont typeface="Arial" panose="020B0604020202020204" pitchFamily="34" charset="0"/>
                  <a:buChar char="•"/>
                </a:pPr>
                <a:r>
                  <a:rPr lang="en-US" sz="2600" dirty="0">
                    <a:solidFill>
                      <a:prstClr val="black"/>
                    </a:solidFill>
                  </a:rPr>
                  <a:t>With multidimensional features,:</a:t>
                </a:r>
              </a:p>
              <a:p>
                <a:pPr lvl="1" indent="-457200">
                  <a:buFont typeface="Arial" panose="020B0604020202020204" pitchFamily="34" charset="0"/>
                  <a:buChar char="•"/>
                </a:pPr>
                <a:endParaRPr lang="en-US" sz="2600" dirty="0">
                  <a:solidFill>
                    <a:prstClr val="black"/>
                  </a:solidFill>
                </a:endParaRPr>
              </a:p>
              <a:p>
                <a:pPr marL="0" lvl="1"/>
                <a14:m>
                  <m:oMathPara xmlns:m="http://schemas.openxmlformats.org/officeDocument/2006/math">
                    <m:oMathParaPr>
                      <m:jc m:val="center"/>
                    </m:oMathParaPr>
                    <m:oMath xmlns:m="http://schemas.openxmlformats.org/officeDocument/2006/math">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r>
                            <a:rPr lang="en-US" sz="2000" i="1">
                              <a:solidFill>
                                <a:prstClr val="black"/>
                              </a:solidFill>
                              <a:latin typeface="Cambria Math" panose="02040503050406030204" pitchFamily="18" charset="0"/>
                            </a:rPr>
                            <m:t>|</m:t>
                          </m:r>
                          <m:r>
                            <a:rPr lang="en-US" sz="2000" b="1" i="0">
                              <a:solidFill>
                                <a:prstClr val="black"/>
                              </a:solidFill>
                              <a:latin typeface="Cambria Math" panose="02040503050406030204" pitchFamily="18" charset="0"/>
                            </a:rPr>
                            <m:t>𝐱</m:t>
                          </m:r>
                        </m:e>
                      </m:d>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num>
                        <m:den>
                          <m:nary>
                            <m:naryPr>
                              <m:chr m:val="∑"/>
                              <m:ctrlPr>
                                <a:rPr lang="en-US" sz="2000" i="1">
                                  <a:solidFill>
                                    <a:prstClr val="black"/>
                                  </a:solidFill>
                                  <a:latin typeface="Cambria Math" panose="02040503050406030204" pitchFamily="18" charset="0"/>
                                </a:rPr>
                              </m:ctrlPr>
                            </m:naryPr>
                            <m:sub>
                              <m:r>
                                <m:rPr>
                                  <m:brk m:alnAt="23"/>
                                </m:rPr>
                                <a:rPr lang="en-US" sz="2000" i="1">
                                  <a:solidFill>
                                    <a:prstClr val="black"/>
                                  </a:solidFill>
                                  <a:latin typeface="Cambria Math" panose="02040503050406030204" pitchFamily="18" charset="0"/>
                                </a:rPr>
                                <m:t>𝑗</m:t>
                              </m:r>
                              <m:r>
                                <a:rPr lang="en-US" sz="2000" i="1">
                                  <a:solidFill>
                                    <a:prstClr val="black"/>
                                  </a:solidFill>
                                  <a:latin typeface="Cambria Math" panose="02040503050406030204" pitchFamily="18" charset="0"/>
                                </a:rPr>
                                <m:t>=1</m:t>
                              </m:r>
                            </m:sub>
                            <m:sup>
                              <m:r>
                                <a:rPr lang="en-US" sz="2000" i="1">
                                  <a:solidFill>
                                    <a:prstClr val="black"/>
                                  </a:solidFill>
                                  <a:latin typeface="Cambria Math" panose="02040503050406030204" pitchFamily="18" charset="0"/>
                                </a:rPr>
                                <m:t>𝐶</m:t>
                              </m:r>
                            </m:sup>
                            <m:e>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𝑗</m:t>
                                      </m:r>
                                    </m:sub>
                                  </m:sSub>
                                </m:e>
                              </m:d>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𝑗</m:t>
                                      </m:r>
                                    </m:sub>
                                  </m:sSub>
                                </m:e>
                              </m:d>
                            </m:e>
                          </m:nary>
                        </m:den>
                      </m:f>
                    </m:oMath>
                  </m:oMathPara>
                </a14:m>
                <a:endParaRPr lang="en-US" sz="4000" dirty="0">
                  <a:solidFill>
                    <a:prstClr val="black"/>
                  </a:solidFill>
                </a:endParaRPr>
              </a:p>
              <a:p>
                <a:pPr lvl="1" indent="-457200">
                  <a:buFont typeface="Arial" panose="020B0604020202020204" pitchFamily="34" charset="0"/>
                  <a:buChar char="•"/>
                </a:pPr>
                <a:endParaRPr lang="en-US" sz="2600" dirty="0">
                  <a:solidFill>
                    <a:prstClr val="black"/>
                  </a:solidFill>
                </a:endParaRPr>
              </a:p>
              <a:p>
                <a:pPr lvl="1" indent="-457200">
                  <a:buFont typeface="Arial" panose="020B0604020202020204" pitchFamily="34" charset="0"/>
                  <a:buChar char="•"/>
                </a:pPr>
                <a:r>
                  <a:rPr lang="en-US" sz="2000" dirty="0">
                    <a:solidFill>
                      <a:prstClr val="black"/>
                    </a:solidFill>
                  </a:rPr>
                  <a:t>If we find that the distributions are normal (Gaussian), we can simply use training data to find parameters such as the mean and standard deviation and use formulas to compute </a:t>
                </a:r>
                <a14:m>
                  <m:oMath xmlns:m="http://schemas.openxmlformats.org/officeDocument/2006/math">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oMath>
                </a14:m>
                <a:endParaRPr lang="en-US" sz="2600" dirty="0">
                  <a:solidFill>
                    <a:prstClr val="black"/>
                  </a:solidFill>
                </a:endParaRPr>
              </a:p>
              <a:p>
                <a:pPr lvl="1" indent="-457200">
                  <a:buFont typeface="Arial" panose="020B0604020202020204" pitchFamily="34" charset="0"/>
                  <a:buChar char="•"/>
                </a:pPr>
                <a:r>
                  <a:rPr lang="en-US" sz="2000" dirty="0"/>
                  <a:t>Other types of data distributions can be constructed as a sum of Gaussians.</a:t>
                </a:r>
                <a:endParaRPr lang="en-US" sz="20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724452"/>
              </a:xfrm>
              <a:prstGeom prst="rect">
                <a:avLst/>
              </a:prstGeom>
              <a:blipFill rotWithShape="0">
                <a:blip r:embed="rId2"/>
                <a:stretch>
                  <a:fillRect l="-1307" t="-532" r="-408" b="-958"/>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052" y="3225183"/>
            <a:ext cx="1190625" cy="12954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454068" y="1437400"/>
                <a:ext cx="2394172" cy="742447"/>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Classify a given feature </a:t>
                </a:r>
                <a14:m>
                  <m:oMath xmlns:m="http://schemas.openxmlformats.org/officeDocument/2006/math">
                    <m:r>
                      <a:rPr lang="en-US" sz="1050" i="1">
                        <a:solidFill>
                          <a:prstClr val="black"/>
                        </a:solidFill>
                        <a:latin typeface="Cambria Math" panose="02040503050406030204" pitchFamily="18" charset="0"/>
                      </a:rPr>
                      <m:t>𝑥</m:t>
                    </m:r>
                    <m:r>
                      <a:rPr lang="en-US" sz="1050" i="1">
                        <a:solidFill>
                          <a:prstClr val="black"/>
                        </a:solidFill>
                        <a:latin typeface="Cambria Math" panose="02040503050406030204" pitchFamily="18" charset="0"/>
                      </a:rPr>
                      <m:t> </m:t>
                    </m:r>
                  </m:oMath>
                </a14:m>
                <a:r>
                  <a:rPr lang="en-US" sz="1050" dirty="0">
                    <a:solidFill>
                      <a:schemeClr val="tx1"/>
                    </a:solidFill>
                  </a:rPr>
                  <a:t>by finding </a:t>
                </a:r>
                <a14:m>
                  <m:oMath xmlns:m="http://schemas.openxmlformats.org/officeDocument/2006/math">
                    <m:r>
                      <a:rPr lang="en-US" sz="1100" i="1">
                        <a:solidFill>
                          <a:prstClr val="black"/>
                        </a:solidFill>
                        <a:latin typeface="Cambria Math" panose="02040503050406030204" pitchFamily="18" charset="0"/>
                      </a:rPr>
                      <m:t>𝑃</m:t>
                    </m:r>
                    <m:d>
                      <m:dPr>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ea typeface="Cambria Math" panose="02040503050406030204" pitchFamily="18" charset="0"/>
                              </a:rPr>
                              <m:t>𝜔</m:t>
                            </m:r>
                          </m:e>
                          <m:sub>
                            <m:r>
                              <a:rPr lang="en-US" sz="1100" b="0" i="1" smtClean="0">
                                <a:solidFill>
                                  <a:prstClr val="black"/>
                                </a:solidFill>
                                <a:latin typeface="Cambria Math" panose="02040503050406030204" pitchFamily="18" charset="0"/>
                                <a:ea typeface="Cambria Math" panose="02040503050406030204" pitchFamily="18" charset="0"/>
                              </a:rPr>
                              <m:t>1</m:t>
                            </m:r>
                          </m:sub>
                        </m:sSub>
                        <m:r>
                          <a:rPr lang="en-US" sz="1100" i="1">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𝑥</m:t>
                        </m:r>
                      </m:e>
                    </m:d>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𝑃</m:t>
                    </m:r>
                    <m:d>
                      <m:dPr>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ea typeface="Cambria Math" panose="02040503050406030204" pitchFamily="18" charset="0"/>
                              </a:rPr>
                              <m:t>𝜔</m:t>
                            </m:r>
                          </m:e>
                          <m:sub>
                            <m:r>
                              <a:rPr lang="en-US" sz="1100" b="0" i="1" smtClean="0">
                                <a:solidFill>
                                  <a:prstClr val="black"/>
                                </a:solidFill>
                                <a:latin typeface="Cambria Math" panose="02040503050406030204" pitchFamily="18" charset="0"/>
                                <a:ea typeface="Cambria Math" panose="02040503050406030204" pitchFamily="18" charset="0"/>
                              </a:rPr>
                              <m:t>2</m:t>
                            </m:r>
                          </m:sub>
                        </m:sSub>
                        <m:r>
                          <a:rPr lang="en-US" sz="1100" i="1">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𝑥</m:t>
                        </m:r>
                      </m:e>
                    </m:d>
                  </m:oMath>
                </a14:m>
                <a:r>
                  <a:rPr lang="en-US" sz="1050" dirty="0">
                    <a:solidFill>
                      <a:schemeClr val="tx1"/>
                    </a:solidFill>
                  </a:rPr>
                  <a:t>, </a:t>
                </a:r>
                <a14:m>
                  <m:oMath xmlns:m="http://schemas.openxmlformats.org/officeDocument/2006/math">
                    <m:r>
                      <a:rPr lang="en-US" sz="1050" i="1">
                        <a:solidFill>
                          <a:prstClr val="black"/>
                        </a:solidFill>
                        <a:latin typeface="Cambria Math" panose="02040503050406030204" pitchFamily="18" charset="0"/>
                      </a:rPr>
                      <m:t>𝑃</m:t>
                    </m:r>
                    <m:d>
                      <m:dPr>
                        <m:ctrlPr>
                          <a:rPr lang="en-US" sz="1050" i="1">
                            <a:solidFill>
                              <a:prstClr val="black"/>
                            </a:solidFill>
                            <a:latin typeface="Cambria Math" panose="02040503050406030204" pitchFamily="18" charset="0"/>
                          </a:rPr>
                        </m:ctrlPr>
                      </m:dPr>
                      <m:e>
                        <m:sSub>
                          <m:sSubPr>
                            <m:ctrlPr>
                              <a:rPr lang="en-US" sz="1050" i="1">
                                <a:solidFill>
                                  <a:prstClr val="black"/>
                                </a:solidFill>
                                <a:latin typeface="Cambria Math" panose="02040503050406030204" pitchFamily="18" charset="0"/>
                              </a:rPr>
                            </m:ctrlPr>
                          </m:sSubPr>
                          <m:e>
                            <m:r>
                              <a:rPr lang="en-US" sz="1050" i="1">
                                <a:solidFill>
                                  <a:prstClr val="black"/>
                                </a:solidFill>
                                <a:latin typeface="Cambria Math" panose="02040503050406030204" pitchFamily="18" charset="0"/>
                                <a:ea typeface="Cambria Math" panose="02040503050406030204" pitchFamily="18" charset="0"/>
                              </a:rPr>
                              <m:t>𝜔</m:t>
                            </m:r>
                          </m:e>
                          <m:sub>
                            <m:r>
                              <a:rPr lang="en-US" sz="1050" b="0" i="1" smtClean="0">
                                <a:solidFill>
                                  <a:prstClr val="black"/>
                                </a:solidFill>
                                <a:latin typeface="Cambria Math" panose="02040503050406030204" pitchFamily="18" charset="0"/>
                                <a:ea typeface="Cambria Math" panose="02040503050406030204" pitchFamily="18" charset="0"/>
                              </a:rPr>
                              <m:t>3</m:t>
                            </m:r>
                          </m:sub>
                        </m:sSub>
                        <m:r>
                          <a:rPr lang="en-US" sz="1050" i="1">
                            <a:solidFill>
                              <a:prstClr val="black"/>
                            </a:solidFill>
                            <a:latin typeface="Cambria Math" panose="02040503050406030204" pitchFamily="18" charset="0"/>
                          </a:rPr>
                          <m:t>|</m:t>
                        </m:r>
                        <m:r>
                          <a:rPr lang="en-US" sz="1050" i="1">
                            <a:solidFill>
                              <a:prstClr val="black"/>
                            </a:solidFill>
                            <a:latin typeface="Cambria Math" panose="02040503050406030204" pitchFamily="18" charset="0"/>
                          </a:rPr>
                          <m:t>𝑥</m:t>
                        </m:r>
                      </m:e>
                    </m:d>
                  </m:oMath>
                </a14:m>
                <a:r>
                  <a:rPr lang="en-US" sz="1050" dirty="0">
                    <a:solidFill>
                      <a:schemeClr val="tx1"/>
                    </a:solidFill>
                  </a:rPr>
                  <a:t> … and choosing the class of the largest of those.</a:t>
                </a:r>
              </a:p>
            </p:txBody>
          </p:sp>
        </mc:Choice>
        <mc:Fallback xmlns="">
          <p:sp>
            <p:nvSpPr>
              <p:cNvPr id="8" name="Rectangle 7"/>
              <p:cNvSpPr>
                <a:spLocks noRot="1" noChangeAspect="1" noMove="1" noResize="1" noEditPoints="1" noAdjustHandles="1" noChangeArrowheads="1" noChangeShapeType="1" noTextEdit="1"/>
              </p:cNvSpPr>
              <p:nvPr/>
            </p:nvSpPr>
            <p:spPr>
              <a:xfrm>
                <a:off x="6454068" y="1437400"/>
                <a:ext cx="2394172" cy="742447"/>
              </a:xfrm>
              <a:prstGeom prst="rect">
                <a:avLst/>
              </a:prstGeom>
              <a:blipFill rotWithShape="0">
                <a:blip r:embed="rId4"/>
                <a:stretch>
                  <a:fillRect b="-322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841679" y="2761065"/>
                <a:ext cx="2394172" cy="41549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We now have a </a:t>
                </a:r>
                <a:r>
                  <a:rPr lang="en-US" sz="1050" b="1" dirty="0">
                    <a:solidFill>
                      <a:schemeClr val="tx1"/>
                    </a:solidFill>
                  </a:rPr>
                  <a:t>feature vector </a:t>
                </a:r>
                <a14:m>
                  <m:oMath xmlns:m="http://schemas.openxmlformats.org/officeDocument/2006/math">
                    <m:r>
                      <a:rPr lang="en-US" sz="1050" b="1" i="0">
                        <a:solidFill>
                          <a:prstClr val="black"/>
                        </a:solidFill>
                        <a:latin typeface="Cambria Math" panose="02040503050406030204" pitchFamily="18" charset="0"/>
                      </a:rPr>
                      <m:t>𝐱</m:t>
                    </m:r>
                  </m:oMath>
                </a14:m>
                <a:r>
                  <a:rPr lang="en-US" sz="1050" dirty="0">
                    <a:solidFill>
                      <a:schemeClr val="tx1"/>
                    </a:solidFill>
                  </a:rPr>
                  <a:t> in place of the scalar feature </a:t>
                </a:r>
                <a14:m>
                  <m:oMath xmlns:m="http://schemas.openxmlformats.org/officeDocument/2006/math">
                    <m:r>
                      <a:rPr lang="en-US" sz="1050" i="1">
                        <a:solidFill>
                          <a:prstClr val="black"/>
                        </a:solidFill>
                        <a:latin typeface="Cambria Math" panose="02040503050406030204" pitchFamily="18" charset="0"/>
                      </a:rPr>
                      <m:t>𝑥</m:t>
                    </m:r>
                  </m:oMath>
                </a14:m>
                <a:r>
                  <a:rPr lang="en-US" sz="1050" dirty="0">
                    <a:solidFill>
                      <a:schemeClr val="tx1"/>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5841679" y="2761065"/>
                <a:ext cx="2394172" cy="415498"/>
              </a:xfrm>
              <a:prstGeom prst="rect">
                <a:avLst/>
              </a:prstGeom>
              <a:blipFill rotWithShape="0">
                <a:blip r:embed="rId5"/>
                <a:stretch>
                  <a:fillRect b="-7143"/>
                </a:stretch>
              </a:blipFill>
              <a:ln>
                <a:solidFill>
                  <a:schemeClr val="tx1"/>
                </a:solidFill>
              </a:ln>
            </p:spPr>
            <p:txBody>
              <a:bodyPr/>
              <a:lstStyle/>
              <a:p>
                <a:r>
                  <a:rPr lang="en-US">
                    <a:noFill/>
                  </a:rPr>
                  <a:t> </a:t>
                </a:r>
              </a:p>
            </p:txBody>
          </p:sp>
        </mc:Fallback>
      </mc:AlternateContent>
      <p:sp>
        <p:nvSpPr>
          <p:cNvPr id="10" name="Rounded Rectangular Callout 9"/>
          <p:cNvSpPr/>
          <p:nvPr/>
        </p:nvSpPr>
        <p:spPr>
          <a:xfrm>
            <a:off x="7882225" y="3308103"/>
            <a:ext cx="1058576" cy="459700"/>
          </a:xfrm>
          <a:prstGeom prst="wedgeRoundRectCallout">
            <a:avLst>
              <a:gd name="adj1" fmla="val -80228"/>
              <a:gd name="adj2" fmla="val 115656"/>
              <a:gd name="adj3" fmla="val 16667"/>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Take a look at Slide 1 again!</a:t>
            </a:r>
          </a:p>
        </p:txBody>
      </p:sp>
      <p:sp>
        <p:nvSpPr>
          <p:cNvPr id="2" name="Title 1"/>
          <p:cNvSpPr>
            <a:spLocks noGrp="1"/>
          </p:cNvSpPr>
          <p:nvPr>
            <p:ph type="title"/>
          </p:nvPr>
        </p:nvSpPr>
        <p:spPr/>
        <p:txBody>
          <a:bodyPr/>
          <a:lstStyle/>
          <a:p>
            <a:r>
              <a:rPr lang="en-US" dirty="0"/>
              <a:t>Multi-class, multidimensional generalizations</a:t>
            </a:r>
          </a:p>
        </p:txBody>
      </p:sp>
    </p:spTree>
    <p:extLst>
      <p:ext uri="{BB962C8B-B14F-4D97-AF65-F5344CB8AC3E}">
        <p14:creationId xmlns:p14="http://schemas.microsoft.com/office/powerpoint/2010/main" val="244644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500"/>
                                        <p:tgtEl>
                                          <p:spTgt spid="7">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9" end="9"/>
                                            </p:txEl>
                                          </p:spTgt>
                                        </p:tgtEl>
                                        <p:attrNameLst>
                                          <p:attrName>style.visibility</p:attrName>
                                        </p:attrNameLst>
                                      </p:cBhvr>
                                      <p:to>
                                        <p:strVal val="visible"/>
                                      </p:to>
                                    </p:set>
                                    <p:animEffect transition="in" filter="fade">
                                      <p:cBhvr>
                                        <p:cTn id="4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5771" y="610895"/>
                <a:ext cx="7800539" cy="3230884"/>
              </a:xfrm>
              <a:prstGeom prst="rect">
                <a:avLst/>
              </a:prstGeom>
              <a:noFill/>
            </p:spPr>
            <p:txBody>
              <a:bodyPr wrap="square" rtlCol="0">
                <a:spAutoFit/>
              </a:bodyPr>
              <a:lstStyle/>
              <a:p>
                <a:r>
                  <a:rPr lang="en-US" sz="1600" dirty="0"/>
                  <a:t>INPUT:</a:t>
                </a:r>
              </a:p>
              <a:p>
                <a:pPr lvl="1"/>
                <a:r>
                  <a:rPr lang="en-US" sz="1600" dirty="0"/>
                  <a:t>Data: </a:t>
                </a:r>
                <a14:m>
                  <m:oMath xmlns:m="http://schemas.openxmlformats.org/officeDocument/2006/math">
                    <m:d>
                      <m:dPr>
                        <m:begChr m:val="{"/>
                        <m:endChr m:val="}"/>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𝑁</m:t>
                            </m:r>
                            <m:r>
                              <a:rPr lang="en-US" sz="1600" b="0" i="1" smtClean="0">
                                <a:latin typeface="Cambria Math" panose="02040503050406030204" pitchFamily="18" charset="0"/>
                              </a:rPr>
                              <m:t>−1</m:t>
                            </m:r>
                          </m:sub>
                        </m:sSub>
                      </m:e>
                    </m:d>
                  </m:oMath>
                </a14:m>
                <a:r>
                  <a:rPr lang="en-US" sz="1600" dirty="0"/>
                  <a:t> and specification of number of buckets </a:t>
                </a:r>
                <a14:m>
                  <m:oMath xmlns:m="http://schemas.openxmlformats.org/officeDocument/2006/math">
                    <m:r>
                      <a:rPr lang="en-US" sz="1600" b="0" i="1" smtClean="0">
                        <a:latin typeface="Cambria Math" panose="02040503050406030204" pitchFamily="18" charset="0"/>
                      </a:rPr>
                      <m:t>𝐵</m:t>
                    </m:r>
                  </m:oMath>
                </a14:m>
                <a:r>
                  <a:rPr lang="en-US" sz="1600" dirty="0"/>
                  <a:t>.</a:t>
                </a:r>
              </a:p>
              <a:p>
                <a:r>
                  <a:rPr lang="en-US" sz="1600" dirty="0"/>
                  <a:t>OUTPUT:</a:t>
                </a:r>
              </a:p>
              <a:p>
                <a:pPr lvl="1"/>
                <a:r>
                  <a:rPr lang="en-US" sz="1600" dirty="0"/>
                  <a:t>Histogram: </a:t>
                </a:r>
                <a14:m>
                  <m:oMath xmlns:m="http://schemas.openxmlformats.org/officeDocument/2006/math">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h</m:t>
                            </m:r>
                          </m:e>
                          <m:sub>
                            <m:r>
                              <a:rPr lang="en-US" sz="1600" i="1">
                                <a:latin typeface="Cambria Math" panose="02040503050406030204" pitchFamily="18" charset="0"/>
                              </a:rPr>
                              <m:t>2</m:t>
                            </m:r>
                          </m:sub>
                        </m:sSub>
                        <m:r>
                          <a:rPr lang="en-US" sz="1600" i="1">
                            <a:latin typeface="Cambria Math" panose="02040503050406030204" pitchFamily="18" charset="0"/>
                          </a:rPr>
                          <m:t>,</m:t>
                        </m:r>
                        <m:r>
                          <a:rPr lang="en-US" sz="1600" i="1" smtClean="0">
                            <a:latin typeface="Cambria Math" panose="02040503050406030204" pitchFamily="18" charset="0"/>
                          </a:rPr>
                          <m:t> </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𝐵</m:t>
                            </m:r>
                            <m:r>
                              <a:rPr lang="en-US" sz="1600" b="0" i="1" smtClean="0">
                                <a:latin typeface="Cambria Math" panose="02040503050406030204" pitchFamily="18" charset="0"/>
                              </a:rPr>
                              <m:t>−1</m:t>
                            </m:r>
                          </m:sub>
                        </m:sSub>
                      </m:e>
                    </m:d>
                  </m:oMath>
                </a14:m>
                <a:r>
                  <a:rPr lang="en-US" sz="1600" dirty="0"/>
                  <a:t> where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 is the count of data samples falling in bin </a:t>
                </a:r>
                <a14:m>
                  <m:oMath xmlns:m="http://schemas.openxmlformats.org/officeDocument/2006/math">
                    <m:r>
                      <a:rPr lang="en-US" sz="1600" b="0" i="1" smtClean="0">
                        <a:latin typeface="Cambria Math" panose="02040503050406030204" pitchFamily="18" charset="0"/>
                      </a:rPr>
                      <m:t>𝑏</m:t>
                    </m:r>
                  </m:oMath>
                </a14:m>
                <a:endParaRPr lang="en-US" sz="1600" dirty="0"/>
              </a:p>
              <a:p>
                <a:pPr lvl="1"/>
                <a:endParaRPr lang="en-US" sz="1600" dirty="0"/>
              </a:p>
              <a:p>
                <a:pPr marL="457200" indent="-457200">
                  <a:buFont typeface="+mj-lt"/>
                  <a:buAutoNum type="arabicPeriod"/>
                </a:pPr>
                <a:r>
                  <a:rPr lang="en-US" sz="1600" dirty="0"/>
                  <a:t>Initialize all the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 to 0</a:t>
                </a:r>
              </a:p>
              <a:p>
                <a:pPr marL="457200" indent="-457200">
                  <a:buFont typeface="+mj-lt"/>
                  <a:buAutoNum type="arabicPeriod"/>
                </a:pPr>
                <a:r>
                  <a:rPr lang="en-US" sz="1600" dirty="0"/>
                  <a:t>Find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b="0" i="0" dirty="0" smtClean="0"/>
                          <m:t>max</m:t>
                        </m:r>
                      </m:sub>
                    </m:sSub>
                  </m:oMath>
                </a14:m>
                <a:r>
                  <a:rPr lang="en-US" sz="1600" dirty="0"/>
                  <a:t> , the minimum and maximum of the given data set</a:t>
                </a:r>
              </a:p>
              <a:p>
                <a:pPr marL="457200" indent="-457200">
                  <a:buFont typeface="+mj-lt"/>
                  <a:buAutoNum type="arabicPeriod"/>
                </a:pPr>
                <a:r>
                  <a:rPr lang="en-US" sz="1600" dirty="0"/>
                  <a:t>For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=0 </m:t>
                    </m:r>
                    <m:r>
                      <m:rPr>
                        <m:nor/>
                      </m:rPr>
                      <a:rPr lang="en-US" sz="1600" b="0" i="0" smtClean="0">
                        <a:latin typeface="Cambria Math" panose="02040503050406030204" pitchFamily="18" charset="0"/>
                      </a:rPr>
                      <m:t>through</m:t>
                    </m:r>
                    <m:r>
                      <a:rPr lang="en-US" sz="1600" b="0" i="1" smtClean="0">
                        <a:latin typeface="Cambria Math" panose="02040503050406030204" pitchFamily="18" charset="0"/>
                      </a:rPr>
                      <m:t> </m:t>
                    </m:r>
                    <m:r>
                      <a:rPr lang="en-US" sz="1600" b="0" i="1" smtClean="0">
                        <a:latin typeface="Cambria Math" panose="02040503050406030204" pitchFamily="18" charset="0"/>
                      </a:rPr>
                      <m:t>𝑁</m:t>
                    </m:r>
                    <m:r>
                      <a:rPr lang="en-US" sz="1600" b="0" i="1" smtClean="0">
                        <a:latin typeface="Cambria Math" panose="02040503050406030204" pitchFamily="18" charset="0"/>
                      </a:rPr>
                      <m:t>−1</m:t>
                    </m:r>
                  </m:oMath>
                </a14:m>
                <a:r>
                  <a:rPr lang="en-US" sz="1600" dirty="0"/>
                  <a:t>, do</a:t>
                </a:r>
              </a:p>
              <a:p>
                <a:r>
                  <a:rPr lang="en-US" sz="1600" dirty="0"/>
                  <a:t>	</a:t>
                </a:r>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m:rPr>
                        <m:nor/>
                      </m:rPr>
                      <a:rPr lang="en-US" sz="1600" b="0" i="0" smtClean="0">
                        <a:latin typeface="Cambria Math" panose="02040503050406030204" pitchFamily="18" charset="0"/>
                      </a:rPr>
                      <m:t>ROUND</m:t>
                    </m:r>
                    <m:d>
                      <m:dPr>
                        <m:ctrlPr>
                          <a:rPr lang="en-US" sz="1600" b="0" i="1" smtClean="0">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𝐵</m:t>
                            </m:r>
                            <m:r>
                              <a:rPr lang="en-US" sz="1600" i="1">
                                <a:latin typeface="Cambria Math" panose="02040503050406030204" pitchFamily="18" charset="0"/>
                              </a:rPr>
                              <m:t>−1</m:t>
                            </m:r>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𝑘</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max</m:t>
                                    </m:r>
                                  </m:sub>
                                </m:sSub>
                                <m:r>
                                  <a:rPr lang="en-US" sz="1100" i="1" dirty="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den>
                            </m:f>
                          </m:e>
                        </m:d>
                      </m:e>
                    </m:d>
                  </m:oMath>
                </a14:m>
                <a:endParaRPr lang="en-US" sz="1600" dirty="0"/>
              </a:p>
              <a:p>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+1</a:t>
                </a:r>
              </a:p>
              <a:p>
                <a:pPr marL="457200" indent="-457200">
                  <a:lnSpc>
                    <a:spcPct val="150000"/>
                  </a:lnSpc>
                  <a:buFont typeface="+mj-lt"/>
                  <a:buAutoNum type="arabicPeriod" startAt="4"/>
                </a:pPr>
                <a:r>
                  <a:rPr lang="en-US" sz="1600" dirty="0"/>
                  <a:t>Return </a:t>
                </a:r>
                <a14:m>
                  <m:oMath xmlns:m="http://schemas.openxmlformats.org/officeDocument/2006/math">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𝐵</m:t>
                            </m:r>
                            <m:r>
                              <a:rPr lang="en-US" sz="1600" b="0" i="1" smtClean="0">
                                <a:latin typeface="Cambria Math" panose="02040503050406030204" pitchFamily="18" charset="0"/>
                              </a:rPr>
                              <m:t>−1</m:t>
                            </m:r>
                          </m:sub>
                        </m:sSub>
                      </m:e>
                    </m:d>
                  </m:oMath>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05771" y="610895"/>
                <a:ext cx="7800539" cy="3230884"/>
              </a:xfrm>
              <a:prstGeom prst="rect">
                <a:avLst/>
              </a:prstGeom>
              <a:blipFill>
                <a:blip r:embed="rId2"/>
                <a:stretch>
                  <a:fillRect l="-391" t="-566" b="-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345969" y="2527132"/>
                <a:ext cx="2823465" cy="738664"/>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dirty="0">
                    <a:solidFill>
                      <a:schemeClr val="tx1"/>
                    </a:solidFill>
                  </a:rPr>
                  <a:t>It is best to implement this as a function </a:t>
                </a:r>
                <a14:m>
                  <m:oMath xmlns:m="http://schemas.openxmlformats.org/officeDocument/2006/math">
                    <m:r>
                      <a:rPr lang="en-US" sz="1400" i="1">
                        <a:solidFill>
                          <a:prstClr val="black"/>
                        </a:solidFill>
                        <a:latin typeface="Cambria Math" panose="02040503050406030204" pitchFamily="18" charset="0"/>
                      </a:rPr>
                      <m:t>𝑏</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𝐵𝐹</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𝑥</m:t>
                    </m:r>
                    <m:r>
                      <a:rPr lang="en-US" sz="1400" i="1">
                        <a:solidFill>
                          <a:prstClr val="black"/>
                        </a:solidFill>
                        <a:latin typeface="Cambria Math" panose="02040503050406030204" pitchFamily="18" charset="0"/>
                      </a:rPr>
                      <m:t>)</m:t>
                    </m:r>
                  </m:oMath>
                </a14:m>
                <a:r>
                  <a:rPr lang="en-US" sz="1400" dirty="0">
                    <a:solidFill>
                      <a:prstClr val="black"/>
                    </a:solidFill>
                  </a:rPr>
                  <a:t> so that it can be easily called where needed</a:t>
                </a:r>
                <a:endParaRPr lang="en-US" sz="14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4345969" y="2527132"/>
                <a:ext cx="2823465" cy="738664"/>
              </a:xfrm>
              <a:prstGeom prst="rect">
                <a:avLst/>
              </a:prstGeom>
              <a:blipFill>
                <a:blip r:embed="rId3"/>
                <a:stretch>
                  <a:fillRect l="-430" t="-813" b="-7317"/>
                </a:stretch>
              </a:blipFill>
              <a:ln>
                <a:solidFill>
                  <a:schemeClr val="tx1"/>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Step-by-Step: Pseudocode for computing the histogram</a:t>
            </a:r>
          </a:p>
        </p:txBody>
      </p:sp>
      <p:pic>
        <p:nvPicPr>
          <p:cNvPr id="3" name="Picture 2"/>
          <p:cNvPicPr>
            <a:picLocks noChangeAspect="1"/>
          </p:cNvPicPr>
          <p:nvPr/>
        </p:nvPicPr>
        <p:blipFill>
          <a:blip r:embed="rId4"/>
          <a:stretch>
            <a:fillRect/>
          </a:stretch>
        </p:blipFill>
        <p:spPr>
          <a:xfrm>
            <a:off x="305771" y="3992177"/>
            <a:ext cx="6546538" cy="2141495"/>
          </a:xfrm>
          <a:prstGeom prst="rect">
            <a:avLst/>
          </a:prstGeom>
        </p:spPr>
      </p:pic>
    </p:spTree>
    <p:extLst>
      <p:ext uri="{BB962C8B-B14F-4D97-AF65-F5344CB8AC3E}">
        <p14:creationId xmlns:p14="http://schemas.microsoft.com/office/powerpoint/2010/main" val="8560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Effect transition="in" filter="fade">
                                      <p:cBhvr>
                                        <p:cTn id="33" dur="500"/>
                                        <p:tgtEl>
                                          <p:spTgt spid="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Effect transition="in" filter="fade">
                                      <p:cBhvr>
                                        <p:cTn id="38" dur="500"/>
                                        <p:tgtEl>
                                          <p:spTgt spid="7">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10" end="10"/>
                                            </p:txEl>
                                          </p:spTgt>
                                        </p:tgtEl>
                                        <p:attrNameLst>
                                          <p:attrName>style.visibility</p:attrName>
                                        </p:attrNameLst>
                                      </p:cBhvr>
                                      <p:to>
                                        <p:strVal val="visible"/>
                                      </p:to>
                                    </p:set>
                                    <p:animEffect transition="in" filter="fade">
                                      <p:cBhvr>
                                        <p:cTn id="48" dur="500"/>
                                        <p:tgtEl>
                                          <p:spTgt spid="7">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856" y="2759014"/>
            <a:ext cx="7467408" cy="1323439"/>
          </a:xfrm>
          <a:prstGeom prst="rect">
            <a:avLst/>
          </a:prstGeom>
          <a:noFill/>
        </p:spPr>
        <p:txBody>
          <a:bodyPr wrap="square" rtlCol="0">
            <a:spAutoFit/>
          </a:bodyPr>
          <a:lstStyle/>
          <a:p>
            <a:pPr marL="457200" indent="-457200">
              <a:buFont typeface="Arial" panose="020B0604020202020204" pitchFamily="34" charset="0"/>
              <a:buChar char="•"/>
            </a:pPr>
            <a:r>
              <a:rPr lang="en-US" sz="2000" dirty="0"/>
              <a:t>Right after your very first class, go home with the knowledge to program two classifiers!</a:t>
            </a:r>
          </a:p>
          <a:p>
            <a:pPr marL="457200" indent="-457200">
              <a:buFont typeface="Arial" panose="020B0604020202020204" pitchFamily="34" charset="0"/>
              <a:buChar char="•"/>
            </a:pPr>
            <a:r>
              <a:rPr lang="en-US" sz="2000" dirty="0"/>
              <a:t>Know how to build multidimensional, multiclass classifiers! Yes. That is a stretch, but is essentially correct.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10330">
            <a:off x="3224382" y="2944087"/>
            <a:ext cx="4918012" cy="2766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1101">
            <a:off x="598347" y="1187067"/>
            <a:ext cx="4630533" cy="260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82058" y="4677774"/>
            <a:ext cx="3240353" cy="1207361"/>
          </a:xfrm>
          <a:prstGeom prst="rect">
            <a:avLst/>
          </a:prstGeom>
          <a:solidFill>
            <a:srgbClr val="FFFF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Look at this slide again after Lecture 1</a:t>
            </a:r>
          </a:p>
        </p:txBody>
      </p:sp>
      <p:sp>
        <p:nvSpPr>
          <p:cNvPr id="2" name="Title 1"/>
          <p:cNvSpPr>
            <a:spLocks noGrp="1"/>
          </p:cNvSpPr>
          <p:nvPr>
            <p:ph type="title"/>
          </p:nvPr>
        </p:nvSpPr>
        <p:spPr/>
        <p:txBody>
          <a:bodyPr/>
          <a:lstStyle/>
          <a:p>
            <a:r>
              <a:rPr lang="en-US" dirty="0"/>
              <a:t>What will you accomplish today ?</a:t>
            </a:r>
          </a:p>
        </p:txBody>
      </p:sp>
    </p:spTree>
    <p:extLst>
      <p:ext uri="{BB962C8B-B14F-4D97-AF65-F5344CB8AC3E}">
        <p14:creationId xmlns:p14="http://schemas.microsoft.com/office/powerpoint/2010/main" val="258930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8295" y="403141"/>
            <a:ext cx="7467408" cy="286232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200" b="1" dirty="0">
                <a:solidFill>
                  <a:prstClr val="black"/>
                </a:solidFill>
              </a:rPr>
              <a:t>Assignment Instructions</a:t>
            </a:r>
          </a:p>
          <a:p>
            <a:pPr marL="0" indent="0">
              <a:buFont typeface="Arial" panose="020B0604020202020204" pitchFamily="34" charset="0"/>
              <a:buNone/>
            </a:pPr>
            <a:endParaRPr lang="en-US" sz="1200" b="1" dirty="0">
              <a:solidFill>
                <a:prstClr val="black"/>
              </a:solidFill>
            </a:endParaRPr>
          </a:p>
          <a:p>
            <a:pPr>
              <a:buFont typeface="+mj-lt"/>
              <a:buAutoNum type="arabicPeriod"/>
            </a:pPr>
            <a:r>
              <a:rPr lang="en-US" sz="1200" dirty="0">
                <a:solidFill>
                  <a:prstClr val="black"/>
                </a:solidFill>
              </a:rPr>
              <a:t>The data set that you need is in one of the sheets of the Excel file Assignment_1_Data_and_Template.xlsx. The other three sheets contain shaded cells meant to be filled in by you. Examine the sheets carefully and understand what must be computed or described.</a:t>
            </a:r>
          </a:p>
          <a:p>
            <a:pPr>
              <a:buFont typeface="+mj-lt"/>
              <a:buAutoNum type="arabicPeriod"/>
            </a:pPr>
            <a:r>
              <a:rPr lang="en-US" sz="1200" dirty="0">
                <a:solidFill>
                  <a:prstClr val="black"/>
                </a:solidFill>
              </a:rPr>
              <a:t>Construct separate histograms for male and female heights using 32 bins. </a:t>
            </a:r>
            <a:r>
              <a:rPr lang="en-US" sz="1200" b="1" u="sng" dirty="0">
                <a:solidFill>
                  <a:prstClr val="black"/>
                </a:solidFill>
              </a:rPr>
              <a:t>Do not use a built in histogram program.</a:t>
            </a:r>
            <a:r>
              <a:rPr lang="en-US" sz="1200" dirty="0">
                <a:solidFill>
                  <a:prstClr val="black"/>
                </a:solidFill>
              </a:rPr>
              <a:t> </a:t>
            </a:r>
          </a:p>
          <a:p>
            <a:pPr>
              <a:buFont typeface="+mj-lt"/>
              <a:buAutoNum type="arabicPeriod"/>
            </a:pPr>
            <a:r>
              <a:rPr lang="en-US" sz="1200" dirty="0">
                <a:solidFill>
                  <a:prstClr val="black"/>
                </a:solidFill>
              </a:rPr>
              <a:t>Based on the histograms, compute the probability of being female of individuals with heights 55, 60, 65, 70, 75 and 80 inches</a:t>
            </a:r>
          </a:p>
          <a:p>
            <a:pPr>
              <a:buFont typeface="+mj-lt"/>
              <a:buAutoNum type="arabicPeriod"/>
            </a:pPr>
            <a:r>
              <a:rPr lang="en-US" sz="1200" dirty="0">
                <a:solidFill>
                  <a:prstClr val="black"/>
                </a:solidFill>
              </a:rPr>
              <a:t>Find the parameters of Gaussian models for the 2 PDFs to describe the data. </a:t>
            </a:r>
            <a:r>
              <a:rPr lang="en-US" sz="1200" b="1" u="sng" dirty="0">
                <a:solidFill>
                  <a:prstClr val="black"/>
                </a:solidFill>
              </a:rPr>
              <a:t>You may use built in functions to compute the model parameters.</a:t>
            </a:r>
          </a:p>
          <a:p>
            <a:pPr>
              <a:buFont typeface="+mj-lt"/>
              <a:buAutoNum type="arabicPeriod"/>
            </a:pPr>
            <a:r>
              <a:rPr lang="en-US" sz="1200" dirty="0">
                <a:solidFill>
                  <a:prstClr val="black"/>
                </a:solidFill>
              </a:rPr>
              <a:t>Use the Bayesian Formula with the model parameters found above to re-compute the probability of being female of individuals with heights 55, 60, 65, 70, 75 and 80 inches</a:t>
            </a:r>
          </a:p>
          <a:p>
            <a:pPr>
              <a:buFont typeface="+mj-lt"/>
              <a:buAutoNum type="arabicPeriod"/>
            </a:pPr>
            <a:r>
              <a:rPr lang="en-US" sz="1200" dirty="0">
                <a:solidFill>
                  <a:prstClr val="black"/>
                </a:solidFill>
              </a:rPr>
              <a:t>Repeat steps 2 through 5 using just the first 50 height entries in the data file. Now what are your observations regarding histogram classifiers and Bayesian classifiers?</a:t>
            </a:r>
          </a:p>
        </p:txBody>
      </p:sp>
      <mc:AlternateContent xmlns:mc="http://schemas.openxmlformats.org/markup-compatibility/2006" xmlns:a14="http://schemas.microsoft.com/office/drawing/2010/main">
        <mc:Choice Requires="a14">
          <p:sp>
            <p:nvSpPr>
              <p:cNvPr id="5" name="TextBox 4"/>
              <p:cNvSpPr txBox="1"/>
              <p:nvPr/>
            </p:nvSpPr>
            <p:spPr>
              <a:xfrm>
                <a:off x="838295" y="3185996"/>
                <a:ext cx="7249903" cy="3200876"/>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600" b="1" dirty="0">
                    <a:solidFill>
                      <a:prstClr val="black"/>
                    </a:solidFill>
                  </a:rPr>
                  <a:t>Solution steps</a:t>
                </a:r>
              </a:p>
              <a:p>
                <a:pPr marL="342900" indent="-342900">
                  <a:buFont typeface="+mj-lt"/>
                  <a:buAutoNum type="arabicPeriod" startAt="2"/>
                </a:pPr>
                <a:r>
                  <a:rPr lang="en-US" sz="1600" dirty="0">
                    <a:solidFill>
                      <a:prstClr val="black"/>
                    </a:solidFill>
                  </a:rPr>
                  <a:t>Histogram construction (use the method described in Lecture 1)</a:t>
                </a:r>
              </a:p>
              <a:p>
                <a:pPr marL="801688" lvl="1" indent="-227013">
                  <a:buFont typeface="+mj-lt"/>
                  <a:buAutoNum type="alphaLcParenR"/>
                </a:pPr>
                <a:r>
                  <a:rPr lang="en-US" sz="1100" dirty="0">
                    <a:solidFill>
                      <a:prstClr val="black"/>
                    </a:solidFill>
                  </a:rPr>
                  <a:t>Import data from the file. Preprocess to convert samples given in feet and inches to proper decimal representation. Let </a:t>
                </a:r>
                <a14:m>
                  <m:oMath xmlns:m="http://schemas.openxmlformats.org/officeDocument/2006/math">
                    <m:r>
                      <a:rPr lang="en-US" sz="1100" i="1" smtClean="0">
                        <a:solidFill>
                          <a:prstClr val="black"/>
                        </a:solidFill>
                        <a:latin typeface="Cambria Math" panose="02040503050406030204" pitchFamily="18" charset="0"/>
                      </a:rPr>
                      <m:t>𝑋</m:t>
                    </m:r>
                    <m:r>
                      <a:rPr lang="en-US" sz="1100" i="1" smtClean="0">
                        <a:solidFill>
                          <a:prstClr val="black"/>
                        </a:solidFill>
                        <a:latin typeface="Cambria Math" panose="02040503050406030204" pitchFamily="18" charset="0"/>
                      </a:rPr>
                      <m:t>=</m:t>
                    </m:r>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2</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𝑁</m:t>
                            </m:r>
                            <m:r>
                              <a:rPr lang="en-US" sz="1100" i="1">
                                <a:latin typeface="Cambria Math" panose="02040503050406030204" pitchFamily="18" charset="0"/>
                              </a:rPr>
                              <m:t>−1</m:t>
                            </m:r>
                          </m:sub>
                        </m:sSub>
                      </m:e>
                    </m:d>
                  </m:oMath>
                </a14:m>
                <a:r>
                  <a:rPr lang="en-US" sz="1100" dirty="0">
                    <a:solidFill>
                      <a:prstClr val="black"/>
                    </a:solidFill>
                  </a:rPr>
                  <a:t> represent the heights and </a:t>
                </a:r>
                <a14:m>
                  <m:oMath xmlns:m="http://schemas.openxmlformats.org/officeDocument/2006/math">
                    <m:r>
                      <a:rPr lang="en-US" sz="1100" b="0" i="1" smtClean="0">
                        <a:solidFill>
                          <a:prstClr val="black"/>
                        </a:solidFill>
                        <a:latin typeface="Cambria Math" panose="02040503050406030204" pitchFamily="18" charset="0"/>
                      </a:rPr>
                      <m:t>𝑇</m:t>
                    </m:r>
                    <m:r>
                      <a:rPr lang="en-US" sz="1100" smtClean="0">
                        <a:solidFill>
                          <a:prstClr val="black"/>
                        </a:solidFill>
                        <a:latin typeface="Cambria Math" panose="02040503050406030204" pitchFamily="18" charset="0"/>
                      </a:rPr>
                      <m:t>=</m:t>
                    </m:r>
                    <m:d>
                      <m:dPr>
                        <m:begChr m:val="{"/>
                        <m:end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b="0" i="1" smtClean="0">
                                <a:solidFill>
                                  <a:prstClr val="black"/>
                                </a:solidFill>
                                <a:latin typeface="Cambria Math" panose="02040503050406030204" pitchFamily="18" charset="0"/>
                              </a:rPr>
                              <m:t>0</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i="1">
                                <a:solidFill>
                                  <a:prstClr val="black"/>
                                </a:solidFill>
                                <a:latin typeface="Cambria Math" panose="02040503050406030204" pitchFamily="18" charset="0"/>
                              </a:rPr>
                              <m:t>1</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i="1">
                                <a:solidFill>
                                  <a:prstClr val="black"/>
                                </a:solidFill>
                                <a:latin typeface="Cambria Math" panose="02040503050406030204" pitchFamily="18" charset="0"/>
                              </a:rPr>
                              <m:t>2</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i="1" smtClean="0">
                                <a:solidFill>
                                  <a:prstClr val="black"/>
                                </a:solidFill>
                                <a:latin typeface="Cambria Math" panose="02040503050406030204" pitchFamily="18" charset="0"/>
                              </a:rPr>
                              <m:t>𝑁</m:t>
                            </m:r>
                            <m:r>
                              <a:rPr lang="en-US" sz="1100" b="0" i="1" smtClean="0">
                                <a:solidFill>
                                  <a:prstClr val="black"/>
                                </a:solidFill>
                                <a:latin typeface="Cambria Math" panose="02040503050406030204" pitchFamily="18" charset="0"/>
                              </a:rPr>
                              <m:t>−1</m:t>
                            </m:r>
                          </m:sub>
                        </m:sSub>
                      </m:e>
                    </m:d>
                  </m:oMath>
                </a14:m>
                <a:r>
                  <a:rPr lang="en-US" sz="1100" dirty="0">
                    <a:solidFill>
                      <a:prstClr val="black"/>
                    </a:solidFill>
                  </a:rPr>
                  <a:t> represent the corresponding target class labels (genders).</a:t>
                </a:r>
              </a:p>
              <a:p>
                <a:pPr marL="801688" lvl="1" indent="-227013">
                  <a:buFont typeface="+mj-lt"/>
                  <a:buAutoNum type="alphaLcParenR"/>
                </a:pPr>
                <a:r>
                  <a:rPr lang="en-US" sz="1100" dirty="0">
                    <a:solidFill>
                      <a:prstClr val="black"/>
                    </a:solidFill>
                  </a:rPr>
                  <a:t>Set the number of histogram bins </a:t>
                </a:r>
                <a14:m>
                  <m:oMath xmlns:m="http://schemas.openxmlformats.org/officeDocument/2006/math">
                    <m:r>
                      <a:rPr lang="en-US" sz="1100" i="1">
                        <a:solidFill>
                          <a:prstClr val="black"/>
                        </a:solidFill>
                        <a:latin typeface="Cambria Math" panose="02040503050406030204" pitchFamily="18" charset="0"/>
                      </a:rPr>
                      <m:t>𝐵</m:t>
                    </m:r>
                    <m:r>
                      <a:rPr lang="en-US" sz="1100" i="1">
                        <a:solidFill>
                          <a:prstClr val="black"/>
                        </a:solidFill>
                        <a:latin typeface="Cambria Math" panose="02040503050406030204" pitchFamily="18" charset="0"/>
                      </a:rPr>
                      <m:t>=32</m:t>
                    </m:r>
                  </m:oMath>
                </a14:m>
                <a:r>
                  <a:rPr lang="en-US" sz="1100" dirty="0">
                    <a:solidFill>
                      <a:prstClr val="black"/>
                    </a:solidFill>
                  </a:rPr>
                  <a:t>.</a:t>
                </a:r>
              </a:p>
              <a:p>
                <a:pPr marL="801688" lvl="1" indent="-227013">
                  <a:buFont typeface="+mj-lt"/>
                  <a:buAutoNum type="alphaLcParenR"/>
                </a:pPr>
                <a:r>
                  <a:rPr lang="en-US" sz="1100" dirty="0">
                    <a:solidFill>
                      <a:prstClr val="black"/>
                    </a:solidFill>
                  </a:rPr>
                  <a:t>Find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𝑥</m:t>
                        </m:r>
                      </m:e>
                      <m:sub>
                        <m:r>
                          <m:rPr>
                            <m:nor/>
                          </m:rPr>
                          <a:rPr lang="en-US" sz="1000" dirty="0">
                            <a:solidFill>
                              <a:prstClr val="black"/>
                            </a:solidFill>
                          </a:rPr>
                          <m:t>min</m:t>
                        </m:r>
                      </m:sub>
                    </m:sSub>
                  </m:oMath>
                </a14:m>
                <a:r>
                  <a:rPr lang="en-US" sz="1100" dirty="0">
                    <a:solidFill>
                      <a:prstClr val="black"/>
                    </a:solidFill>
                  </a:rPr>
                  <a:t> and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𝑥</m:t>
                        </m:r>
                      </m:e>
                      <m:sub>
                        <m:r>
                          <m:rPr>
                            <m:nor/>
                          </m:rPr>
                          <a:rPr lang="en-US" sz="1000" dirty="0">
                            <a:solidFill>
                              <a:prstClr val="black"/>
                            </a:solidFill>
                          </a:rPr>
                          <m:t>max</m:t>
                        </m:r>
                      </m:sub>
                    </m:sSub>
                  </m:oMath>
                </a14:m>
                <a:r>
                  <a:rPr lang="en-US" sz="1100" dirty="0">
                    <a:solidFill>
                      <a:prstClr val="black"/>
                    </a:solidFill>
                  </a:rPr>
                  <a:t> , the minimum and maximum of the set </a:t>
                </a:r>
                <a14:m>
                  <m:oMath xmlns:m="http://schemas.openxmlformats.org/officeDocument/2006/math">
                    <m:r>
                      <a:rPr lang="en-US" sz="1100" i="1">
                        <a:solidFill>
                          <a:prstClr val="black"/>
                        </a:solidFill>
                        <a:latin typeface="Cambria Math" panose="02040503050406030204" pitchFamily="18" charset="0"/>
                      </a:rPr>
                      <m:t>𝑋</m:t>
                    </m:r>
                  </m:oMath>
                </a14:m>
                <a:r>
                  <a:rPr lang="en-US" sz="1100" dirty="0">
                    <a:solidFill>
                      <a:prstClr val="black"/>
                    </a:solidFill>
                  </a:rPr>
                  <a:t> (which includes samples from both genders).</a:t>
                </a:r>
              </a:p>
              <a:p>
                <a:pPr marL="801688" lvl="1" indent="-227013">
                  <a:buFont typeface="+mj-lt"/>
                  <a:buAutoNum type="alphaLcParenR"/>
                </a:pPr>
                <a:r>
                  <a:rPr lang="en-US" sz="1100" dirty="0">
                    <a:solidFill>
                      <a:prstClr val="black"/>
                    </a:solidFill>
                  </a:rPr>
                  <a:t>Create a function </a:t>
                </a:r>
                <a14:m>
                  <m:oMath xmlns:m="http://schemas.openxmlformats.org/officeDocument/2006/math">
                    <m:r>
                      <a:rPr lang="en-US" sz="1100" i="1" smtClean="0">
                        <a:solidFill>
                          <a:prstClr val="black"/>
                        </a:solidFill>
                        <a:latin typeface="Cambria Math" panose="02040503050406030204" pitchFamily="18" charset="0"/>
                      </a:rPr>
                      <m:t>𝑏</m:t>
                    </m:r>
                    <m:r>
                      <a:rPr lang="en-US" sz="1100" i="1" smtClean="0">
                        <a:solidFill>
                          <a:prstClr val="black"/>
                        </a:solidFill>
                        <a:latin typeface="Cambria Math" panose="02040503050406030204" pitchFamily="18" charset="0"/>
                      </a:rPr>
                      <m:t>=</m:t>
                    </m:r>
                    <m:r>
                      <a:rPr lang="en-US" sz="1100" b="0" i="1" smtClean="0">
                        <a:solidFill>
                          <a:prstClr val="black"/>
                        </a:solidFill>
                        <a:latin typeface="Cambria Math" panose="02040503050406030204" pitchFamily="18" charset="0"/>
                      </a:rPr>
                      <m:t>𝐵</m:t>
                    </m:r>
                    <m:r>
                      <a:rPr lang="en-US" sz="1100" i="1" smtClean="0">
                        <a:solidFill>
                          <a:prstClr val="black"/>
                        </a:solidFill>
                        <a:latin typeface="Cambria Math" panose="02040503050406030204" pitchFamily="18" charset="0"/>
                      </a:rPr>
                      <m:t>𝐹</m:t>
                    </m:r>
                    <m:r>
                      <a:rPr lang="en-US" sz="1100" i="1" smtClean="0">
                        <a:solidFill>
                          <a:prstClr val="black"/>
                        </a:solidFill>
                        <a:latin typeface="Cambria Math" panose="02040503050406030204" pitchFamily="18" charset="0"/>
                      </a:rPr>
                      <m:t>(</m:t>
                    </m:r>
                    <m:r>
                      <a:rPr lang="en-US" sz="1100" i="1" smtClean="0">
                        <a:solidFill>
                          <a:prstClr val="black"/>
                        </a:solidFill>
                        <a:latin typeface="Cambria Math" panose="02040503050406030204" pitchFamily="18" charset="0"/>
                      </a:rPr>
                      <m:t>𝑥</m:t>
                    </m:r>
                    <m:r>
                      <a:rPr lang="en-US" sz="1100" i="1" smtClean="0">
                        <a:solidFill>
                          <a:prstClr val="black"/>
                        </a:solidFill>
                        <a:latin typeface="Cambria Math" panose="02040503050406030204" pitchFamily="18" charset="0"/>
                      </a:rPr>
                      <m:t>)</m:t>
                    </m:r>
                  </m:oMath>
                </a14:m>
                <a:r>
                  <a:rPr lang="en-US" sz="1100" dirty="0">
                    <a:solidFill>
                      <a:prstClr val="black"/>
                    </a:solidFill>
                  </a:rPr>
                  <a:t> to map a given sample </a:t>
                </a:r>
                <a14:m>
                  <m:oMath xmlns:m="http://schemas.openxmlformats.org/officeDocument/2006/math">
                    <m:r>
                      <a:rPr lang="en-US" sz="1100" i="1" smtClean="0">
                        <a:solidFill>
                          <a:prstClr val="black"/>
                        </a:solidFill>
                        <a:latin typeface="Cambria Math" panose="02040503050406030204" pitchFamily="18" charset="0"/>
                      </a:rPr>
                      <m:t>𝑥</m:t>
                    </m:r>
                  </m:oMath>
                </a14:m>
                <a:r>
                  <a:rPr lang="en-US" sz="1100" dirty="0">
                    <a:solidFill>
                      <a:prstClr val="black"/>
                    </a:solidFill>
                  </a:rPr>
                  <a:t> to a bin index </a:t>
                </a:r>
                <a14:m>
                  <m:oMath xmlns:m="http://schemas.openxmlformats.org/officeDocument/2006/math">
                    <m:r>
                      <a:rPr lang="en-US" sz="1100" i="1" smtClean="0">
                        <a:solidFill>
                          <a:prstClr val="black"/>
                        </a:solidFill>
                        <a:latin typeface="Cambria Math" panose="02040503050406030204" pitchFamily="18" charset="0"/>
                      </a:rPr>
                      <m:t>𝑏</m:t>
                    </m:r>
                  </m:oMath>
                </a14:m>
                <a:r>
                  <a:rPr lang="en-US" sz="1100" dirty="0">
                    <a:solidFill>
                      <a:prstClr val="black"/>
                    </a:solidFill>
                  </a:rPr>
                  <a:t>. (Step 3 in the previous slide, </a:t>
                </a:r>
                <a:r>
                  <a:rPr lang="en-US" sz="1100" dirty="0">
                    <a:highlight>
                      <a:srgbClr val="FFFF00"/>
                    </a:highlight>
                    <a:latin typeface="Calibri" panose="020F0502020204030204" pitchFamily="34" charset="0"/>
                    <a:ea typeface="Calibri" panose="020F0502020204030204" pitchFamily="34" charset="0"/>
                    <a:cs typeface="Mangal"/>
                  </a:rPr>
                  <a:t>make sure you use the entire data to calculate </a:t>
                </a:r>
                <a14:m>
                  <m:oMath xmlns:m="http://schemas.openxmlformats.org/officeDocument/2006/math">
                    <m:sSub>
                      <m:sSubPr>
                        <m:ctrlPr>
                          <a:rPr lang="en-US" sz="1100" i="1">
                            <a:highlight>
                              <a:srgbClr val="FFFF00"/>
                            </a:highlight>
                            <a:latin typeface="Cambria Math" panose="02040503050406030204" pitchFamily="18" charset="0"/>
                            <a:ea typeface="Calibri" panose="020F0502020204030204" pitchFamily="34" charset="0"/>
                            <a:cs typeface="Mangal"/>
                          </a:rPr>
                        </m:ctrlPr>
                      </m:sSubPr>
                      <m:e>
                        <m:r>
                          <a:rPr lang="en-US" sz="1100">
                            <a:highlight>
                              <a:srgbClr val="FFFF00"/>
                            </a:highlight>
                            <a:latin typeface="Cambria Math" panose="02040503050406030204" pitchFamily="18" charset="0"/>
                            <a:ea typeface="Calibri" panose="020F0502020204030204" pitchFamily="34" charset="0"/>
                            <a:cs typeface="Mangal"/>
                          </a:rPr>
                          <m:t>𝑥</m:t>
                        </m:r>
                      </m:e>
                      <m:sub>
                        <m:r>
                          <m:rPr>
                            <m:nor/>
                          </m:rPr>
                          <a:rPr lang="en-US" sz="1100" dirty="0">
                            <a:highlight>
                              <a:srgbClr val="FFFF00"/>
                            </a:highlight>
                            <a:latin typeface="Calibri" panose="020F0502020204030204" pitchFamily="34" charset="0"/>
                            <a:ea typeface="Calibri" panose="020F0502020204030204" pitchFamily="34" charset="0"/>
                            <a:cs typeface="Mangal"/>
                          </a:rPr>
                          <m:t>min</m:t>
                        </m:r>
                      </m:sub>
                    </m:sSub>
                  </m:oMath>
                </a14:m>
                <a:r>
                  <a:rPr lang="en-US" sz="1100" dirty="0">
                    <a:highlight>
                      <a:srgbClr val="FFFF00"/>
                    </a:highlight>
                    <a:latin typeface="Calibri" panose="020F0502020204030204" pitchFamily="34" charset="0"/>
                    <a:ea typeface="Calibri" panose="020F0502020204030204" pitchFamily="34" charset="0"/>
                    <a:cs typeface="Mangal"/>
                  </a:rPr>
                  <a:t> and </a:t>
                </a:r>
                <a14:m>
                  <m:oMath xmlns:m="http://schemas.openxmlformats.org/officeDocument/2006/math">
                    <m:sSub>
                      <m:sSubPr>
                        <m:ctrlPr>
                          <a:rPr lang="en-US" sz="1100" i="1">
                            <a:highlight>
                              <a:srgbClr val="FFFF00"/>
                            </a:highlight>
                            <a:latin typeface="Cambria Math" panose="02040503050406030204" pitchFamily="18" charset="0"/>
                            <a:ea typeface="Calibri" panose="020F0502020204030204" pitchFamily="34" charset="0"/>
                            <a:cs typeface="Mangal"/>
                          </a:rPr>
                        </m:ctrlPr>
                      </m:sSubPr>
                      <m:e>
                        <m:r>
                          <a:rPr lang="en-US" sz="1100">
                            <a:highlight>
                              <a:srgbClr val="FFFF00"/>
                            </a:highlight>
                            <a:latin typeface="Cambria Math" panose="02040503050406030204" pitchFamily="18" charset="0"/>
                            <a:ea typeface="Calibri" panose="020F0502020204030204" pitchFamily="34" charset="0"/>
                            <a:cs typeface="Mangal"/>
                          </a:rPr>
                          <m:t>𝑥</m:t>
                        </m:r>
                      </m:e>
                      <m:sub>
                        <m:r>
                          <m:rPr>
                            <m:nor/>
                          </m:rPr>
                          <a:rPr lang="en-US" sz="1100" dirty="0">
                            <a:highlight>
                              <a:srgbClr val="FFFF00"/>
                            </a:highlight>
                            <a:latin typeface="Calibri" panose="020F0502020204030204" pitchFamily="34" charset="0"/>
                            <a:ea typeface="Calibri" panose="020F0502020204030204" pitchFamily="34" charset="0"/>
                            <a:cs typeface="Mangal"/>
                          </a:rPr>
                          <m:t>max</m:t>
                        </m:r>
                      </m:sub>
                    </m:sSub>
                  </m:oMath>
                </a14:m>
                <a:r>
                  <a:rPr lang="en-US" sz="1100" dirty="0">
                    <a:solidFill>
                      <a:prstClr val="black"/>
                    </a:solidFill>
                  </a:rPr>
                  <a:t>)</a:t>
                </a:r>
              </a:p>
              <a:p>
                <a:pPr marL="801688" lvl="1" indent="-227013">
                  <a:buFont typeface="+mj-lt"/>
                  <a:buAutoNum type="alphaLcParenR"/>
                </a:pPr>
                <a:r>
                  <a:rPr lang="en-US" sz="1100" dirty="0">
                    <a:solidFill>
                      <a:prstClr val="black"/>
                    </a:solidFill>
                  </a:rPr>
                  <a:t>Use the above function to find the two histograms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𝐻</m:t>
                        </m:r>
                      </m:e>
                      <m:sub>
                        <m:r>
                          <a:rPr lang="en-US" sz="1100" i="1" smtClean="0">
                            <a:solidFill>
                              <a:prstClr val="black"/>
                            </a:solidFill>
                            <a:latin typeface="Cambria Math" panose="02040503050406030204" pitchFamily="18" charset="0"/>
                          </a:rPr>
                          <m:t>𝐹</m:t>
                        </m:r>
                      </m:sub>
                    </m:sSub>
                    <m:r>
                      <a:rPr lang="en-US" sz="1100" i="1">
                        <a:solidFill>
                          <a:prstClr val="black"/>
                        </a:solidFill>
                        <a:latin typeface="Cambria Math" panose="02040503050406030204" pitchFamily="18" charset="0"/>
                      </a:rPr>
                      <m:t>=</m:t>
                    </m:r>
                    <m:d>
                      <m:dPr>
                        <m:begChr m:val="{"/>
                        <m:end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𝐹</m:t>
                            </m:r>
                            <m:r>
                              <a:rPr lang="en-US" sz="1100" b="0" i="1" smtClean="0">
                                <a:solidFill>
                                  <a:prstClr val="black"/>
                                </a:solidFill>
                                <a:latin typeface="Cambria Math" panose="02040503050406030204" pitchFamily="18" charset="0"/>
                              </a:rPr>
                              <m:t>0</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𝐹</m:t>
                            </m:r>
                            <m:r>
                              <a:rPr lang="en-US" sz="1100" i="1">
                                <a:solidFill>
                                  <a:prstClr val="black"/>
                                </a:solidFill>
                                <a:latin typeface="Cambria Math" panose="02040503050406030204" pitchFamily="18" charset="0"/>
                              </a:rPr>
                              <m:t>1</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smtClean="0">
                                <a:solidFill>
                                  <a:prstClr val="black"/>
                                </a:solidFill>
                                <a:latin typeface="Cambria Math" panose="02040503050406030204" pitchFamily="18" charset="0"/>
                              </a:rPr>
                              <m:t>𝐹</m:t>
                            </m:r>
                            <m:r>
                              <a:rPr lang="en-US" sz="1100" i="1">
                                <a:solidFill>
                                  <a:prstClr val="black"/>
                                </a:solidFill>
                                <a:latin typeface="Cambria Math" panose="02040503050406030204" pitchFamily="18" charset="0"/>
                              </a:rPr>
                              <m:t>2</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smtClean="0">
                                <a:solidFill>
                                  <a:prstClr val="black"/>
                                </a:solidFill>
                                <a:latin typeface="Cambria Math" panose="02040503050406030204" pitchFamily="18" charset="0"/>
                              </a:rPr>
                              <m:t>𝐹</m:t>
                            </m:r>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𝐵</m:t>
                            </m:r>
                            <m:r>
                              <a:rPr lang="en-US" sz="1100" b="0" i="1" smtClean="0">
                                <a:solidFill>
                                  <a:prstClr val="black"/>
                                </a:solidFill>
                                <a:latin typeface="Cambria Math" panose="02040503050406030204" pitchFamily="18" charset="0"/>
                              </a:rPr>
                              <m:t>−1]</m:t>
                            </m:r>
                          </m:sub>
                        </m:sSub>
                      </m:e>
                    </m:d>
                  </m:oMath>
                </a14:m>
                <a:r>
                  <a:rPr lang="en-US" sz="1100" dirty="0">
                    <a:solidFill>
                      <a:prstClr val="black"/>
                    </a:solidFill>
                  </a:rPr>
                  <a:t> and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𝐻</m:t>
                        </m:r>
                      </m:e>
                      <m:sub>
                        <m:r>
                          <a:rPr lang="en-US" sz="1100" i="1">
                            <a:solidFill>
                              <a:prstClr val="black"/>
                            </a:solidFill>
                            <a:latin typeface="Cambria Math" panose="02040503050406030204" pitchFamily="18" charset="0"/>
                          </a:rPr>
                          <m:t>𝑀</m:t>
                        </m:r>
                      </m:sub>
                    </m:sSub>
                    <m:r>
                      <a:rPr lang="en-US" sz="1100" i="1">
                        <a:solidFill>
                          <a:prstClr val="black"/>
                        </a:solidFill>
                        <a:latin typeface="Cambria Math" panose="02040503050406030204" pitchFamily="18" charset="0"/>
                      </a:rPr>
                      <m:t>=</m:t>
                    </m:r>
                    <m:d>
                      <m:dPr>
                        <m:begChr m:val="{"/>
                        <m:end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b="0" i="1" smtClean="0">
                                <a:solidFill>
                                  <a:prstClr val="black"/>
                                </a:solidFill>
                                <a:latin typeface="Cambria Math" panose="02040503050406030204" pitchFamily="18" charset="0"/>
                              </a:rPr>
                              <m:t>0</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i="1">
                                <a:solidFill>
                                  <a:prstClr val="black"/>
                                </a:solidFill>
                                <a:latin typeface="Cambria Math" panose="02040503050406030204" pitchFamily="18" charset="0"/>
                              </a:rPr>
                              <m:t>1</m:t>
                            </m:r>
                          </m:sub>
                        </m:sSub>
                        <m:r>
                          <a:rPr lang="en-US" sz="1100" i="1">
                            <a:solidFill>
                              <a:prstClr val="black"/>
                            </a:solidFill>
                            <a:latin typeface="Cambria Math" panose="02040503050406030204" pitchFamily="18" charset="0"/>
                          </a:rPr>
                          <m:t>,</m:t>
                        </m:r>
                        <m:r>
                          <a:rPr lang="en-US" sz="1100" i="1" smtClean="0">
                            <a:solidFill>
                              <a:prstClr val="black"/>
                            </a:solidFill>
                            <a:latin typeface="Cambria Math" panose="02040503050406030204" pitchFamily="18" charset="0"/>
                          </a:rPr>
                          <m:t> </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i="1">
                                <a:solidFill>
                                  <a:prstClr val="black"/>
                                </a:solidFill>
                                <a:latin typeface="Cambria Math" panose="02040503050406030204" pitchFamily="18" charset="0"/>
                              </a:rPr>
                              <m:t>2</m:t>
                            </m:r>
                          </m:sub>
                        </m:sSub>
                        <m:r>
                          <a:rPr lang="en-US" sz="1100" i="1">
                            <a:solidFill>
                              <a:prstClr val="black"/>
                            </a:solidFill>
                            <a:latin typeface="Cambria Math" panose="02040503050406030204" pitchFamily="18" charset="0"/>
                          </a:rPr>
                          <m:t>,</m:t>
                        </m:r>
                        <m:r>
                          <a:rPr lang="en-US" sz="1100" i="1" smtClean="0">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𝐵</m:t>
                            </m:r>
                            <m:r>
                              <a:rPr lang="en-US" sz="1100" b="0" i="1" smtClean="0">
                                <a:solidFill>
                                  <a:prstClr val="black"/>
                                </a:solidFill>
                                <a:latin typeface="Cambria Math" panose="02040503050406030204" pitchFamily="18" charset="0"/>
                              </a:rPr>
                              <m:t>−1]</m:t>
                            </m:r>
                          </m:sub>
                        </m:sSub>
                      </m:e>
                    </m:d>
                  </m:oMath>
                </a14:m>
                <a:r>
                  <a:rPr lang="en-US" sz="1100" dirty="0">
                    <a:solidFill>
                      <a:prstClr val="black"/>
                    </a:solidFill>
                  </a:rPr>
                  <a:t>.</a:t>
                </a:r>
              </a:p>
              <a:p>
                <a:pPr marL="342900" indent="-342900">
                  <a:buFont typeface="+mj-lt"/>
                  <a:buAutoNum type="arabicPeriod" startAt="2"/>
                </a:pPr>
                <a:r>
                  <a:rPr lang="en-US" sz="1600" dirty="0">
                    <a:solidFill>
                      <a:prstClr val="black"/>
                    </a:solidFill>
                  </a:rPr>
                  <a:t>Let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rPr>
                  <a:t> be the height (e.g. 55”) for which we need to predict the gender and compute the probability of being male. Find the bin index </a:t>
                </a:r>
                <a14:m>
                  <m:oMath xmlns:m="http://schemas.openxmlformats.org/officeDocument/2006/math">
                    <m:r>
                      <a:rPr lang="en-US" sz="1600">
                        <a:solidFill>
                          <a:prstClr val="black"/>
                        </a:solidFill>
                        <a:latin typeface="Cambria Math" panose="02040503050406030204" pitchFamily="18" charset="0"/>
                      </a:rPr>
                      <m:t>𝑏</m:t>
                    </m:r>
                    <m:r>
                      <a:rPr lang="en-US" sz="160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𝐵</m:t>
                    </m:r>
                    <m:r>
                      <a:rPr lang="en-US" sz="1600">
                        <a:solidFill>
                          <a:prstClr val="black"/>
                        </a:solidFill>
                        <a:latin typeface="Cambria Math" panose="02040503050406030204" pitchFamily="18" charset="0"/>
                      </a:rPr>
                      <m:t>𝐹</m:t>
                    </m:r>
                    <m:r>
                      <a:rPr lang="en-US" sz="1600">
                        <a:solidFill>
                          <a:prstClr val="black"/>
                        </a:solidFill>
                        <a:latin typeface="Cambria Math" panose="02040503050406030204" pitchFamily="18" charset="0"/>
                      </a:rPr>
                      <m:t>(</m:t>
                    </m:r>
                    <m:r>
                      <a:rPr lang="en-US" sz="1600">
                        <a:solidFill>
                          <a:prstClr val="black"/>
                        </a:solidFill>
                        <a:latin typeface="Cambria Math" panose="02040503050406030204" pitchFamily="18" charset="0"/>
                      </a:rPr>
                      <m:t>𝑥</m:t>
                    </m:r>
                    <m:r>
                      <a:rPr lang="en-US" sz="1600">
                        <a:solidFill>
                          <a:prstClr val="black"/>
                        </a:solidFill>
                        <a:latin typeface="Cambria Math" panose="02040503050406030204" pitchFamily="18" charset="0"/>
                      </a:rPr>
                      <m:t>)</m:t>
                    </m:r>
                  </m:oMath>
                </a14:m>
                <a:r>
                  <a:rPr lang="en-US" sz="1600" dirty="0">
                    <a:solidFill>
                      <a:prstClr val="black"/>
                    </a:solidFill>
                  </a:rPr>
                  <a:t> and predict the most likely gender by comparing the histogram entries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𝐹𝑏</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𝑀𝑏</m:t>
                        </m:r>
                      </m:sub>
                    </m:sSub>
                  </m:oMath>
                </a14:m>
                <a:r>
                  <a:rPr lang="en-US" sz="1600" dirty="0">
                    <a:solidFill>
                      <a:prstClr val="black"/>
                    </a:solidFill>
                  </a:rPr>
                  <a:t>. Compute the probability of being female as </a:t>
                </a:r>
                <a14:m>
                  <m:oMath xmlns:m="http://schemas.openxmlformats.org/officeDocument/2006/math">
                    <m:f>
                      <m:fPr>
                        <m:type m:val="lin"/>
                        <m:ctrlPr>
                          <a:rPr lang="en-US" sz="1600" i="1">
                            <a:solidFill>
                              <a:prstClr val="black"/>
                            </a:solidFill>
                            <a:latin typeface="Cambria Math" panose="02040503050406030204" pitchFamily="18" charset="0"/>
                          </a:rPr>
                        </m:ctrlPr>
                      </m:fPr>
                      <m:num>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𝐹𝑏</m:t>
                            </m:r>
                          </m:sub>
                        </m:sSub>
                      </m:num>
                      <m:den>
                        <m:d>
                          <m:dPr>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𝐹𝑏</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𝑀𝑏</m:t>
                                </m:r>
                              </m:sub>
                            </m:sSub>
                          </m:e>
                        </m:d>
                      </m:den>
                    </m:f>
                  </m:oMath>
                </a14:m>
                <a:endParaRPr lang="en-US" sz="1600"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38295" y="3185996"/>
                <a:ext cx="7249903" cy="3200876"/>
              </a:xfrm>
              <a:prstGeom prst="rect">
                <a:avLst/>
              </a:prstGeom>
              <a:blipFill>
                <a:blip r:embed="rId2"/>
                <a:stretch>
                  <a:fillRect l="-505" t="-571" r="-589" b="-1523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1900" dirty="0">
                <a:solidFill>
                  <a:prstClr val="black"/>
                </a:solidFill>
              </a:rPr>
              <a:t>Step-by-Step: Homework Assignment 1 (</a:t>
            </a:r>
            <a:r>
              <a:rPr lang="en-US" sz="1900" dirty="0">
                <a:solidFill>
                  <a:prstClr val="black"/>
                </a:solidFill>
                <a:highlight>
                  <a:srgbClr val="FFFF00"/>
                </a:highlight>
              </a:rPr>
              <a:t>unofficial</a:t>
            </a:r>
            <a:r>
              <a:rPr lang="en-US" sz="1900" dirty="0">
                <a:solidFill>
                  <a:prstClr val="black"/>
                </a:solidFill>
              </a:rPr>
              <a:t>, always refer to the course website)</a:t>
            </a:r>
            <a:endParaRPr lang="en-US" dirty="0"/>
          </a:p>
        </p:txBody>
      </p:sp>
    </p:spTree>
    <p:extLst>
      <p:ext uri="{BB962C8B-B14F-4D97-AF65-F5344CB8AC3E}">
        <p14:creationId xmlns:p14="http://schemas.microsoft.com/office/powerpoint/2010/main" val="348536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fade">
                                      <p:cBhvr>
                                        <p:cTn id="47" dur="500"/>
                                        <p:tgtEl>
                                          <p:spTgt spid="5">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fade">
                                      <p:cBhvr>
                                        <p:cTn id="50" dur="500"/>
                                        <p:tgtEl>
                                          <p:spTgt spid="5">
                                            <p:txEl>
                                              <p:pRg st="2" end="2"/>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animEffect transition="in" filter="fade">
                                      <p:cBhvr>
                                        <p:cTn id="53" dur="500"/>
                                        <p:tgtEl>
                                          <p:spTgt spid="5">
                                            <p:txEl>
                                              <p:pRg st="3" end="3"/>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animEffect transition="in" filter="fade">
                                      <p:cBhvr>
                                        <p:cTn id="56" dur="500"/>
                                        <p:tgtEl>
                                          <p:spTgt spid="5">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animEffect transition="in" filter="fade">
                                      <p:cBhvr>
                                        <p:cTn id="59" dur="500"/>
                                        <p:tgtEl>
                                          <p:spTgt spid="5">
                                            <p:txEl>
                                              <p:pRg st="5" end="5"/>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xEl>
                                              <p:pRg st="6" end="6"/>
                                            </p:txEl>
                                          </p:spTgt>
                                        </p:tgtEl>
                                        <p:attrNameLst>
                                          <p:attrName>style.visibility</p:attrName>
                                        </p:attrNameLst>
                                      </p:cBhvr>
                                      <p:to>
                                        <p:strVal val="visible"/>
                                      </p:to>
                                    </p:set>
                                    <p:animEffect transition="in" filter="fade">
                                      <p:cBhvr>
                                        <p:cTn id="62" dur="500"/>
                                        <p:tgtEl>
                                          <p:spTgt spid="5">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animEffect transition="in" filter="fade">
                                      <p:cBhvr>
                                        <p:cTn id="6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947046" y="604303"/>
                <a:ext cx="7249903" cy="5047344"/>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600" b="1" dirty="0">
                    <a:solidFill>
                      <a:prstClr val="black"/>
                    </a:solidFill>
                  </a:rPr>
                  <a:t>Solution steps</a:t>
                </a:r>
              </a:p>
              <a:p>
                <a:pPr marL="0" indent="0">
                  <a:buFont typeface="Arial" panose="020B0604020202020204" pitchFamily="34" charset="0"/>
                  <a:buNone/>
                </a:pPr>
                <a:endParaRPr lang="en-US" sz="1600" b="1" dirty="0">
                  <a:solidFill>
                    <a:prstClr val="black"/>
                  </a:solidFill>
                </a:endParaRPr>
              </a:p>
              <a:p>
                <a:pPr marL="342900" indent="-342900">
                  <a:buFont typeface="+mj-lt"/>
                  <a:buAutoNum type="arabicPeriod" startAt="4"/>
                </a:pPr>
                <a:r>
                  <a:rPr lang="en-US" sz="1600" dirty="0">
                    <a:solidFill>
                      <a:prstClr val="black"/>
                    </a:solidFill>
                  </a:rPr>
                  <a:t>Find the mean and standard deviation* of the heights separately for females and males. Denote the parameters as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𝜇</m:t>
                        </m:r>
                      </m:e>
                      <m:sub>
                        <m:r>
                          <a:rPr lang="en-US" sz="1600" i="1">
                            <a:solidFill>
                              <a:prstClr val="black"/>
                            </a:solidFill>
                            <a:latin typeface="Cambria Math" panose="02040503050406030204" pitchFamily="18" charset="0"/>
                          </a:rPr>
                          <m:t>𝐹</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𝜇</m:t>
                        </m:r>
                      </m:e>
                      <m:sub>
                        <m:r>
                          <a:rPr lang="en-US" sz="1600" i="1" smtClean="0">
                            <a:solidFill>
                              <a:prstClr val="black"/>
                            </a:solidFill>
                            <a:latin typeface="Cambria Math" panose="02040503050406030204" pitchFamily="18" charset="0"/>
                          </a:rPr>
                          <m:t>𝑀</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a:solidFill>
                              <a:prstClr val="black"/>
                            </a:solidFill>
                            <a:latin typeface="Cambria Math" panose="02040503050406030204" pitchFamily="18" charset="0"/>
                          </a:rPr>
                          <m:t>𝐹</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smtClean="0">
                            <a:solidFill>
                              <a:prstClr val="black"/>
                            </a:solidFill>
                            <a:latin typeface="Cambria Math" panose="02040503050406030204" pitchFamily="18" charset="0"/>
                          </a:rPr>
                          <m:t>𝑀</m:t>
                        </m:r>
                      </m:sub>
                    </m:sSub>
                  </m:oMath>
                </a14:m>
                <a:r>
                  <a:rPr lang="en-US" sz="1600" dirty="0">
                    <a:solidFill>
                      <a:prstClr val="black"/>
                    </a:solidFill>
                  </a:rPr>
                  <a:t>. Find the total count of females and males in the training set,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a:solidFill>
                              <a:prstClr val="black"/>
                            </a:solidFill>
                            <a:latin typeface="Cambria Math" panose="02040503050406030204" pitchFamily="18" charset="0"/>
                          </a:rPr>
                          <m:t>𝐹</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smtClean="0">
                            <a:solidFill>
                              <a:prstClr val="black"/>
                            </a:solidFill>
                            <a:latin typeface="Cambria Math" panose="02040503050406030204" pitchFamily="18" charset="0"/>
                          </a:rPr>
                          <m:t>𝑀</m:t>
                        </m:r>
                      </m:sub>
                    </m:sSub>
                  </m:oMath>
                </a14:m>
                <a:r>
                  <a:rPr lang="en-US" sz="1600" dirty="0">
                    <a:solidFill>
                      <a:prstClr val="black"/>
                    </a:solidFill>
                  </a:rPr>
                  <a:t>.</a:t>
                </a:r>
              </a:p>
              <a:p>
                <a:pPr marL="342900" indent="-342900">
                  <a:buFont typeface="+mj-lt"/>
                  <a:buAutoNum type="arabicPeriod" startAt="4"/>
                </a:pPr>
                <a:r>
                  <a:rPr lang="en-US" sz="1600" dirty="0">
                    <a:solidFill>
                      <a:prstClr val="black"/>
                    </a:solidFill>
                  </a:rPr>
                  <a:t>Let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rPr>
                  <a:t> be the height (e.g. 55”) for which we need to predict the gender and compute the probability of being male. Use the Bayesian classifier formula given below. The right hand side divided by the sum of the left-hand &amp; right-hand sides is the estimated the probability of being female</a:t>
                </a: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r>
                  <a:rPr lang="en-US" sz="1600" dirty="0">
                    <a:solidFill>
                      <a:prstClr val="black"/>
                    </a:solidFill>
                  </a:rPr>
                  <a:t>Redo steps 2 through 5 using </a:t>
                </a:r>
                <a14:m>
                  <m:oMath xmlns:m="http://schemas.openxmlformats.org/officeDocument/2006/math">
                    <m:r>
                      <a:rPr lang="en-US" sz="1800" i="1">
                        <a:solidFill>
                          <a:prstClr val="black"/>
                        </a:solidFill>
                        <a:latin typeface="Cambria Math" panose="02040503050406030204" pitchFamily="18" charset="0"/>
                      </a:rPr>
                      <m:t>𝑋</m:t>
                    </m:r>
                    <m:r>
                      <a:rPr lang="en-US" sz="1800" i="1">
                        <a:solidFill>
                          <a:prstClr val="black"/>
                        </a:solidFill>
                        <a:latin typeface="Cambria Math" panose="02040503050406030204" pitchFamily="18" charset="0"/>
                      </a:rPr>
                      <m:t>=</m:t>
                    </m:r>
                    <m:d>
                      <m:dPr>
                        <m:begChr m:val="{"/>
                        <m:endChr m:val="}"/>
                        <m:ctrlPr>
                          <a:rPr lang="en-US" sz="1800" i="1">
                            <a:solidFill>
                              <a:prstClr val="black"/>
                            </a:solidFill>
                            <a:latin typeface="Cambria Math" panose="02040503050406030204" pitchFamily="18" charset="0"/>
                          </a:rPr>
                        </m:ctrlPr>
                      </m:dPr>
                      <m:e>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b="0" i="1" smtClean="0">
                                <a:solidFill>
                                  <a:prstClr val="black"/>
                                </a:solidFill>
                                <a:latin typeface="Cambria Math" panose="02040503050406030204" pitchFamily="18" charset="0"/>
                              </a:rPr>
                              <m:t>0</m:t>
                            </m:r>
                          </m:sub>
                        </m:sSub>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i="1">
                                <a:solidFill>
                                  <a:prstClr val="black"/>
                                </a:solidFill>
                                <a:latin typeface="Cambria Math" panose="02040503050406030204" pitchFamily="18" charset="0"/>
                              </a:rPr>
                              <m:t>1</m:t>
                            </m:r>
                          </m:sub>
                        </m:sSub>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i="1">
                                <a:solidFill>
                                  <a:prstClr val="black"/>
                                </a:solidFill>
                                <a:latin typeface="Cambria Math" panose="02040503050406030204" pitchFamily="18" charset="0"/>
                              </a:rPr>
                              <m:t>2</m:t>
                            </m:r>
                          </m:sub>
                        </m:sSub>
                        <m:r>
                          <a:rPr lang="en-US" sz="1800" i="1">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 </m:t>
                        </m:r>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b="1" i="1" smtClean="0">
                                <a:solidFill>
                                  <a:prstClr val="black"/>
                                </a:solidFill>
                                <a:latin typeface="Cambria Math" panose="02040503050406030204" pitchFamily="18" charset="0"/>
                              </a:rPr>
                              <m:t>𝟒𝟗</m:t>
                            </m:r>
                          </m:sub>
                        </m:sSub>
                      </m:e>
                    </m:d>
                  </m:oMath>
                </a14:m>
                <a:r>
                  <a:rPr lang="en-US" sz="1600" dirty="0">
                    <a:solidFill>
                      <a:prstClr val="black"/>
                    </a:solidFill>
                  </a:rPr>
                  <a:t>. The results are better compared if the old values of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𝐵</m:t>
                        </m:r>
                        <m:r>
                          <a:rPr lang="en-US" sz="1600" i="1" smtClean="0">
                            <a:solidFill>
                              <a:prstClr val="black"/>
                            </a:solidFill>
                            <a:latin typeface="Cambria Math" panose="02040503050406030204" pitchFamily="18" charset="0"/>
                          </a:rPr>
                          <m:t>,  </m:t>
                        </m:r>
                        <m:r>
                          <a:rPr lang="en-US" sz="1600" i="1">
                            <a:solidFill>
                              <a:prstClr val="black"/>
                            </a:solidFill>
                            <a:latin typeface="Cambria Math" panose="02040503050406030204" pitchFamily="18" charset="0"/>
                          </a:rPr>
                          <m:t>𝑥</m:t>
                        </m:r>
                      </m:e>
                      <m:sub>
                        <m:r>
                          <m:rPr>
                            <m:nor/>
                          </m:rPr>
                          <a:rPr lang="en-US" sz="1200" dirty="0">
                            <a:solidFill>
                              <a:prstClr val="black"/>
                            </a:solidFill>
                          </a:rPr>
                          <m:t>min</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𝑥</m:t>
                        </m:r>
                      </m:e>
                      <m:sub>
                        <m:r>
                          <m:rPr>
                            <m:nor/>
                          </m:rPr>
                          <a:rPr lang="en-US" sz="1200" dirty="0">
                            <a:solidFill>
                              <a:prstClr val="black"/>
                            </a:solidFill>
                          </a:rPr>
                          <m:t>max</m:t>
                        </m:r>
                      </m:sub>
                    </m:sSub>
                  </m:oMath>
                </a14:m>
                <a:r>
                  <a:rPr lang="en-US" sz="1600" dirty="0">
                    <a:solidFill>
                      <a:prstClr val="black"/>
                    </a:solidFill>
                  </a:rPr>
                  <a:t> are reused. The histograms and the Gaussian model parameters have to be recomputed. </a:t>
                </a:r>
                <a:r>
                  <a:rPr lang="en-US" sz="1600" dirty="0">
                    <a:highlight>
                      <a:srgbClr val="FFFF00"/>
                    </a:highlight>
                    <a:latin typeface="Calibri" panose="020F0502020204030204" pitchFamily="34" charset="0"/>
                    <a:ea typeface="Calibri" panose="020F0502020204030204" pitchFamily="34" charset="0"/>
                    <a:cs typeface="Mangal"/>
                  </a:rPr>
                  <a:t>Use previously computed values of </a:t>
                </a:r>
                <a14:m>
                  <m:oMath xmlns:m="http://schemas.openxmlformats.org/officeDocument/2006/math">
                    <m:sSub>
                      <m:sSubPr>
                        <m:ctrlPr>
                          <a:rPr lang="en-US" sz="1600" i="1">
                            <a:highlight>
                              <a:srgbClr val="FFFF00"/>
                            </a:highlight>
                            <a:latin typeface="Cambria Math" panose="02040503050406030204" pitchFamily="18" charset="0"/>
                            <a:ea typeface="Calibri" panose="020F0502020204030204" pitchFamily="34" charset="0"/>
                            <a:cs typeface="Mangal"/>
                          </a:rPr>
                        </m:ctrlPr>
                      </m:sSubPr>
                      <m:e>
                        <m:r>
                          <a:rPr lang="en-US" sz="1600">
                            <a:highlight>
                              <a:srgbClr val="FFFF00"/>
                            </a:highlight>
                            <a:latin typeface="Cambria Math" panose="02040503050406030204" pitchFamily="18" charset="0"/>
                            <a:ea typeface="Calibri" panose="020F0502020204030204" pitchFamily="34" charset="0"/>
                            <a:cs typeface="Mangal"/>
                          </a:rPr>
                          <m:t>𝑥</m:t>
                        </m:r>
                      </m:e>
                      <m:sub>
                        <m:r>
                          <m:rPr>
                            <m:nor/>
                          </m:rPr>
                          <a:rPr lang="en-US" sz="1600" dirty="0">
                            <a:highlight>
                              <a:srgbClr val="FFFF00"/>
                            </a:highlight>
                            <a:latin typeface="Calibri" panose="020F0502020204030204" pitchFamily="34" charset="0"/>
                            <a:ea typeface="Calibri" panose="020F0502020204030204" pitchFamily="34" charset="0"/>
                            <a:cs typeface="Mangal"/>
                          </a:rPr>
                          <m:t>min</m:t>
                        </m:r>
                      </m:sub>
                    </m:sSub>
                  </m:oMath>
                </a14:m>
                <a:r>
                  <a:rPr lang="en-US" sz="1600" dirty="0">
                    <a:highlight>
                      <a:srgbClr val="FFFF00"/>
                    </a:highlight>
                    <a:latin typeface="Calibri" panose="020F0502020204030204" pitchFamily="34" charset="0"/>
                    <a:ea typeface="Calibri" panose="020F0502020204030204" pitchFamily="34" charset="0"/>
                    <a:cs typeface="Mangal"/>
                  </a:rPr>
                  <a:t> and </a:t>
                </a:r>
                <a14:m>
                  <m:oMath xmlns:m="http://schemas.openxmlformats.org/officeDocument/2006/math">
                    <m:sSub>
                      <m:sSubPr>
                        <m:ctrlPr>
                          <a:rPr lang="en-US" sz="1600" i="1">
                            <a:highlight>
                              <a:srgbClr val="FFFF00"/>
                            </a:highlight>
                            <a:latin typeface="Cambria Math" panose="02040503050406030204" pitchFamily="18" charset="0"/>
                            <a:ea typeface="Calibri" panose="020F0502020204030204" pitchFamily="34" charset="0"/>
                            <a:cs typeface="Mangal"/>
                          </a:rPr>
                        </m:ctrlPr>
                      </m:sSubPr>
                      <m:e>
                        <m:r>
                          <a:rPr lang="en-US" sz="1600">
                            <a:highlight>
                              <a:srgbClr val="FFFF00"/>
                            </a:highlight>
                            <a:latin typeface="Cambria Math" panose="02040503050406030204" pitchFamily="18" charset="0"/>
                            <a:ea typeface="Calibri" panose="020F0502020204030204" pitchFamily="34" charset="0"/>
                            <a:cs typeface="Mangal"/>
                          </a:rPr>
                          <m:t>𝑥</m:t>
                        </m:r>
                      </m:e>
                      <m:sub>
                        <m:r>
                          <m:rPr>
                            <m:nor/>
                          </m:rPr>
                          <a:rPr lang="en-US" sz="1600" dirty="0">
                            <a:highlight>
                              <a:srgbClr val="FFFF00"/>
                            </a:highlight>
                            <a:latin typeface="Calibri" panose="020F0502020204030204" pitchFamily="34" charset="0"/>
                            <a:ea typeface="Calibri" panose="020F0502020204030204" pitchFamily="34" charset="0"/>
                            <a:cs typeface="Mangal"/>
                          </a:rPr>
                          <m:t>max</m:t>
                        </m:r>
                      </m:sub>
                    </m:sSub>
                  </m:oMath>
                </a14:m>
                <a:endParaRPr lang="en-US" sz="1600" dirty="0">
                  <a:solidFill>
                    <a:prstClr val="black"/>
                  </a:solidFill>
                </a:endParaRPr>
              </a:p>
              <a:p>
                <a:pPr marL="342900" indent="-342900">
                  <a:buFont typeface="+mj-lt"/>
                  <a:buAutoNum type="arabicPeriod" startAt="4"/>
                </a:pPr>
                <a:r>
                  <a:rPr lang="en-US" sz="1600" dirty="0">
                    <a:solidFill>
                      <a:prstClr val="black"/>
                    </a:solidFill>
                  </a:rPr>
                  <a:t>What are your observations?</a:t>
                </a:r>
              </a:p>
            </p:txBody>
          </p:sp>
        </mc:Choice>
        <mc:Fallback xmlns="">
          <p:sp>
            <p:nvSpPr>
              <p:cNvPr id="5" name="TextBox 4"/>
              <p:cNvSpPr txBox="1">
                <a:spLocks noRot="1" noChangeAspect="1" noMove="1" noResize="1" noEditPoints="1" noAdjustHandles="1" noChangeArrowheads="1" noChangeShapeType="1" noTextEdit="1"/>
              </p:cNvSpPr>
              <p:nvPr/>
            </p:nvSpPr>
            <p:spPr>
              <a:xfrm>
                <a:off x="947046" y="604303"/>
                <a:ext cx="7249903" cy="5047344"/>
              </a:xfrm>
              <a:prstGeom prst="rect">
                <a:avLst/>
              </a:prstGeom>
              <a:blipFill>
                <a:blip r:embed="rId2"/>
                <a:stretch>
                  <a:fillRect l="-420" t="-362" r="-336" b="-604"/>
                </a:stretch>
              </a:blipFill>
            </p:spPr>
            <p:txBody>
              <a:bodyPr/>
              <a:lstStyle/>
              <a:p>
                <a:r>
                  <a:rPr lang="en-US">
                    <a:noFill/>
                  </a:rPr>
                  <a:t> </a:t>
                </a:r>
              </a:p>
            </p:txBody>
          </p:sp>
        </mc:Fallback>
      </mc:AlternateContent>
      <p:grpSp>
        <p:nvGrpSpPr>
          <p:cNvPr id="6" name="Group 5"/>
          <p:cNvGrpSpPr/>
          <p:nvPr/>
        </p:nvGrpSpPr>
        <p:grpSpPr>
          <a:xfrm>
            <a:off x="1396971" y="3086880"/>
            <a:ext cx="6132549" cy="935567"/>
            <a:chOff x="-725999" y="4091593"/>
            <a:chExt cx="6132549" cy="935567"/>
          </a:xfrm>
        </p:grpSpPr>
        <mc:AlternateContent xmlns:mc="http://schemas.openxmlformats.org/markup-compatibility/2006" xmlns:a14="http://schemas.microsoft.com/office/drawing/2010/main">
          <mc:Choice Requires="a14">
            <p:sp>
              <p:nvSpPr>
                <p:cNvPr id="8" name="Rectangle 7"/>
                <p:cNvSpPr/>
                <p:nvPr/>
              </p:nvSpPr>
              <p:spPr>
                <a:xfrm>
                  <a:off x="-725999" y="4174296"/>
                  <a:ext cx="2964529" cy="813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𝑁</m:t>
                            </m:r>
                          </m:e>
                          <m:sub>
                            <m:r>
                              <a:rPr lang="en-US" sz="2000" i="1">
                                <a:solidFill>
                                  <a:prstClr val="black"/>
                                </a:solidFill>
                                <a:latin typeface="Cambria Math" panose="02040503050406030204" pitchFamily="18" charset="0"/>
                              </a:rPr>
                              <m:t>𝑀</m:t>
                            </m:r>
                          </m:sub>
                        </m:sSub>
                        <m:d>
                          <m:dPr>
                            <m:ctrlPr>
                              <a:rPr lang="en-US" sz="2000" i="1" smtClean="0">
                                <a:solidFill>
                                  <a:prstClr val="black"/>
                                </a:solidFill>
                                <a:latin typeface="Cambria Math" panose="02040503050406030204" pitchFamily="18" charset="0"/>
                              </a:rPr>
                            </m:ctrlPr>
                          </m:dPr>
                          <m:e>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ad>
                                  <m:radPr>
                                    <m:degHide m:val="on"/>
                                    <m:ctrlPr>
                                      <a:rPr lang="en-US" sz="2000" i="1" smtClean="0">
                                        <a:solidFill>
                                          <a:prstClr val="black"/>
                                        </a:solidFill>
                                        <a:latin typeface="Cambria Math" panose="02040503050406030204" pitchFamily="18" charset="0"/>
                                      </a:rPr>
                                    </m:ctrlPr>
                                  </m:radPr>
                                  <m:deg/>
                                  <m:e>
                                    <m:r>
                                      <a:rPr lang="en-US" sz="2000" i="1" smtClean="0">
                                        <a:solidFill>
                                          <a:prstClr val="black"/>
                                        </a:solidFill>
                                        <a:latin typeface="Cambria Math" panose="02040503050406030204" pitchFamily="18" charset="0"/>
                                      </a:rPr>
                                      <m:t>2</m:t>
                                    </m:r>
                                    <m:r>
                                      <a:rPr lang="en-US" sz="2000" i="1" smtClean="0">
                                        <a:solidFill>
                                          <a:prstClr val="black"/>
                                        </a:solidFill>
                                        <a:latin typeface="Cambria Math" panose="02040503050406030204" pitchFamily="18" charset="0"/>
                                        <a:ea typeface="Cambria Math" panose="02040503050406030204" pitchFamily="18" charset="0"/>
                                      </a:rPr>
                                      <m:t>𝜋</m:t>
                                    </m:r>
                                  </m:e>
                                </m:rad>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rPr>
                                      <m:t>𝑀</m:t>
                                    </m:r>
                                  </m:sub>
                                </m:sSub>
                              </m:den>
                            </m:f>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𝑒</m:t>
                                </m:r>
                              </m:e>
                              <m:sup>
                                <m:r>
                                  <a:rPr lang="en-US" sz="2000" i="1" smtClean="0">
                                    <a:solidFill>
                                      <a:prstClr val="black"/>
                                    </a:solidFill>
                                    <a:latin typeface="Cambria Math" panose="02040503050406030204" pitchFamily="18" charset="0"/>
                                  </a:rPr>
                                  <m:t>−</m:t>
                                </m:r>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2</m:t>
                                    </m:r>
                                  </m:den>
                                </m:f>
                                <m:sSup>
                                  <m:sSupPr>
                                    <m:ctrlPr>
                                      <a:rPr lang="en-US" sz="2000" i="1" smtClean="0">
                                        <a:solidFill>
                                          <a:prstClr val="black"/>
                                        </a:solidFill>
                                        <a:latin typeface="Cambria Math" panose="02040503050406030204" pitchFamily="18" charset="0"/>
                                      </a:rPr>
                                    </m:ctrlPr>
                                  </m:sSupPr>
                                  <m:e>
                                    <m:d>
                                      <m:dPr>
                                        <m:ctrlPr>
                                          <a:rPr lang="en-US" sz="2000" i="1" smtClean="0">
                                            <a:solidFill>
                                              <a:prstClr val="black"/>
                                            </a:solidFill>
                                            <a:latin typeface="Cambria Math" panose="02040503050406030204" pitchFamily="18" charset="0"/>
                                          </a:rPr>
                                        </m:ctrlPr>
                                      </m:dPr>
                                      <m:e>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𝑥</m:t>
                                            </m:r>
                                            <m:r>
                                              <a:rPr lang="en-US" sz="2000" i="1" smtClean="0">
                                                <a:solidFill>
                                                  <a:prstClr val="black"/>
                                                </a:solidFill>
                                                <a:latin typeface="Cambria Math" panose="02040503050406030204" pitchFamily="18" charset="0"/>
                                              </a:rPr>
                                              <m:t>−</m:t>
                                            </m:r>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ea typeface="Cambria Math" panose="02040503050406030204" pitchFamily="18" charset="0"/>
                                                  </a:rPr>
                                                  <m:t>𝜇</m:t>
                                                </m:r>
                                              </m:e>
                                              <m:sub>
                                                <m:r>
                                                  <a:rPr lang="en-US" sz="2000" i="1" smtClean="0">
                                                    <a:solidFill>
                                                      <a:prstClr val="black"/>
                                                    </a:solidFill>
                                                    <a:latin typeface="Cambria Math" panose="02040503050406030204" pitchFamily="18" charset="0"/>
                                                  </a:rPr>
                                                  <m:t>𝑀</m:t>
                                                </m:r>
                                              </m:sub>
                                            </m:sSub>
                                          </m:num>
                                          <m:den>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rPr>
                                                  <m:t>𝑀</m:t>
                                                </m:r>
                                              </m:sub>
                                            </m:sSub>
                                          </m:den>
                                        </m:f>
                                      </m:e>
                                    </m:d>
                                  </m:e>
                                  <m:sup>
                                    <m:r>
                                      <a:rPr lang="en-US" sz="2000" i="1" smtClean="0">
                                        <a:solidFill>
                                          <a:prstClr val="black"/>
                                        </a:solidFill>
                                        <a:latin typeface="Cambria Math" panose="02040503050406030204" pitchFamily="18" charset="0"/>
                                      </a:rPr>
                                      <m:t>2</m:t>
                                    </m:r>
                                  </m:sup>
                                </m:sSup>
                              </m:sup>
                            </m:sSup>
                          </m:e>
                        </m:d>
                      </m:oMath>
                    </m:oMathPara>
                  </a14:m>
                  <a:endParaRPr lang="en-US" sz="2000" dirty="0">
                    <a:solidFill>
                      <a:prstClr val="black"/>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725999" y="4174296"/>
                  <a:ext cx="2964529" cy="81330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79366" y="4153071"/>
                  <a:ext cx="2827184" cy="813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𝑁</m:t>
                            </m:r>
                          </m:e>
                          <m:sub>
                            <m:r>
                              <a:rPr lang="en-US" sz="2000" i="1" smtClean="0">
                                <a:solidFill>
                                  <a:prstClr val="black"/>
                                </a:solidFill>
                                <a:latin typeface="Cambria Math" panose="02040503050406030204" pitchFamily="18" charset="0"/>
                              </a:rPr>
                              <m:t>𝐹</m:t>
                            </m:r>
                          </m:sub>
                        </m:sSub>
                        <m:d>
                          <m:dPr>
                            <m:ctrlPr>
                              <a:rPr lang="en-US" sz="2000" i="1">
                                <a:solidFill>
                                  <a:prstClr val="black"/>
                                </a:solidFill>
                                <a:latin typeface="Cambria Math" panose="02040503050406030204" pitchFamily="18" charset="0"/>
                              </a:rPr>
                            </m:ctrlPr>
                          </m:dPr>
                          <m:e>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ad>
                                  <m:radPr>
                                    <m:degHide m:val="on"/>
                                    <m:ctrlPr>
                                      <a:rPr lang="en-US" sz="2000" i="1">
                                        <a:solidFill>
                                          <a:prstClr val="black"/>
                                        </a:solidFill>
                                        <a:latin typeface="Cambria Math" panose="02040503050406030204" pitchFamily="18" charset="0"/>
                                      </a:rPr>
                                    </m:ctrlPr>
                                  </m:radPr>
                                  <m:deg/>
                                  <m:e>
                                    <m:r>
                                      <a:rPr lang="en-US" sz="2000" i="1">
                                        <a:solidFill>
                                          <a:prstClr val="black"/>
                                        </a:solidFill>
                                        <a:latin typeface="Cambria Math" panose="02040503050406030204" pitchFamily="18" charset="0"/>
                                      </a:rPr>
                                      <m:t>2</m:t>
                                    </m:r>
                                    <m:r>
                                      <a:rPr lang="en-US" sz="2000" i="1">
                                        <a:solidFill>
                                          <a:prstClr val="black"/>
                                        </a:solidFill>
                                        <a:latin typeface="Cambria Math" panose="02040503050406030204" pitchFamily="18" charset="0"/>
                                        <a:ea typeface="Cambria Math" panose="02040503050406030204" pitchFamily="18" charset="0"/>
                                      </a:rPr>
                                      <m:t>𝜋</m:t>
                                    </m:r>
                                  </m:e>
                                </m:rad>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ea typeface="Cambria Math" panose="02040503050406030204" pitchFamily="18" charset="0"/>
                                      </a:rPr>
                                      <m:t>𝐹</m:t>
                                    </m:r>
                                  </m:sub>
                                </m:sSub>
                              </m:den>
                            </m:f>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𝑒</m:t>
                                </m:r>
                              </m:e>
                              <m:sup>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2</m:t>
                                    </m:r>
                                  </m:den>
                                </m:f>
                                <m:sSup>
                                  <m:sSupPr>
                                    <m:ctrlPr>
                                      <a:rPr lang="en-US" sz="2000" i="1">
                                        <a:solidFill>
                                          <a:prstClr val="black"/>
                                        </a:solidFill>
                                        <a:latin typeface="Cambria Math" panose="02040503050406030204" pitchFamily="18" charset="0"/>
                                      </a:rPr>
                                    </m:ctrlPr>
                                  </m:sSupPr>
                                  <m:e>
                                    <m:d>
                                      <m:dPr>
                                        <m:ctrlPr>
                                          <a:rPr lang="en-US" sz="2000" i="1">
                                            <a:solidFill>
                                              <a:prstClr val="black"/>
                                            </a:solidFill>
                                            <a:latin typeface="Cambria Math" panose="02040503050406030204" pitchFamily="18" charset="0"/>
                                          </a:rPr>
                                        </m:ctrlPr>
                                      </m:dPr>
                                      <m:e>
                                        <m:f>
                                          <m:fPr>
                                            <m:ctrlPr>
                                              <a:rPr lang="en-US" sz="2000" i="1">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smtClean="0">
                                                    <a:solidFill>
                                                      <a:prstClr val="black"/>
                                                    </a:solidFill>
                                                    <a:latin typeface="Cambria Math" panose="02040503050406030204" pitchFamily="18" charset="0"/>
                                                    <a:ea typeface="Cambria Math" panose="02040503050406030204" pitchFamily="18" charset="0"/>
                                                  </a:rPr>
                                                  <m:t>𝐹</m:t>
                                                </m:r>
                                              </m:sub>
                                            </m:sSub>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ea typeface="Cambria Math" panose="02040503050406030204" pitchFamily="18" charset="0"/>
                                                  </a:rPr>
                                                  <m:t>𝐹</m:t>
                                                </m:r>
                                              </m:sub>
                                            </m:sSub>
                                          </m:den>
                                        </m:f>
                                      </m:e>
                                    </m:d>
                                  </m:e>
                                  <m:sup>
                                    <m:r>
                                      <a:rPr lang="en-US" sz="2000" i="1">
                                        <a:solidFill>
                                          <a:prstClr val="black"/>
                                        </a:solidFill>
                                        <a:latin typeface="Cambria Math" panose="02040503050406030204" pitchFamily="18" charset="0"/>
                                      </a:rPr>
                                      <m:t>2</m:t>
                                    </m:r>
                                  </m:sup>
                                </m:sSup>
                              </m:sup>
                            </m:sSup>
                          </m:e>
                        </m:d>
                      </m:oMath>
                    </m:oMathPara>
                  </a14:m>
                  <a:endParaRPr lang="en-US" sz="2000" dirty="0">
                    <a:solidFill>
                      <a:prstClr val="black"/>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2579366" y="4153071"/>
                  <a:ext cx="2827184" cy="813300"/>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12" name="Rectangle 11"/>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13" name="Rectangle 12"/>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14" name="Rectangle 13"/>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sp>
        <p:nvSpPr>
          <p:cNvPr id="2" name="Title 1"/>
          <p:cNvSpPr>
            <a:spLocks noGrp="1"/>
          </p:cNvSpPr>
          <p:nvPr>
            <p:ph type="title"/>
          </p:nvPr>
        </p:nvSpPr>
        <p:spPr/>
        <p:txBody>
          <a:bodyPr/>
          <a:lstStyle/>
          <a:p>
            <a:r>
              <a:rPr lang="en-US" sz="1900" dirty="0">
                <a:solidFill>
                  <a:prstClr val="black"/>
                </a:solidFill>
              </a:rPr>
              <a:t>Step-by-Step: Homework Assignment 1</a:t>
            </a:r>
            <a:endParaRPr lang="en-US" dirty="0"/>
          </a:p>
        </p:txBody>
      </p:sp>
      <p:sp>
        <p:nvSpPr>
          <p:cNvPr id="4" name="Rectangle 3"/>
          <p:cNvSpPr/>
          <p:nvPr/>
        </p:nvSpPr>
        <p:spPr>
          <a:xfrm>
            <a:off x="331641" y="5876112"/>
            <a:ext cx="7024656" cy="430887"/>
          </a:xfrm>
          <a:prstGeom prst="rect">
            <a:avLst/>
          </a:prstGeom>
        </p:spPr>
        <p:txBody>
          <a:bodyPr wrap="square">
            <a:spAutoFit/>
          </a:bodyPr>
          <a:lstStyle/>
          <a:p>
            <a:r>
              <a:rPr lang="en-US" sz="1100" dirty="0">
                <a:solidFill>
                  <a:prstClr val="black"/>
                </a:solidFill>
              </a:rPr>
              <a:t>*You may use built-in functions for finding these parameters. Remember to use the appropriate options to divide by N-1 in the formula for standard deviation.</a:t>
            </a:r>
            <a:endParaRPr lang="en-US" sz="1200" dirty="0"/>
          </a:p>
        </p:txBody>
      </p:sp>
    </p:spTree>
    <p:extLst>
      <p:ext uri="{BB962C8B-B14F-4D97-AF65-F5344CB8AC3E}">
        <p14:creationId xmlns:p14="http://schemas.microsoft.com/office/powerpoint/2010/main" val="114324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0" end="10"/>
                                            </p:txEl>
                                          </p:spTgt>
                                        </p:tgtEl>
                                        <p:attrNameLst>
                                          <p:attrName>style.visibility</p:attrName>
                                        </p:attrNameLst>
                                      </p:cBhvr>
                                      <p:to>
                                        <p:strVal val="visible"/>
                                      </p:to>
                                    </p:set>
                                    <p:animEffect transition="in" filter="fade">
                                      <p:cBhvr>
                                        <p:cTn id="22" dur="500"/>
                                        <p:tgtEl>
                                          <p:spTgt spid="5">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143454752"/>
              </p:ext>
            </p:extLst>
          </p:nvPr>
        </p:nvGraphicFramePr>
        <p:xfrm>
          <a:off x="378142" y="1093470"/>
          <a:ext cx="8387715" cy="467106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5F5B9834-3968-452E-BA17-50DF8BC8EEA1}"/>
              </a:ext>
            </a:extLst>
          </p:cNvPr>
          <p:cNvSpPr>
            <a:spLocks noGrp="1"/>
          </p:cNvSpPr>
          <p:nvPr>
            <p:ph type="title"/>
          </p:nvPr>
        </p:nvSpPr>
        <p:spPr/>
        <p:txBody>
          <a:bodyPr/>
          <a:lstStyle/>
          <a:p>
            <a:r>
              <a:rPr lang="en-US" dirty="0"/>
              <a:t>Schedule of Assignments</a:t>
            </a:r>
          </a:p>
        </p:txBody>
      </p:sp>
      <p:sp>
        <p:nvSpPr>
          <p:cNvPr id="4" name="TextBox 3">
            <a:extLst>
              <a:ext uri="{FF2B5EF4-FFF2-40B4-BE49-F238E27FC236}">
                <a16:creationId xmlns:a16="http://schemas.microsoft.com/office/drawing/2014/main" id="{8464EBB9-15B5-4923-B56B-169F33A5BB24}"/>
              </a:ext>
            </a:extLst>
          </p:cNvPr>
          <p:cNvSpPr txBox="1"/>
          <p:nvPr/>
        </p:nvSpPr>
        <p:spPr>
          <a:xfrm>
            <a:off x="489274" y="3716069"/>
            <a:ext cx="939681" cy="253916"/>
          </a:xfrm>
          <a:prstGeom prst="rect">
            <a:avLst/>
          </a:prstGeom>
          <a:noFill/>
        </p:spPr>
        <p:txBody>
          <a:bodyPr wrap="none" rtlCol="0">
            <a:spAutoFit/>
          </a:bodyPr>
          <a:lstStyle/>
          <a:p>
            <a:r>
              <a:rPr lang="en-US" sz="1050" b="1" dirty="0"/>
              <a:t>Assignment 1</a:t>
            </a:r>
          </a:p>
        </p:txBody>
      </p:sp>
      <p:sp>
        <p:nvSpPr>
          <p:cNvPr id="5" name="TextBox 4">
            <a:extLst>
              <a:ext uri="{FF2B5EF4-FFF2-40B4-BE49-F238E27FC236}">
                <a16:creationId xmlns:a16="http://schemas.microsoft.com/office/drawing/2014/main" id="{DC4ED3B6-FBEE-4730-A798-8FAE419B080C}"/>
              </a:ext>
            </a:extLst>
          </p:cNvPr>
          <p:cNvSpPr txBox="1"/>
          <p:nvPr/>
        </p:nvSpPr>
        <p:spPr>
          <a:xfrm>
            <a:off x="2134379" y="3491313"/>
            <a:ext cx="939681" cy="253916"/>
          </a:xfrm>
          <a:prstGeom prst="rect">
            <a:avLst/>
          </a:prstGeom>
          <a:noFill/>
        </p:spPr>
        <p:txBody>
          <a:bodyPr wrap="none" rtlCol="0">
            <a:spAutoFit/>
          </a:bodyPr>
          <a:lstStyle/>
          <a:p>
            <a:r>
              <a:rPr lang="en-US" sz="1050" b="1" dirty="0"/>
              <a:t>Assignment 2</a:t>
            </a:r>
          </a:p>
        </p:txBody>
      </p:sp>
      <p:sp>
        <p:nvSpPr>
          <p:cNvPr id="6" name="TextBox 5">
            <a:extLst>
              <a:ext uri="{FF2B5EF4-FFF2-40B4-BE49-F238E27FC236}">
                <a16:creationId xmlns:a16="http://schemas.microsoft.com/office/drawing/2014/main" id="{10AA01EA-2680-480A-B6C3-0F2F76C9F4E6}"/>
              </a:ext>
            </a:extLst>
          </p:cNvPr>
          <p:cNvSpPr txBox="1"/>
          <p:nvPr/>
        </p:nvSpPr>
        <p:spPr>
          <a:xfrm>
            <a:off x="2940076" y="3226926"/>
            <a:ext cx="939681" cy="253916"/>
          </a:xfrm>
          <a:prstGeom prst="rect">
            <a:avLst/>
          </a:prstGeom>
          <a:noFill/>
        </p:spPr>
        <p:txBody>
          <a:bodyPr wrap="none" rtlCol="0">
            <a:spAutoFit/>
          </a:bodyPr>
          <a:lstStyle/>
          <a:p>
            <a:r>
              <a:rPr lang="en-US" sz="1050" b="1" dirty="0"/>
              <a:t>Assignment 3</a:t>
            </a:r>
          </a:p>
        </p:txBody>
      </p:sp>
      <p:sp>
        <p:nvSpPr>
          <p:cNvPr id="7" name="TextBox 6">
            <a:extLst>
              <a:ext uri="{FF2B5EF4-FFF2-40B4-BE49-F238E27FC236}">
                <a16:creationId xmlns:a16="http://schemas.microsoft.com/office/drawing/2014/main" id="{897F6E48-A907-41C1-8BA9-9116FAE57975}"/>
              </a:ext>
            </a:extLst>
          </p:cNvPr>
          <p:cNvSpPr txBox="1"/>
          <p:nvPr/>
        </p:nvSpPr>
        <p:spPr>
          <a:xfrm>
            <a:off x="4527445" y="2985523"/>
            <a:ext cx="939681" cy="253916"/>
          </a:xfrm>
          <a:prstGeom prst="rect">
            <a:avLst/>
          </a:prstGeom>
          <a:noFill/>
        </p:spPr>
        <p:txBody>
          <a:bodyPr wrap="none" rtlCol="0">
            <a:spAutoFit/>
          </a:bodyPr>
          <a:lstStyle/>
          <a:p>
            <a:r>
              <a:rPr lang="en-US" sz="1050" b="1" dirty="0"/>
              <a:t>Assignment 4</a:t>
            </a:r>
          </a:p>
        </p:txBody>
      </p:sp>
      <p:sp>
        <p:nvSpPr>
          <p:cNvPr id="8" name="TextBox 7">
            <a:extLst>
              <a:ext uri="{FF2B5EF4-FFF2-40B4-BE49-F238E27FC236}">
                <a16:creationId xmlns:a16="http://schemas.microsoft.com/office/drawing/2014/main" id="{9FFF165C-3C90-4A69-8067-B13A6FB74B5C}"/>
              </a:ext>
            </a:extLst>
          </p:cNvPr>
          <p:cNvSpPr txBox="1"/>
          <p:nvPr/>
        </p:nvSpPr>
        <p:spPr>
          <a:xfrm>
            <a:off x="6114814" y="2762265"/>
            <a:ext cx="939681" cy="253916"/>
          </a:xfrm>
          <a:prstGeom prst="rect">
            <a:avLst/>
          </a:prstGeom>
          <a:noFill/>
        </p:spPr>
        <p:txBody>
          <a:bodyPr wrap="none" rtlCol="0">
            <a:spAutoFit/>
          </a:bodyPr>
          <a:lstStyle/>
          <a:p>
            <a:r>
              <a:rPr lang="en-US" sz="1050" b="1" dirty="0"/>
              <a:t>Assignment 5</a:t>
            </a:r>
          </a:p>
        </p:txBody>
      </p:sp>
      <p:sp>
        <p:nvSpPr>
          <p:cNvPr id="9" name="Rectangular Callout 32">
            <a:extLst>
              <a:ext uri="{FF2B5EF4-FFF2-40B4-BE49-F238E27FC236}">
                <a16:creationId xmlns:a16="http://schemas.microsoft.com/office/drawing/2014/main" id="{BB57B35E-824E-42B5-8D32-286E42CB1E50}"/>
              </a:ext>
            </a:extLst>
          </p:cNvPr>
          <p:cNvSpPr/>
          <p:nvPr/>
        </p:nvSpPr>
        <p:spPr>
          <a:xfrm>
            <a:off x="1031372" y="4105511"/>
            <a:ext cx="922990" cy="507831"/>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1D Histograms and Bayesian Classifiers</a:t>
            </a:r>
          </a:p>
        </p:txBody>
      </p:sp>
      <p:sp>
        <p:nvSpPr>
          <p:cNvPr id="10" name="Rectangular Callout 33">
            <a:extLst>
              <a:ext uri="{FF2B5EF4-FFF2-40B4-BE49-F238E27FC236}">
                <a16:creationId xmlns:a16="http://schemas.microsoft.com/office/drawing/2014/main" id="{1012C160-C6FF-470D-B3EB-C903AF50A74C}"/>
              </a:ext>
            </a:extLst>
          </p:cNvPr>
          <p:cNvSpPr/>
          <p:nvPr/>
        </p:nvSpPr>
        <p:spPr>
          <a:xfrm>
            <a:off x="2442958" y="3895741"/>
            <a:ext cx="922990" cy="507831"/>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2D Histograms and Bayesian Classifiers</a:t>
            </a:r>
          </a:p>
        </p:txBody>
      </p:sp>
      <p:sp>
        <p:nvSpPr>
          <p:cNvPr id="11" name="Rectangular Callout 34">
            <a:extLst>
              <a:ext uri="{FF2B5EF4-FFF2-40B4-BE49-F238E27FC236}">
                <a16:creationId xmlns:a16="http://schemas.microsoft.com/office/drawing/2014/main" id="{992E8D5D-0B57-47D4-B8B1-5CA9BA7CCFF0}"/>
              </a:ext>
            </a:extLst>
          </p:cNvPr>
          <p:cNvSpPr/>
          <p:nvPr/>
        </p:nvSpPr>
        <p:spPr>
          <a:xfrm>
            <a:off x="3767857" y="3641825"/>
            <a:ext cx="922990" cy="507831"/>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Principal Component Analysis</a:t>
            </a:r>
          </a:p>
        </p:txBody>
      </p:sp>
      <p:sp>
        <p:nvSpPr>
          <p:cNvPr id="12" name="Rectangular Callout 35">
            <a:extLst>
              <a:ext uri="{FF2B5EF4-FFF2-40B4-BE49-F238E27FC236}">
                <a16:creationId xmlns:a16="http://schemas.microsoft.com/office/drawing/2014/main" id="{FF5CA176-F45E-48AC-B45F-2518BE9AC124}"/>
              </a:ext>
            </a:extLst>
          </p:cNvPr>
          <p:cNvSpPr/>
          <p:nvPr/>
        </p:nvSpPr>
        <p:spPr>
          <a:xfrm>
            <a:off x="5178021" y="3353884"/>
            <a:ext cx="922990" cy="369332"/>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Linear Classifiers</a:t>
            </a:r>
          </a:p>
        </p:txBody>
      </p:sp>
      <p:sp>
        <p:nvSpPr>
          <p:cNvPr id="13" name="Rectangular Callout 36">
            <a:extLst>
              <a:ext uri="{FF2B5EF4-FFF2-40B4-BE49-F238E27FC236}">
                <a16:creationId xmlns:a16="http://schemas.microsoft.com/office/drawing/2014/main" id="{34E22303-ACDC-42A5-8E67-93EDB0C6CBDE}"/>
              </a:ext>
            </a:extLst>
          </p:cNvPr>
          <p:cNvSpPr/>
          <p:nvPr/>
        </p:nvSpPr>
        <p:spPr>
          <a:xfrm>
            <a:off x="6087057" y="3095089"/>
            <a:ext cx="922990" cy="230832"/>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Decision Trees</a:t>
            </a:r>
          </a:p>
        </p:txBody>
      </p:sp>
      <p:sp>
        <p:nvSpPr>
          <p:cNvPr id="14" name="Rectangular Callout 37">
            <a:extLst>
              <a:ext uri="{FF2B5EF4-FFF2-40B4-BE49-F238E27FC236}">
                <a16:creationId xmlns:a16="http://schemas.microsoft.com/office/drawing/2014/main" id="{4D0FF5BE-6687-48EF-9C8D-D1A346CD71BB}"/>
              </a:ext>
            </a:extLst>
          </p:cNvPr>
          <p:cNvSpPr/>
          <p:nvPr/>
        </p:nvSpPr>
        <p:spPr>
          <a:xfrm>
            <a:off x="7650069" y="2128590"/>
            <a:ext cx="922990" cy="230832"/>
          </a:xfrm>
          <a:prstGeom prst="wedgeRectCallout">
            <a:avLst>
              <a:gd name="adj1" fmla="val 3625"/>
              <a:gd name="adj2" fmla="val 11557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Your Choice!</a:t>
            </a:r>
          </a:p>
        </p:txBody>
      </p:sp>
      <p:sp>
        <p:nvSpPr>
          <p:cNvPr id="15" name="TextBox 14">
            <a:extLst>
              <a:ext uri="{FF2B5EF4-FFF2-40B4-BE49-F238E27FC236}">
                <a16:creationId xmlns:a16="http://schemas.microsoft.com/office/drawing/2014/main" id="{253D2487-DE41-4043-94EE-D4429874CC2E}"/>
              </a:ext>
            </a:extLst>
          </p:cNvPr>
          <p:cNvSpPr txBox="1"/>
          <p:nvPr/>
        </p:nvSpPr>
        <p:spPr>
          <a:xfrm>
            <a:off x="4527445" y="2225592"/>
            <a:ext cx="920445" cy="253916"/>
          </a:xfrm>
          <a:prstGeom prst="rect">
            <a:avLst/>
          </a:prstGeom>
          <a:noFill/>
        </p:spPr>
        <p:txBody>
          <a:bodyPr wrap="none" rtlCol="0">
            <a:spAutoFit/>
          </a:bodyPr>
          <a:lstStyle/>
          <a:p>
            <a:r>
              <a:rPr lang="en-US" sz="1050" b="1" dirty="0"/>
              <a:t>Team Project</a:t>
            </a:r>
          </a:p>
        </p:txBody>
      </p:sp>
      <p:sp>
        <p:nvSpPr>
          <p:cNvPr id="16" name="Rectangular Callout 36">
            <a:extLst>
              <a:ext uri="{FF2B5EF4-FFF2-40B4-BE49-F238E27FC236}">
                <a16:creationId xmlns:a16="http://schemas.microsoft.com/office/drawing/2014/main" id="{BF23968B-E7D5-4DAC-9572-F1606ACE868B}"/>
              </a:ext>
            </a:extLst>
          </p:cNvPr>
          <p:cNvSpPr/>
          <p:nvPr/>
        </p:nvSpPr>
        <p:spPr>
          <a:xfrm>
            <a:off x="7345864" y="2870107"/>
            <a:ext cx="922990" cy="369332"/>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Unsupervised Learning</a:t>
            </a:r>
          </a:p>
        </p:txBody>
      </p:sp>
      <p:sp>
        <p:nvSpPr>
          <p:cNvPr id="17" name="TextBox 16">
            <a:extLst>
              <a:ext uri="{FF2B5EF4-FFF2-40B4-BE49-F238E27FC236}">
                <a16:creationId xmlns:a16="http://schemas.microsoft.com/office/drawing/2014/main" id="{BF940453-0737-4670-B96D-F71832CC9A66}"/>
              </a:ext>
            </a:extLst>
          </p:cNvPr>
          <p:cNvSpPr txBox="1"/>
          <p:nvPr/>
        </p:nvSpPr>
        <p:spPr>
          <a:xfrm>
            <a:off x="6970494" y="2537858"/>
            <a:ext cx="939681" cy="253916"/>
          </a:xfrm>
          <a:prstGeom prst="rect">
            <a:avLst/>
          </a:prstGeom>
          <a:noFill/>
        </p:spPr>
        <p:txBody>
          <a:bodyPr wrap="none" rtlCol="0">
            <a:spAutoFit/>
          </a:bodyPr>
          <a:lstStyle/>
          <a:p>
            <a:r>
              <a:rPr lang="en-US" sz="1050" b="1" dirty="0"/>
              <a:t>Assignment 6</a:t>
            </a:r>
          </a:p>
        </p:txBody>
      </p:sp>
      <p:sp>
        <p:nvSpPr>
          <p:cNvPr id="3" name="TextBox 2">
            <a:extLst>
              <a:ext uri="{FF2B5EF4-FFF2-40B4-BE49-F238E27FC236}">
                <a16:creationId xmlns:a16="http://schemas.microsoft.com/office/drawing/2014/main" id="{2F091FA8-F20A-404B-9AE4-320E5DEECF6F}"/>
              </a:ext>
            </a:extLst>
          </p:cNvPr>
          <p:cNvSpPr txBox="1"/>
          <p:nvPr/>
        </p:nvSpPr>
        <p:spPr>
          <a:xfrm rot="16200000">
            <a:off x="4675148" y="3947291"/>
            <a:ext cx="674865" cy="169277"/>
          </a:xfrm>
          <a:prstGeom prst="rect">
            <a:avLst/>
          </a:prstGeom>
          <a:noFill/>
          <a:ln>
            <a:solidFill>
              <a:srgbClr val="FF0000"/>
            </a:solidFill>
          </a:ln>
        </p:spPr>
        <p:txBody>
          <a:bodyPr wrap="none" lIns="0" tIns="0" rIns="0" bIns="0" rtlCol="0">
            <a:spAutoFit/>
          </a:bodyPr>
          <a:lstStyle/>
          <a:p>
            <a:r>
              <a:rPr lang="en-US" sz="1100" dirty="0"/>
              <a:t>July 5, 2017</a:t>
            </a:r>
          </a:p>
        </p:txBody>
      </p:sp>
      <p:cxnSp>
        <p:nvCxnSpPr>
          <p:cNvPr id="21" name="Straight Arrow Connector 20">
            <a:extLst>
              <a:ext uri="{FF2B5EF4-FFF2-40B4-BE49-F238E27FC236}">
                <a16:creationId xmlns:a16="http://schemas.microsoft.com/office/drawing/2014/main" id="{985FC31A-3D33-4EAB-A34C-77C63F8E7D94}"/>
              </a:ext>
            </a:extLst>
          </p:cNvPr>
          <p:cNvCxnSpPr>
            <a:cxnSpLocks/>
          </p:cNvCxnSpPr>
          <p:nvPr/>
        </p:nvCxnSpPr>
        <p:spPr>
          <a:xfrm flipH="1" flipV="1">
            <a:off x="5006712" y="3480842"/>
            <a:ext cx="5870" cy="2155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6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Lecture 2: Is the Gaussian probability density function boring?</a:t>
            </a:r>
          </a:p>
        </p:txBody>
      </p:sp>
      <p:sp>
        <p:nvSpPr>
          <p:cNvPr id="5" name="Text Placeholder 2"/>
          <p:cNvSpPr txBox="1">
            <a:spLocks/>
          </p:cNvSpPr>
          <p:nvPr/>
        </p:nvSpPr>
        <p:spPr>
          <a:xfrm>
            <a:off x="233080" y="884049"/>
            <a:ext cx="4338918" cy="43513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500" dirty="0">
                <a:hlinkClick r:id="rId2" action="ppaction://hlinksldjump"/>
              </a:rPr>
              <a:t>Histogram &amp; PDF Q &amp; A</a:t>
            </a:r>
            <a:endParaRPr lang="en-US" sz="1500" dirty="0">
              <a:hlinkClick r:id="" action="ppaction://noaction"/>
            </a:endParaRPr>
          </a:p>
          <a:p>
            <a:r>
              <a:rPr lang="en-US" sz="1500" dirty="0">
                <a:hlinkClick r:id="" action="ppaction://noaction"/>
              </a:rPr>
              <a:t>Recap Histogram &amp; Bayes Classifier (MAKE SURE YOU FULLY UNDERSTAND THIS)</a:t>
            </a:r>
            <a:endParaRPr lang="en-US" sz="1500" dirty="0"/>
          </a:p>
          <a:p>
            <a:r>
              <a:rPr lang="en-US" sz="1500" dirty="0">
                <a:hlinkClick r:id="rId3" action="ppaction://hlinksldjump"/>
              </a:rPr>
              <a:t>Histogram &amp; Bayes Classifier (TWO DIMENSIONS)</a:t>
            </a:r>
            <a:endParaRPr lang="en-US" sz="1500" dirty="0"/>
          </a:p>
          <a:p>
            <a:r>
              <a:rPr lang="en-US" sz="1500" dirty="0">
                <a:hlinkClick r:id="rId4" action="ppaction://hlinksldjump"/>
              </a:rPr>
              <a:t>Histogram &amp; Bayes Classifier (TWO DIMENSIONS)</a:t>
            </a:r>
            <a:endParaRPr lang="en-US" sz="1500" dirty="0"/>
          </a:p>
          <a:p>
            <a:r>
              <a:rPr lang="en-US" sz="1500" dirty="0">
                <a:hlinkClick r:id="rId5" action="ppaction://hlinksldjump"/>
              </a:rPr>
              <a:t>Histogram &amp; Bayes Classifier (TWO DIMENSIONS)</a:t>
            </a:r>
            <a:endParaRPr lang="en-US" sz="1500" dirty="0"/>
          </a:p>
          <a:p>
            <a:r>
              <a:rPr lang="en-US" sz="1500" dirty="0">
                <a:hlinkClick r:id="rId6" action="ppaction://hlinksldjump"/>
              </a:rPr>
              <a:t>Two Dimensional Data overlaid on Contour Plots of the PDFs</a:t>
            </a:r>
            <a:endParaRPr lang="en-US" sz="1500" dirty="0"/>
          </a:p>
          <a:p>
            <a:r>
              <a:rPr lang="en-US" sz="1500" dirty="0">
                <a:hlinkClick r:id="rId7" action="ppaction://hlinksldjump"/>
              </a:rPr>
              <a:t>Two Dimensional Gaussian Intuition</a:t>
            </a:r>
            <a:endParaRPr lang="en-US" sz="1500" dirty="0"/>
          </a:p>
          <a:p>
            <a:r>
              <a:rPr lang="en-US" sz="1500" dirty="0">
                <a:hlinkClick r:id="rId8" action="ppaction://hlinksldjump"/>
              </a:rPr>
              <a:t>Two Dimensional Gaussian Intuition (more general)</a:t>
            </a:r>
            <a:endParaRPr lang="en-US" sz="1500" dirty="0"/>
          </a:p>
          <a:p>
            <a:r>
              <a:rPr lang="en-US" sz="1500" dirty="0">
                <a:hlinkClick r:id="rId9" action="ppaction://hlinksldjump"/>
              </a:rPr>
              <a:t>What does an “outlier” mean?</a:t>
            </a:r>
            <a:endParaRPr lang="en-US" sz="1500" dirty="0"/>
          </a:p>
          <a:p>
            <a:r>
              <a:rPr lang="en-US" sz="1500" dirty="0">
                <a:hlinkClick r:id="rId10" action="ppaction://hlinksldjump"/>
              </a:rPr>
              <a:t>How do I specify a 1D point cloud?</a:t>
            </a:r>
            <a:endParaRPr lang="en-US" sz="1500" dirty="0"/>
          </a:p>
          <a:p>
            <a:r>
              <a:rPr lang="en-US" sz="1500" dirty="0">
                <a:hlinkClick r:id="rId11" action="ppaction://hlinksldjump"/>
              </a:rPr>
              <a:t>How do I specify a 2D point cloud?</a:t>
            </a:r>
            <a:endParaRPr lang="en-US" sz="1500" dirty="0"/>
          </a:p>
          <a:p>
            <a:r>
              <a:rPr lang="en-US" sz="1500" dirty="0">
                <a:hlinkClick r:id="rId12" action="ppaction://hlinksldjump"/>
              </a:rPr>
              <a:t>How do I specify a 2D point cloud?</a:t>
            </a:r>
            <a:endParaRPr lang="en-US" sz="1500" dirty="0"/>
          </a:p>
        </p:txBody>
      </p:sp>
      <p:sp>
        <p:nvSpPr>
          <p:cNvPr id="6" name="Text Placeholder 2"/>
          <p:cNvSpPr txBox="1">
            <a:spLocks/>
          </p:cNvSpPr>
          <p:nvPr/>
        </p:nvSpPr>
        <p:spPr>
          <a:xfrm>
            <a:off x="4805082" y="596683"/>
            <a:ext cx="4338918" cy="477489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500" dirty="0">
                <a:hlinkClick r:id="" action="ppaction://noaction"/>
              </a:rPr>
              <a:t>Correlations between features</a:t>
            </a:r>
          </a:p>
          <a:p>
            <a:r>
              <a:rPr lang="en-US" sz="1500" dirty="0">
                <a:hlinkClick r:id="" action="ppaction://noaction"/>
              </a:rPr>
              <a:t>Covariance Matrix: Summary of correlations between features</a:t>
            </a:r>
          </a:p>
          <a:p>
            <a:r>
              <a:rPr lang="en-US" sz="1500" dirty="0">
                <a:hlinkClick r:id="" action="ppaction://noaction"/>
              </a:rPr>
              <a:t>Covariance: What does it measure?</a:t>
            </a:r>
            <a:endParaRPr lang="en-US" sz="1500" dirty="0"/>
          </a:p>
          <a:p>
            <a:r>
              <a:rPr lang="en-US" sz="1500" dirty="0">
                <a:hlinkClick r:id="rId13" action="ppaction://hlinksldjump"/>
              </a:rPr>
              <a:t>Covariance versus variance</a:t>
            </a:r>
            <a:endParaRPr lang="en-US" sz="1500" dirty="0"/>
          </a:p>
          <a:p>
            <a:r>
              <a:rPr lang="en-US" sz="1500" dirty="0">
                <a:hlinkClick r:id="rId14" action="ppaction://hlinksldjump"/>
              </a:rPr>
              <a:t>Bayes Classifier (d DIMENSIONS)</a:t>
            </a:r>
            <a:endParaRPr lang="en-US" sz="1500" dirty="0"/>
          </a:p>
          <a:p>
            <a:r>
              <a:rPr lang="en-US" sz="1500" dirty="0">
                <a:hlinkClick r:id="rId15" action="ppaction://hlinksldjump"/>
              </a:rPr>
              <a:t>Covariance Interpretation Practice</a:t>
            </a:r>
            <a:endParaRPr lang="en-US" sz="1500" dirty="0"/>
          </a:p>
          <a:p>
            <a:r>
              <a:rPr lang="en-US" sz="1500" dirty="0">
                <a:hlinkClick r:id="rId16" action="ppaction://hlinksldjump"/>
              </a:rPr>
              <a:t>Step-by-step: PDF of the </a:t>
            </a:r>
            <a:r>
              <a:rPr lang="en-US" sz="1500" dirty="0" err="1">
                <a:hlinkClick r:id="rId16" action="ppaction://hlinksldjump"/>
              </a:rPr>
              <a:t>binormal</a:t>
            </a:r>
            <a:r>
              <a:rPr lang="en-US" sz="1500" dirty="0">
                <a:hlinkClick r:id="rId16" action="ppaction://hlinksldjump"/>
              </a:rPr>
              <a:t> distribution</a:t>
            </a:r>
            <a:endParaRPr lang="en-US" sz="1500" dirty="0"/>
          </a:p>
          <a:p>
            <a:r>
              <a:rPr lang="en-US" sz="1500" dirty="0">
                <a:hlinkClick r:id="rId17" action="ppaction://hlinksldjump"/>
              </a:rPr>
              <a:t>Calculation of the PDF of the </a:t>
            </a:r>
            <a:r>
              <a:rPr lang="en-US" sz="1500" dirty="0" err="1">
                <a:hlinkClick r:id="rId17" action="ppaction://hlinksldjump"/>
              </a:rPr>
              <a:t>binormal</a:t>
            </a:r>
            <a:r>
              <a:rPr lang="en-US" sz="1500" dirty="0">
                <a:hlinkClick r:id="rId17" action="ppaction://hlinksldjump"/>
              </a:rPr>
              <a:t> distribution</a:t>
            </a:r>
            <a:endParaRPr lang="en-US" sz="1500" dirty="0"/>
          </a:p>
          <a:p>
            <a:r>
              <a:rPr lang="en-US" sz="1500" dirty="0">
                <a:hlinkClick r:id="rId18" action="ppaction://hlinksldjump"/>
              </a:rPr>
              <a:t>Calculation of the PDF of the </a:t>
            </a:r>
            <a:r>
              <a:rPr lang="en-US" sz="1500" dirty="0" err="1">
                <a:hlinkClick r:id="rId18" action="ppaction://hlinksldjump"/>
              </a:rPr>
              <a:t>multinormal</a:t>
            </a:r>
            <a:r>
              <a:rPr lang="en-US" sz="1500" dirty="0">
                <a:hlinkClick r:id="rId18" action="ppaction://hlinksldjump"/>
              </a:rPr>
              <a:t> distribution</a:t>
            </a:r>
            <a:endParaRPr lang="en-US" sz="1500" dirty="0"/>
          </a:p>
          <a:p>
            <a:r>
              <a:rPr lang="en-US" sz="1500" dirty="0">
                <a:hlinkClick r:id="rId19" action="ppaction://hlinksldjump"/>
              </a:rPr>
              <a:t>Assignment 2 (unofficial)</a:t>
            </a:r>
            <a:endParaRPr lang="en-US" sz="1500" dirty="0"/>
          </a:p>
          <a:p>
            <a:r>
              <a:rPr lang="en-US" sz="1500" dirty="0">
                <a:hlinkClick r:id="rId20" action="ppaction://hlinksldjump"/>
              </a:rPr>
              <a:t>Step-by-step: How can I build 2D Histograms?</a:t>
            </a:r>
            <a:endParaRPr lang="en-US" sz="1500" dirty="0"/>
          </a:p>
          <a:p>
            <a:r>
              <a:rPr lang="en-US" sz="1500" dirty="0">
                <a:hlinkClick r:id="rId21" action="ppaction://hlinksldjump"/>
              </a:rPr>
              <a:t>Step-by-step: How can I build a 2D Bayesian Classifier?</a:t>
            </a:r>
            <a:endParaRPr lang="en-US" sz="1500" dirty="0"/>
          </a:p>
          <a:p>
            <a:r>
              <a:rPr lang="en-US" sz="1500" dirty="0">
                <a:hlinkClick r:id="rId22" action="ppaction://hlinksldjump"/>
              </a:rPr>
              <a:t>Linear Transformations</a:t>
            </a:r>
            <a:endParaRPr lang="en-US" sz="1500" dirty="0"/>
          </a:p>
          <a:p>
            <a:r>
              <a:rPr lang="en-US" sz="1500" dirty="0">
                <a:hlinkClick r:id="rId23" action="ppaction://hlinksldjump"/>
              </a:rPr>
              <a:t>What does linearity mean?</a:t>
            </a:r>
            <a:endParaRPr lang="en-US" sz="1500" dirty="0"/>
          </a:p>
          <a:p>
            <a:r>
              <a:rPr lang="en-US" sz="1500" dirty="0">
                <a:hlinkClick r:id="rId24" action="ppaction://hlinksldjump"/>
              </a:rPr>
              <a:t>What do the entries in a matrix signify?</a:t>
            </a:r>
            <a:endParaRPr lang="en-US" sz="1500" dirty="0"/>
          </a:p>
          <a:p>
            <a:endParaRPr lang="en-US" sz="1500" dirty="0"/>
          </a:p>
        </p:txBody>
      </p:sp>
    </p:spTree>
    <p:extLst>
      <p:ext uri="{BB962C8B-B14F-4D97-AF65-F5344CB8AC3E}">
        <p14:creationId xmlns:p14="http://schemas.microsoft.com/office/powerpoint/2010/main" val="3664323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754781"/>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61963" lvl="2" indent="-461963"/>
                <a:r>
                  <a:rPr lang="en-US" sz="1800" dirty="0">
                    <a:solidFill>
                      <a:prstClr val="black"/>
                    </a:solidFill>
                  </a:rPr>
                  <a:t>Q1	</a:t>
                </a:r>
                <a:r>
                  <a:rPr lang="en-US" sz="1750" dirty="0">
                    <a:solidFill>
                      <a:prstClr val="black"/>
                    </a:solidFill>
                  </a:rPr>
                  <a:t>In constructing a histogram from first principles, how do I find the count of samples in a given bin centered at </a:t>
                </a:r>
                <a:r>
                  <a:rPr lang="en-US" sz="1750" i="1" dirty="0">
                    <a:solidFill>
                      <a:prstClr val="black"/>
                    </a:solidFill>
                  </a:rPr>
                  <a:t>x</a:t>
                </a:r>
                <a:r>
                  <a:rPr lang="en-US" sz="1750" dirty="0">
                    <a:solidFill>
                      <a:prstClr val="black"/>
                    </a:solidFill>
                  </a:rPr>
                  <a:t> having a width of </a:t>
                </a:r>
                <a:r>
                  <a:rPr lang="en-US" sz="1750" i="1" dirty="0">
                    <a:solidFill>
                      <a:prstClr val="black"/>
                    </a:solidFill>
                  </a:rPr>
                  <a:t>w </a:t>
                </a:r>
                <a:r>
                  <a:rPr lang="en-US" sz="1750" dirty="0">
                    <a:solidFill>
                      <a:prstClr val="black"/>
                    </a:solidFill>
                  </a:rPr>
                  <a:t> ?</a:t>
                </a:r>
              </a:p>
              <a:p>
                <a:pPr marL="461963" lvl="2" indent="-461963">
                  <a:spcAft>
                    <a:spcPts val="1200"/>
                  </a:spcAft>
                </a:pPr>
                <a:r>
                  <a:rPr lang="en-US" sz="1750" dirty="0">
                    <a:solidFill>
                      <a:prstClr val="black"/>
                    </a:solidFill>
                  </a:rPr>
                  <a:t>A1	You go through all the data given to you and count the number of samples falling in that bin i.e. in the range </a:t>
                </a:r>
                <a14:m>
                  <m:oMath xmlns:m="http://schemas.openxmlformats.org/officeDocument/2006/math">
                    <m:r>
                      <a:rPr lang="en-US" sz="1750" i="1">
                        <a:solidFill>
                          <a:prstClr val="black"/>
                        </a:solidFill>
                        <a:latin typeface="Cambria Math" panose="02040503050406030204" pitchFamily="18" charset="0"/>
                        <a:ea typeface="Cambria Math" panose="02040503050406030204" pitchFamily="18" charset="0"/>
                      </a:rPr>
                      <m:t>𝑥</m:t>
                    </m:r>
                    <m:r>
                      <a:rPr lang="en-US" sz="1750" i="1" smtClean="0">
                        <a:solidFill>
                          <a:prstClr val="black"/>
                        </a:solidFill>
                        <a:latin typeface="Cambria Math" panose="02040503050406030204" pitchFamily="18" charset="0"/>
                        <a:ea typeface="Cambria Math" panose="02040503050406030204" pitchFamily="18" charset="0"/>
                      </a:rPr>
                      <m:t>±</m:t>
                    </m:r>
                    <m:f>
                      <m:fPr>
                        <m:ctrlPr>
                          <a:rPr lang="en-US" sz="1750" i="1" smtClean="0">
                            <a:solidFill>
                              <a:prstClr val="black"/>
                            </a:solidFill>
                            <a:latin typeface="Cambria Math" panose="02040503050406030204" pitchFamily="18" charset="0"/>
                            <a:ea typeface="Cambria Math" panose="02040503050406030204" pitchFamily="18" charset="0"/>
                          </a:rPr>
                        </m:ctrlPr>
                      </m:fPr>
                      <m:num>
                        <m:r>
                          <a:rPr lang="en-US" sz="1750" i="1" smtClean="0">
                            <a:solidFill>
                              <a:prstClr val="black"/>
                            </a:solidFill>
                            <a:latin typeface="Cambria Math" panose="02040503050406030204" pitchFamily="18" charset="0"/>
                            <a:ea typeface="Cambria Math" panose="02040503050406030204" pitchFamily="18" charset="0"/>
                          </a:rPr>
                          <m:t>𝑤</m:t>
                        </m:r>
                      </m:num>
                      <m:den>
                        <m:r>
                          <a:rPr lang="en-US" sz="1750" i="1" smtClean="0">
                            <a:solidFill>
                              <a:prstClr val="black"/>
                            </a:solidFill>
                            <a:latin typeface="Cambria Math" panose="02040503050406030204" pitchFamily="18" charset="0"/>
                            <a:ea typeface="Cambria Math" panose="02040503050406030204" pitchFamily="18" charset="0"/>
                          </a:rPr>
                          <m:t>2</m:t>
                        </m:r>
                      </m:den>
                    </m:f>
                  </m:oMath>
                </a14:m>
                <a:r>
                  <a:rPr lang="en-US" sz="1750" dirty="0">
                    <a:solidFill>
                      <a:prstClr val="black"/>
                    </a:solidFill>
                  </a:rPr>
                  <a:t>.</a:t>
                </a:r>
              </a:p>
              <a:p>
                <a:pPr marL="461963" lvl="2" indent="-461963"/>
                <a:r>
                  <a:rPr lang="en-US" sz="1750" dirty="0">
                    <a:solidFill>
                      <a:prstClr val="black"/>
                    </a:solidFill>
                  </a:rPr>
                  <a:t>Q2	What can I do if my histogram looks bad because I don't have sufficient data? Would my histogram obtained by counting be reliable?</a:t>
                </a:r>
              </a:p>
              <a:p>
                <a:pPr marL="461963" lvl="2" indent="-461963">
                  <a:spcAft>
                    <a:spcPts val="1200"/>
                  </a:spcAft>
                </a:pPr>
                <a:r>
                  <a:rPr lang="en-US" sz="1750" dirty="0">
                    <a:solidFill>
                      <a:prstClr val="black"/>
                    </a:solidFill>
                  </a:rPr>
                  <a:t>A2	You can sidestep the actual counting process and estimate what that count should have been by using a simple formula. This trick works if the data is normally distributed. This is often the case.</a:t>
                </a:r>
              </a:p>
              <a:p>
                <a:pPr marL="461963" lvl="2" indent="-461963"/>
                <a:r>
                  <a:rPr lang="en-US" sz="1750" dirty="0">
                    <a:solidFill>
                      <a:prstClr val="black"/>
                    </a:solidFill>
                  </a:rPr>
                  <a:t>Q3	What is that formula?</a:t>
                </a:r>
              </a:p>
              <a:p>
                <a:pPr marL="461963" lvl="2" indent="-461963">
                  <a:spcAft>
                    <a:spcPts val="1200"/>
                  </a:spcAft>
                </a:pPr>
                <a:r>
                  <a:rPr lang="en-US" sz="1750" dirty="0">
                    <a:solidFill>
                      <a:prstClr val="black"/>
                    </a:solidFill>
                  </a:rPr>
                  <a:t>A3	Here it is. The familiar looking one:   </a:t>
                </a:r>
                <a14:m>
                  <m:oMath xmlns:m="http://schemas.openxmlformats.org/officeDocument/2006/math">
                    <m:r>
                      <a:rPr lang="en-US" sz="1750" i="1" smtClean="0">
                        <a:solidFill>
                          <a:prstClr val="black"/>
                        </a:solidFill>
                        <a:latin typeface="Cambria Math" panose="02040503050406030204" pitchFamily="18" charset="0"/>
                      </a:rPr>
                      <m:t>𝑁</m:t>
                    </m:r>
                    <m:r>
                      <a:rPr lang="en-US" sz="1750" i="1" smtClean="0">
                        <a:solidFill>
                          <a:prstClr val="black"/>
                        </a:solidFill>
                        <a:latin typeface="Cambria Math" panose="02040503050406030204" pitchFamily="18" charset="0"/>
                      </a:rPr>
                      <m:t> </m:t>
                    </m:r>
                    <m:r>
                      <a:rPr lang="en-US" sz="1750" i="1" smtClean="0">
                        <a:solidFill>
                          <a:prstClr val="black"/>
                        </a:solidFill>
                        <a:latin typeface="Cambria Math" panose="02040503050406030204" pitchFamily="18" charset="0"/>
                      </a:rPr>
                      <m:t>𝑊</m:t>
                    </m:r>
                    <m:r>
                      <a:rPr lang="en-US" sz="1750" i="1" smtClean="0">
                        <a:solidFill>
                          <a:prstClr val="black"/>
                        </a:solidFill>
                        <a:latin typeface="Cambria Math" panose="02040503050406030204" pitchFamily="18" charset="0"/>
                      </a:rPr>
                      <m:t> </m:t>
                    </m:r>
                    <m:d>
                      <m:dPr>
                        <m:ctrlPr>
                          <a:rPr lang="en-US" sz="1750" i="1" smtClean="0">
                            <a:solidFill>
                              <a:prstClr val="black"/>
                            </a:solidFill>
                            <a:latin typeface="Cambria Math" panose="02040503050406030204" pitchFamily="18" charset="0"/>
                          </a:rPr>
                        </m:ctrlPr>
                      </m:dPr>
                      <m:e>
                        <m:f>
                          <m:fPr>
                            <m:ctrlPr>
                              <a:rPr lang="en-US" sz="1750" i="1">
                                <a:solidFill>
                                  <a:prstClr val="black"/>
                                </a:solidFill>
                                <a:latin typeface="Cambria Math" panose="02040503050406030204" pitchFamily="18" charset="0"/>
                              </a:rPr>
                            </m:ctrlPr>
                          </m:fPr>
                          <m:num>
                            <m:r>
                              <a:rPr lang="en-US" sz="1750" i="1">
                                <a:solidFill>
                                  <a:prstClr val="black"/>
                                </a:solidFill>
                                <a:latin typeface="Cambria Math" panose="02040503050406030204" pitchFamily="18" charset="0"/>
                              </a:rPr>
                              <m:t>1</m:t>
                            </m:r>
                          </m:num>
                          <m:den>
                            <m:rad>
                              <m:radPr>
                                <m:degHide m:val="on"/>
                                <m:ctrlPr>
                                  <a:rPr lang="en-US" sz="1750" i="1">
                                    <a:solidFill>
                                      <a:prstClr val="black"/>
                                    </a:solidFill>
                                    <a:latin typeface="Cambria Math" panose="02040503050406030204" pitchFamily="18" charset="0"/>
                                  </a:rPr>
                                </m:ctrlPr>
                              </m:radPr>
                              <m:deg/>
                              <m:e>
                                <m:r>
                                  <a:rPr lang="en-US" sz="1750" i="1">
                                    <a:solidFill>
                                      <a:prstClr val="black"/>
                                    </a:solidFill>
                                    <a:latin typeface="Cambria Math" panose="02040503050406030204" pitchFamily="18" charset="0"/>
                                  </a:rPr>
                                  <m:t>2</m:t>
                                </m:r>
                                <m:r>
                                  <a:rPr lang="en-US" sz="1750" i="1">
                                    <a:solidFill>
                                      <a:prstClr val="black"/>
                                    </a:solidFill>
                                    <a:latin typeface="Cambria Math" panose="02040503050406030204" pitchFamily="18" charset="0"/>
                                    <a:ea typeface="Cambria Math" panose="02040503050406030204" pitchFamily="18" charset="0"/>
                                  </a:rPr>
                                  <m:t>𝜋</m:t>
                                </m:r>
                              </m:e>
                            </m:rad>
                            <m:r>
                              <a:rPr lang="en-US" sz="1750" i="1">
                                <a:solidFill>
                                  <a:prstClr val="black"/>
                                </a:solidFill>
                                <a:latin typeface="Cambria Math" panose="02040503050406030204" pitchFamily="18" charset="0"/>
                              </a:rPr>
                              <m:t> </m:t>
                            </m:r>
                            <m:r>
                              <a:rPr lang="en-US" sz="1750" i="1">
                                <a:solidFill>
                                  <a:prstClr val="black"/>
                                </a:solidFill>
                                <a:latin typeface="Cambria Math" panose="02040503050406030204" pitchFamily="18" charset="0"/>
                                <a:ea typeface="Cambria Math" panose="02040503050406030204" pitchFamily="18" charset="0"/>
                              </a:rPr>
                              <m:t>𝜎</m:t>
                            </m:r>
                          </m:den>
                        </m:f>
                      </m:e>
                    </m:d>
                    <m:sSup>
                      <m:sSupPr>
                        <m:ctrlPr>
                          <a:rPr lang="en-US" sz="1750" i="1" smtClean="0">
                            <a:solidFill>
                              <a:prstClr val="black"/>
                            </a:solidFill>
                            <a:latin typeface="Cambria Math" panose="02040503050406030204" pitchFamily="18" charset="0"/>
                          </a:rPr>
                        </m:ctrlPr>
                      </m:sSupPr>
                      <m:e>
                        <m:r>
                          <a:rPr lang="en-US" sz="1750" i="1" smtClean="0">
                            <a:solidFill>
                              <a:prstClr val="black"/>
                            </a:solidFill>
                            <a:latin typeface="Cambria Math" panose="02040503050406030204" pitchFamily="18" charset="0"/>
                          </a:rPr>
                          <m:t>𝑒</m:t>
                        </m:r>
                      </m:e>
                      <m:sup>
                        <m:r>
                          <a:rPr lang="en-US" sz="1750" i="1" smtClean="0">
                            <a:solidFill>
                              <a:prstClr val="black"/>
                            </a:solidFill>
                            <a:latin typeface="Cambria Math" panose="02040503050406030204" pitchFamily="18" charset="0"/>
                          </a:rPr>
                          <m:t>−</m:t>
                        </m:r>
                        <m:f>
                          <m:fPr>
                            <m:ctrlPr>
                              <a:rPr lang="en-US" sz="1750" i="1" smtClean="0">
                                <a:solidFill>
                                  <a:prstClr val="black"/>
                                </a:solidFill>
                                <a:latin typeface="Cambria Math" panose="02040503050406030204" pitchFamily="18" charset="0"/>
                              </a:rPr>
                            </m:ctrlPr>
                          </m:fPr>
                          <m:num>
                            <m:r>
                              <a:rPr lang="en-US" sz="1750" i="1" smtClean="0">
                                <a:solidFill>
                                  <a:prstClr val="black"/>
                                </a:solidFill>
                                <a:latin typeface="Cambria Math" panose="02040503050406030204" pitchFamily="18" charset="0"/>
                              </a:rPr>
                              <m:t>1</m:t>
                            </m:r>
                          </m:num>
                          <m:den>
                            <m:r>
                              <a:rPr lang="en-US" sz="1750" i="1" smtClean="0">
                                <a:solidFill>
                                  <a:prstClr val="black"/>
                                </a:solidFill>
                                <a:latin typeface="Cambria Math" panose="02040503050406030204" pitchFamily="18" charset="0"/>
                              </a:rPr>
                              <m:t>2</m:t>
                            </m:r>
                          </m:den>
                        </m:f>
                        <m:sSup>
                          <m:sSupPr>
                            <m:ctrlPr>
                              <a:rPr lang="en-US" sz="1750" i="1" smtClean="0">
                                <a:solidFill>
                                  <a:prstClr val="black"/>
                                </a:solidFill>
                                <a:latin typeface="Cambria Math" panose="02040503050406030204" pitchFamily="18" charset="0"/>
                              </a:rPr>
                            </m:ctrlPr>
                          </m:sSupPr>
                          <m:e>
                            <m:d>
                              <m:dPr>
                                <m:ctrlPr>
                                  <a:rPr lang="en-US" sz="1750" i="1" smtClean="0">
                                    <a:solidFill>
                                      <a:prstClr val="black"/>
                                    </a:solidFill>
                                    <a:latin typeface="Cambria Math" panose="02040503050406030204" pitchFamily="18" charset="0"/>
                                  </a:rPr>
                                </m:ctrlPr>
                              </m:dPr>
                              <m:e>
                                <m:f>
                                  <m:fPr>
                                    <m:ctrlPr>
                                      <a:rPr lang="en-US" sz="1750" i="1" smtClean="0">
                                        <a:solidFill>
                                          <a:prstClr val="black"/>
                                        </a:solidFill>
                                        <a:latin typeface="Cambria Math" panose="02040503050406030204" pitchFamily="18" charset="0"/>
                                      </a:rPr>
                                    </m:ctrlPr>
                                  </m:fPr>
                                  <m:num>
                                    <m:r>
                                      <a:rPr lang="en-US" sz="1750" i="1" smtClean="0">
                                        <a:solidFill>
                                          <a:prstClr val="black"/>
                                        </a:solidFill>
                                        <a:latin typeface="Cambria Math" panose="02040503050406030204" pitchFamily="18" charset="0"/>
                                      </a:rPr>
                                      <m:t>𝑥</m:t>
                                    </m:r>
                                    <m:r>
                                      <a:rPr lang="en-US" sz="1750" i="1" smtClean="0">
                                        <a:solidFill>
                                          <a:prstClr val="black"/>
                                        </a:solidFill>
                                        <a:latin typeface="Cambria Math" panose="02040503050406030204" pitchFamily="18" charset="0"/>
                                      </a:rPr>
                                      <m:t>−</m:t>
                                    </m:r>
                                    <m:r>
                                      <a:rPr lang="en-US" sz="1750" i="1" smtClean="0">
                                        <a:solidFill>
                                          <a:prstClr val="black"/>
                                        </a:solidFill>
                                        <a:latin typeface="Cambria Math" panose="02040503050406030204" pitchFamily="18" charset="0"/>
                                        <a:ea typeface="Cambria Math" panose="02040503050406030204" pitchFamily="18" charset="0"/>
                                      </a:rPr>
                                      <m:t>𝜇</m:t>
                                    </m:r>
                                  </m:num>
                                  <m:den>
                                    <m:r>
                                      <a:rPr lang="en-US" sz="1750" i="1" smtClean="0">
                                        <a:solidFill>
                                          <a:prstClr val="black"/>
                                        </a:solidFill>
                                        <a:latin typeface="Cambria Math" panose="02040503050406030204" pitchFamily="18" charset="0"/>
                                        <a:ea typeface="Cambria Math" panose="02040503050406030204" pitchFamily="18" charset="0"/>
                                      </a:rPr>
                                      <m:t>𝜎</m:t>
                                    </m:r>
                                  </m:den>
                                </m:f>
                              </m:e>
                            </m:d>
                          </m:e>
                          <m:sup>
                            <m:r>
                              <a:rPr lang="en-US" sz="1750" i="1" smtClean="0">
                                <a:solidFill>
                                  <a:prstClr val="black"/>
                                </a:solidFill>
                                <a:latin typeface="Cambria Math" panose="02040503050406030204" pitchFamily="18" charset="0"/>
                              </a:rPr>
                              <m:t>2</m:t>
                            </m:r>
                          </m:sup>
                        </m:sSup>
                      </m:sup>
                    </m:sSup>
                  </m:oMath>
                </a14:m>
                <a:r>
                  <a:rPr lang="en-US" sz="1750" dirty="0">
                    <a:solidFill>
                      <a:prstClr val="black"/>
                    </a:solidFill>
                  </a:rPr>
                  <a:t> where</a:t>
                </a:r>
              </a:p>
              <a:p>
                <a:pPr marL="461963" lvl="2" indent="-461963"/>
                <a:r>
                  <a:rPr lang="en-US" sz="1200" dirty="0">
                    <a:solidFill>
                      <a:prstClr val="black"/>
                    </a:solidFill>
                  </a:rPr>
                  <a:t>	</a:t>
                </a:r>
                <a14:m>
                  <m:oMath xmlns:m="http://schemas.openxmlformats.org/officeDocument/2006/math">
                    <m:r>
                      <a:rPr lang="en-US" sz="1200" i="1" smtClean="0">
                        <a:solidFill>
                          <a:prstClr val="black"/>
                        </a:solidFill>
                        <a:latin typeface="Cambria Math" panose="02040503050406030204" pitchFamily="18" charset="0"/>
                      </a:rPr>
                      <m:t>𝑁</m:t>
                    </m:r>
                  </m:oMath>
                </a14:m>
                <a:r>
                  <a:rPr lang="en-US" sz="1200" dirty="0">
                    <a:solidFill>
                      <a:prstClr val="black"/>
                    </a:solidFill>
                  </a:rPr>
                  <a:t>	= Number of samples</a:t>
                </a:r>
              </a:p>
              <a:p>
                <a:pPr marL="461963" lvl="2" indent="-461963"/>
                <a:r>
                  <a:rPr lang="en-US" sz="1200" dirty="0">
                    <a:solidFill>
                      <a:prstClr val="black"/>
                    </a:solidFill>
                  </a:rPr>
                  <a:t>	</a:t>
                </a:r>
                <a14:m>
                  <m:oMath xmlns:m="http://schemas.openxmlformats.org/officeDocument/2006/math">
                    <m:r>
                      <a:rPr lang="en-US" sz="1200" i="1" smtClean="0">
                        <a:solidFill>
                          <a:prstClr val="black"/>
                        </a:solidFill>
                        <a:latin typeface="Cambria Math" panose="02040503050406030204" pitchFamily="18" charset="0"/>
                      </a:rPr>
                      <m:t>𝑊</m:t>
                    </m:r>
                  </m:oMath>
                </a14:m>
                <a:r>
                  <a:rPr lang="en-US" sz="1200" dirty="0">
                    <a:solidFill>
                      <a:prstClr val="black"/>
                    </a:solidFill>
                  </a:rPr>
                  <a:t>	= Width of the bin for which you are trying to find the count</a:t>
                </a:r>
              </a:p>
              <a:p>
                <a:pPr marL="461963" lvl="2" indent="-461963"/>
                <a:r>
                  <a:rPr lang="en-US" sz="1200" dirty="0">
                    <a:solidFill>
                      <a:prstClr val="black"/>
                    </a:solidFill>
                  </a:rPr>
                  <a:t>	</a:t>
                </a:r>
                <a14:m>
                  <m:oMath xmlns:m="http://schemas.openxmlformats.org/officeDocument/2006/math">
                    <m:r>
                      <a:rPr lang="en-US" sz="1200" i="1">
                        <a:solidFill>
                          <a:prstClr val="black"/>
                        </a:solidFill>
                        <a:latin typeface="Cambria Math" panose="02040503050406030204" pitchFamily="18" charset="0"/>
                        <a:ea typeface="Cambria Math" panose="02040503050406030204" pitchFamily="18" charset="0"/>
                      </a:rPr>
                      <m:t>𝜎</m:t>
                    </m:r>
                  </m:oMath>
                </a14:m>
                <a:r>
                  <a:rPr lang="en-US" sz="1200" dirty="0">
                    <a:solidFill>
                      <a:prstClr val="black"/>
                    </a:solidFill>
                  </a:rPr>
                  <a:t>	= Standard deviation of the data</a:t>
                </a:r>
              </a:p>
              <a:p>
                <a:pPr marL="461963" lvl="2" indent="-461963"/>
                <a:r>
                  <a:rPr lang="en-US" sz="1200" dirty="0">
                    <a:solidFill>
                      <a:prstClr val="black"/>
                    </a:solidFill>
                  </a:rPr>
                  <a:t>	</a:t>
                </a:r>
                <a14:m>
                  <m:oMath xmlns:m="http://schemas.openxmlformats.org/officeDocument/2006/math">
                    <m:r>
                      <a:rPr lang="en-US" sz="1200" i="1">
                        <a:solidFill>
                          <a:prstClr val="black"/>
                        </a:solidFill>
                        <a:latin typeface="Cambria Math" panose="02040503050406030204" pitchFamily="18" charset="0"/>
                        <a:ea typeface="Cambria Math" panose="02040503050406030204" pitchFamily="18" charset="0"/>
                      </a:rPr>
                      <m:t>𝜇</m:t>
                    </m:r>
                  </m:oMath>
                </a14:m>
                <a:r>
                  <a:rPr lang="en-US" sz="1200" dirty="0">
                    <a:solidFill>
                      <a:prstClr val="black"/>
                    </a:solidFill>
                  </a:rPr>
                  <a:t>	= Mean of the data</a:t>
                </a:r>
              </a:p>
              <a:p>
                <a:pPr marL="461963" lvl="2" indent="-461963">
                  <a:spcAft>
                    <a:spcPts val="1200"/>
                  </a:spcAft>
                </a:pPr>
                <a:r>
                  <a:rPr lang="en-US" sz="1200" dirty="0">
                    <a:solidFill>
                      <a:prstClr val="black"/>
                    </a:solidFill>
                  </a:rPr>
                  <a:t>	</a:t>
                </a:r>
                <a14:m>
                  <m:oMath xmlns:m="http://schemas.openxmlformats.org/officeDocument/2006/math">
                    <m:r>
                      <a:rPr lang="en-US" sz="1200" i="1" smtClean="0">
                        <a:solidFill>
                          <a:prstClr val="black"/>
                        </a:solidFill>
                        <a:latin typeface="Cambria Math" panose="02040503050406030204" pitchFamily="18" charset="0"/>
                        <a:ea typeface="Cambria Math" panose="02040503050406030204" pitchFamily="18" charset="0"/>
                      </a:rPr>
                      <m:t>𝑥</m:t>
                    </m:r>
                  </m:oMath>
                </a14:m>
                <a:r>
                  <a:rPr lang="en-US" sz="1200" dirty="0">
                    <a:solidFill>
                      <a:prstClr val="black"/>
                    </a:solidFill>
                  </a:rPr>
                  <a:t>	= Center of the bin for which you are trying to find the count</a:t>
                </a:r>
              </a:p>
              <a:p>
                <a:pPr marL="461963" lvl="2" indent="-461963"/>
                <a:r>
                  <a:rPr lang="en-US" sz="1750" dirty="0">
                    <a:solidFill>
                      <a:prstClr val="black"/>
                    </a:solidFill>
                  </a:rPr>
                  <a:t>Q4	I know how to build a histogram classifier ... Can I use this trick to sidestep counting and build a classifier without building histograms first?</a:t>
                </a:r>
              </a:p>
              <a:p>
                <a:pPr marL="461963" lvl="2" indent="-461963">
                  <a:spcAft>
                    <a:spcPts val="1200"/>
                  </a:spcAft>
                </a:pPr>
                <a:r>
                  <a:rPr lang="en-US" sz="1750" dirty="0">
                    <a:solidFill>
                      <a:prstClr val="black"/>
                    </a:solidFill>
                  </a:rPr>
                  <a:t>A4	Aha! Now you have understood the point of the Bayesian Classifier.</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754781"/>
              </a:xfrm>
              <a:prstGeom prst="rect">
                <a:avLst/>
              </a:prstGeom>
              <a:blipFill rotWithShape="0">
                <a:blip r:embed="rId2"/>
                <a:stretch>
                  <a:fillRect l="-735" t="-636" r="-408" b="-212"/>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1900" dirty="0">
                <a:solidFill>
                  <a:prstClr val="black"/>
                </a:solidFill>
              </a:rPr>
              <a:t>Histogram &amp; PDF Q &amp; A</a:t>
            </a:r>
            <a:endParaRPr lang="en-US" dirty="0"/>
          </a:p>
        </p:txBody>
      </p:sp>
    </p:spTree>
    <p:extLst>
      <p:ext uri="{BB962C8B-B14F-4D97-AF65-F5344CB8AC3E}">
        <p14:creationId xmlns:p14="http://schemas.microsoft.com/office/powerpoint/2010/main" val="366885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fade">
                                      <p:cBhvr>
                                        <p:cTn id="62" dur="500"/>
                                        <p:tgtEl>
                                          <p:spTgt spid="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animEffect transition="in" filter="fade">
                                      <p:cBhvr>
                                        <p:cTn id="67"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900" dirty="0">
                <a:solidFill>
                  <a:prstClr val="black"/>
                </a:solidFill>
              </a:rPr>
              <a:t>Histogram &amp; PDF Q &amp; A</a:t>
            </a:r>
            <a:endParaRPr lang="en-US" dirty="0"/>
          </a:p>
        </p:txBody>
      </p:sp>
      <p:pic>
        <p:nvPicPr>
          <p:cNvPr id="4" name="Picture 3"/>
          <p:cNvPicPr>
            <a:picLocks noChangeAspect="1"/>
          </p:cNvPicPr>
          <p:nvPr/>
        </p:nvPicPr>
        <p:blipFill>
          <a:blip r:embed="rId2"/>
          <a:stretch>
            <a:fillRect/>
          </a:stretch>
        </p:blipFill>
        <p:spPr>
          <a:xfrm>
            <a:off x="1320059" y="1523566"/>
            <a:ext cx="6503882" cy="3810868"/>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625135" y="1010110"/>
                <a:ext cx="3544808" cy="461665"/>
              </a:xfrm>
              <a:prstGeom prst="rect">
                <a:avLst/>
              </a:prstGeom>
              <a:solidFill>
                <a:schemeClr val="bg2">
                  <a:lumMod val="90000"/>
                </a:schemeClr>
              </a:solidFill>
              <a:ln w="3175">
                <a:solidFill>
                  <a:schemeClr val="tx1"/>
                </a:solidFill>
              </a:ln>
            </p:spPr>
            <p:txBody>
              <a:bodyPr wrap="square" rtlCol="0">
                <a:spAutoFit/>
              </a:bodyPr>
              <a:lstStyle/>
              <a:p>
                <a:r>
                  <a:rPr lang="en-US" sz="1200" dirty="0"/>
                  <a:t>Here is a graph of the probability density function (PDF) of a normal variate </a:t>
                </a:r>
                <a14:m>
                  <m:oMath xmlns:m="http://schemas.openxmlformats.org/officeDocument/2006/math">
                    <m:r>
                      <a:rPr lang="en-US" sz="1200" b="0" i="1" smtClean="0">
                        <a:latin typeface="Cambria Math" panose="02040503050406030204" pitchFamily="18" charset="0"/>
                      </a:rPr>
                      <m:t>𝑥</m:t>
                    </m:r>
                  </m:oMath>
                </a14:m>
                <a:r>
                  <a:rPr lang="en-US" sz="1200" dirty="0"/>
                  <a:t> having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μ</m:t>
                    </m:r>
                    <m:r>
                      <a:rPr lang="en-US" sz="1200" b="0" i="0" smtClean="0">
                        <a:latin typeface="Cambria Math" panose="02040503050406030204" pitchFamily="18" charset="0"/>
                        <a:ea typeface="Cambria Math" panose="02040503050406030204" pitchFamily="18" charset="0"/>
                      </a:rPr>
                      <m:t>=60</m:t>
                    </m:r>
                  </m:oMath>
                </a14:m>
                <a:r>
                  <a:rPr lang="en-US" sz="1200" dirty="0"/>
                  <a:t> and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σ</m:t>
                    </m:r>
                    <m:r>
                      <a:rPr lang="en-US" sz="1200" b="0" i="0" smtClean="0">
                        <a:latin typeface="Cambria Math" panose="02040503050406030204" pitchFamily="18" charset="0"/>
                        <a:ea typeface="Cambria Math" panose="02040503050406030204" pitchFamily="18" charset="0"/>
                      </a:rPr>
                      <m:t>=5</m:t>
                    </m:r>
                  </m:oMath>
                </a14:m>
                <a:r>
                  <a:rPr lang="en-US" sz="1200"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1625135" y="1010110"/>
                <a:ext cx="3544808" cy="461665"/>
              </a:xfrm>
              <a:prstGeom prst="rect">
                <a:avLst/>
              </a:prstGeom>
              <a:blipFill>
                <a:blip r:embed="rId3"/>
                <a:stretch>
                  <a:fillRect l="-172" t="-1316" b="-9211"/>
                </a:stretch>
              </a:blipFill>
              <a:ln w="3175">
                <a:solidFill>
                  <a:schemeClr val="tx1"/>
                </a:solidFill>
              </a:ln>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320059" y="1523566"/>
            <a:ext cx="6503882" cy="3810868"/>
          </a:xfrm>
          <a:prstGeom prst="rect">
            <a:avLst/>
          </a:prstGeom>
        </p:spPr>
      </p:pic>
      <p:pic>
        <p:nvPicPr>
          <p:cNvPr id="7" name="Picture 6"/>
          <p:cNvPicPr>
            <a:picLocks noChangeAspect="1"/>
          </p:cNvPicPr>
          <p:nvPr/>
        </p:nvPicPr>
        <p:blipFill>
          <a:blip r:embed="rId5"/>
          <a:stretch>
            <a:fillRect/>
          </a:stretch>
        </p:blipFill>
        <p:spPr>
          <a:xfrm>
            <a:off x="1320059" y="1523566"/>
            <a:ext cx="6503882" cy="381086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880723" y="4347298"/>
                <a:ext cx="2503451" cy="722442"/>
              </a:xfrm>
              <a:prstGeom prst="rect">
                <a:avLst/>
              </a:prstGeom>
              <a:solidFill>
                <a:schemeClr val="accent6">
                  <a:lumMod val="40000"/>
                  <a:lumOff val="60000"/>
                </a:schemeClr>
              </a:solidFill>
              <a:ln w="3175">
                <a:solidFill>
                  <a:schemeClr val="tx1"/>
                </a:solidFill>
              </a:ln>
            </p:spPr>
            <p:txBody>
              <a:bodyPr wrap="square" rtlCol="0">
                <a:spAutoFit/>
              </a:bodyPr>
              <a:lstStyle/>
              <a:p>
                <a:r>
                  <a:rPr lang="en-US" sz="1200" dirty="0"/>
                  <a:t>However, it is perfectly OK to say “the probability of getting an </a:t>
                </a:r>
                <a14:m>
                  <m:oMath xmlns:m="http://schemas.openxmlformats.org/officeDocument/2006/math">
                    <m:r>
                      <a:rPr lang="en-US" sz="1200" i="1">
                        <a:latin typeface="Cambria Math" panose="02040503050406030204" pitchFamily="18" charset="0"/>
                      </a:rPr>
                      <m:t>𝑥</m:t>
                    </m:r>
                  </m:oMath>
                </a14:m>
                <a:r>
                  <a:rPr lang="en-US" sz="1200" dirty="0"/>
                  <a:t> within </a:t>
                </a:r>
                <a14:m>
                  <m:oMath xmlns:m="http://schemas.openxmlformats.org/officeDocument/2006/math">
                    <m:r>
                      <a:rPr lang="en-US" sz="1200" b="0" i="0" smtClean="0">
                        <a:latin typeface="Cambria Math" panose="02040503050406030204" pitchFamily="18" charset="0"/>
                        <a:ea typeface="Cambria Math" panose="02040503050406030204" pitchFamily="18" charset="0"/>
                      </a:rPr>
                      <m:t>61</m:t>
                    </m:r>
                    <m:r>
                      <a:rPr lang="en-US" sz="1200" i="1" smtClean="0">
                        <a:latin typeface="Cambria Math" panose="02040503050406030204" pitchFamily="18" charset="0"/>
                        <a:ea typeface="Cambria Math" panose="02040503050406030204" pitchFamily="18" charset="0"/>
                      </a:rPr>
                      <m:t>±</m:t>
                    </m:r>
                    <m:f>
                      <m:fPr>
                        <m:ctrlPr>
                          <a:rPr lang="en-US" sz="120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r>
                          <a:rPr lang="en-US" sz="1200" b="0" i="1" smtClean="0">
                            <a:latin typeface="Cambria Math" panose="02040503050406030204" pitchFamily="18" charset="0"/>
                            <a:ea typeface="Cambria Math" panose="02040503050406030204" pitchFamily="18" charset="0"/>
                          </a:rPr>
                          <m:t>4</m:t>
                        </m:r>
                      </m:den>
                    </m:f>
                  </m:oMath>
                </a14:m>
                <a:r>
                  <a:rPr lang="en-US" sz="1200" dirty="0"/>
                  <a:t> is </a:t>
                </a:r>
                <a14:m>
                  <m:oMath xmlns:m="http://schemas.openxmlformats.org/officeDocument/2006/math">
                    <m:r>
                      <a:rPr lang="en-US" sz="1200" b="0" i="1" smtClean="0">
                        <a:latin typeface="Cambria Math" panose="02040503050406030204" pitchFamily="18" charset="0"/>
                      </a:rPr>
                      <m:t>0.078</m:t>
                    </m:r>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r>
                          <a:rPr lang="en-US" sz="1200" b="0" i="1" smtClean="0">
                            <a:latin typeface="Cambria Math" panose="02040503050406030204" pitchFamily="18" charset="0"/>
                            <a:ea typeface="Cambria Math" panose="02040503050406030204" pitchFamily="18" charset="0"/>
                          </a:rPr>
                          <m:t>2</m:t>
                        </m:r>
                      </m:den>
                    </m:f>
                    <m:r>
                      <a:rPr lang="en-US" sz="1200" b="0" i="1" smtClean="0">
                        <a:latin typeface="Cambria Math" panose="02040503050406030204" pitchFamily="18" charset="0"/>
                        <a:ea typeface="Cambria Math" panose="02040503050406030204" pitchFamily="18" charset="0"/>
                      </a:rPr>
                      <m:t>=0.039</m:t>
                    </m:r>
                  </m:oMath>
                </a14:m>
                <a:r>
                  <a:rPr lang="en-US" sz="1200" dirty="0"/>
                  <a:t>”</a:t>
                </a:r>
              </a:p>
            </p:txBody>
          </p:sp>
        </mc:Choice>
        <mc:Fallback xmlns="">
          <p:sp>
            <p:nvSpPr>
              <p:cNvPr id="17" name="TextBox 16"/>
              <p:cNvSpPr txBox="1">
                <a:spLocks noRot="1" noChangeAspect="1" noMove="1" noResize="1" noEditPoints="1" noAdjustHandles="1" noChangeArrowheads="1" noChangeShapeType="1" noTextEdit="1"/>
              </p:cNvSpPr>
              <p:nvPr/>
            </p:nvSpPr>
            <p:spPr>
              <a:xfrm>
                <a:off x="4880723" y="4347298"/>
                <a:ext cx="2503451" cy="722442"/>
              </a:xfrm>
              <a:prstGeom prst="rect">
                <a:avLst/>
              </a:prstGeom>
              <a:blipFill>
                <a:blip r:embed="rId6"/>
                <a:stretch>
                  <a:fillRect l="-243"/>
                </a:stretch>
              </a:blipFill>
              <a:ln w="3175">
                <a:solidFill>
                  <a:schemeClr val="tx1"/>
                </a:solidFill>
              </a:ln>
            </p:spPr>
            <p:txBody>
              <a:bodyPr/>
              <a:lstStyle/>
              <a:p>
                <a:r>
                  <a:rPr lang="en-US">
                    <a:noFill/>
                  </a:rPr>
                  <a:t> </a:t>
                </a:r>
              </a:p>
            </p:txBody>
          </p:sp>
        </mc:Fallback>
      </mc:AlternateContent>
      <p:grpSp>
        <p:nvGrpSpPr>
          <p:cNvPr id="19" name="Group 18"/>
          <p:cNvGrpSpPr/>
          <p:nvPr/>
        </p:nvGrpSpPr>
        <p:grpSpPr>
          <a:xfrm>
            <a:off x="808329" y="1653979"/>
            <a:ext cx="4199004" cy="3991467"/>
            <a:chOff x="808329" y="1653979"/>
            <a:chExt cx="4199004" cy="3991467"/>
          </a:xfrm>
        </p:grpSpPr>
        <p:sp>
          <p:nvSpPr>
            <p:cNvPr id="8" name="Rectangle 7"/>
            <p:cNvSpPr/>
            <p:nvPr/>
          </p:nvSpPr>
          <p:spPr>
            <a:xfrm>
              <a:off x="808329" y="1653979"/>
              <a:ext cx="537327" cy="276999"/>
            </a:xfrm>
            <a:prstGeom prst="rect">
              <a:avLst/>
            </a:prstGeom>
            <a:solidFill>
              <a:srgbClr val="FFFF00"/>
            </a:solidFill>
            <a:ln>
              <a:solidFill>
                <a:schemeClr val="tx1"/>
              </a:solidFill>
            </a:ln>
          </p:spPr>
          <p:txBody>
            <a:bodyPr wrap="none">
              <a:spAutoFit/>
            </a:bodyPr>
            <a:lstStyle/>
            <a:p>
              <a:r>
                <a:rPr lang="en-US" sz="1200" dirty="0"/>
                <a:t>0.078</a:t>
              </a:r>
            </a:p>
          </p:txBody>
        </p:sp>
        <p:cxnSp>
          <p:nvCxnSpPr>
            <p:cNvPr id="11" name="Straight Arrow Connector 10"/>
            <p:cNvCxnSpPr>
              <a:cxnSpLocks/>
              <a:stCxn id="8" idx="3"/>
            </p:cNvCxnSpPr>
            <p:nvPr/>
          </p:nvCxnSpPr>
          <p:spPr>
            <a:xfrm flipV="1">
              <a:off x="1345656" y="1785967"/>
              <a:ext cx="259629" cy="6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65573" y="5368447"/>
              <a:ext cx="341760" cy="276999"/>
            </a:xfrm>
            <a:prstGeom prst="rect">
              <a:avLst/>
            </a:prstGeom>
            <a:solidFill>
              <a:srgbClr val="FFFF00"/>
            </a:solidFill>
            <a:ln>
              <a:solidFill>
                <a:schemeClr val="tx1"/>
              </a:solidFill>
            </a:ln>
          </p:spPr>
          <p:txBody>
            <a:bodyPr wrap="none">
              <a:spAutoFit/>
            </a:bodyPr>
            <a:lstStyle/>
            <a:p>
              <a:r>
                <a:rPr lang="en-US" sz="1200" dirty="0"/>
                <a:t>61</a:t>
              </a:r>
            </a:p>
          </p:txBody>
        </p:sp>
        <p:cxnSp>
          <p:nvCxnSpPr>
            <p:cNvPr id="14" name="Straight Arrow Connector 13"/>
            <p:cNvCxnSpPr>
              <a:stCxn id="12" idx="0"/>
            </p:cNvCxnSpPr>
            <p:nvPr/>
          </p:nvCxnSpPr>
          <p:spPr>
            <a:xfrm flipV="1">
              <a:off x="4836453" y="5136019"/>
              <a:ext cx="2619" cy="232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p:cNvSpPr txBox="1"/>
              <p:nvPr/>
            </p:nvSpPr>
            <p:spPr>
              <a:xfrm>
                <a:off x="2333002" y="1795244"/>
                <a:ext cx="2503451" cy="1384995"/>
              </a:xfrm>
              <a:prstGeom prst="rect">
                <a:avLst/>
              </a:prstGeom>
              <a:solidFill>
                <a:schemeClr val="accent4">
                  <a:lumMod val="20000"/>
                  <a:lumOff val="80000"/>
                </a:schemeClr>
              </a:solidFill>
              <a:ln w="3175">
                <a:solidFill>
                  <a:schemeClr val="tx1"/>
                </a:solidFill>
              </a:ln>
            </p:spPr>
            <p:txBody>
              <a:bodyPr wrap="square" rtlCol="0">
                <a:spAutoFit/>
              </a:bodyPr>
              <a:lstStyle/>
              <a:p>
                <a:r>
                  <a:rPr lang="en-US" sz="1200" dirty="0"/>
                  <a:t>Just because you can read off the function value 0.078 at </a:t>
                </a:r>
                <a14:m>
                  <m:oMath xmlns:m="http://schemas.openxmlformats.org/officeDocument/2006/math">
                    <m:r>
                      <a:rPr lang="en-US" sz="1200" i="1">
                        <a:latin typeface="Cambria Math" panose="02040503050406030204" pitchFamily="18" charset="0"/>
                      </a:rPr>
                      <m:t>𝑥</m:t>
                    </m:r>
                    <m:r>
                      <a:rPr lang="en-US" sz="1200" b="0" i="1" smtClean="0">
                        <a:latin typeface="Cambria Math" panose="02040503050406030204" pitchFamily="18" charset="0"/>
                      </a:rPr>
                      <m:t>=61</m:t>
                    </m:r>
                  </m:oMath>
                </a14:m>
                <a:r>
                  <a:rPr lang="en-US" sz="1200" dirty="0"/>
                  <a:t>, you can’t say “the probability of getting 61 is 0.078.”</a:t>
                </a:r>
              </a:p>
              <a:p>
                <a:endParaRPr lang="en-US" sz="1200" dirty="0"/>
              </a:p>
              <a:p>
                <a:r>
                  <a:rPr lang="en-US" sz="1200" dirty="0"/>
                  <a:t>Remember, the vertical axes is probability density, not probability.</a:t>
                </a:r>
              </a:p>
            </p:txBody>
          </p:sp>
        </mc:Choice>
        <mc:Fallback xmlns="">
          <p:sp>
            <p:nvSpPr>
              <p:cNvPr id="16" name="TextBox 15"/>
              <p:cNvSpPr txBox="1">
                <a:spLocks noRot="1" noChangeAspect="1" noMove="1" noResize="1" noEditPoints="1" noAdjustHandles="1" noChangeArrowheads="1" noChangeShapeType="1" noTextEdit="1"/>
              </p:cNvSpPr>
              <p:nvPr/>
            </p:nvSpPr>
            <p:spPr>
              <a:xfrm>
                <a:off x="2333002" y="1795244"/>
                <a:ext cx="2503451" cy="1384995"/>
              </a:xfrm>
              <a:prstGeom prst="rect">
                <a:avLst/>
              </a:prstGeom>
              <a:blipFill>
                <a:blip r:embed="rId7"/>
                <a:stretch>
                  <a:fillRect l="-243" b="-1747"/>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625135" y="5353057"/>
                <a:ext cx="898708" cy="307777"/>
              </a:xfrm>
              <a:prstGeom prst="rect">
                <a:avLst/>
              </a:prstGeom>
              <a:noFill/>
              <a:ln>
                <a:noFill/>
              </a:ln>
            </p:spPr>
            <p:txBody>
              <a:bodyPr wrap="none">
                <a:spAutoFit/>
              </a:bodyPr>
              <a:lstStyle/>
              <a:p>
                <a:r>
                  <a:rPr lang="en-US" sz="1400" b="1" dirty="0"/>
                  <a:t>Variate </a:t>
                </a:r>
                <a14:m>
                  <m:oMath xmlns:m="http://schemas.openxmlformats.org/officeDocument/2006/math">
                    <m:r>
                      <a:rPr lang="en-US" sz="1400" b="1" i="1" smtClean="0">
                        <a:latin typeface="Cambria Math" panose="02040503050406030204" pitchFamily="18" charset="0"/>
                      </a:rPr>
                      <m:t>𝒙</m:t>
                    </m:r>
                  </m:oMath>
                </a14:m>
                <a:r>
                  <a:rPr lang="en-US" sz="1400" b="1" dirty="0"/>
                  <a:t> </a:t>
                </a:r>
              </a:p>
            </p:txBody>
          </p:sp>
        </mc:Choice>
        <mc:Fallback xmlns="">
          <p:sp>
            <p:nvSpPr>
              <p:cNvPr id="20" name="Rectangle 19"/>
              <p:cNvSpPr>
                <a:spLocks noRot="1" noChangeAspect="1" noMove="1" noResize="1" noEditPoints="1" noAdjustHandles="1" noChangeArrowheads="1" noChangeShapeType="1" noTextEdit="1"/>
              </p:cNvSpPr>
              <p:nvPr/>
            </p:nvSpPr>
            <p:spPr>
              <a:xfrm>
                <a:off x="1625135" y="5353057"/>
                <a:ext cx="898708" cy="307777"/>
              </a:xfrm>
              <a:prstGeom prst="rect">
                <a:avLst/>
              </a:prstGeom>
              <a:blipFill>
                <a:blip r:embed="rId8"/>
                <a:stretch>
                  <a:fillRect l="-2041" t="-3922" b="-19608"/>
                </a:stretch>
              </a:blipFill>
              <a:ln>
                <a:noFill/>
              </a:ln>
            </p:spPr>
            <p:txBody>
              <a:bodyPr/>
              <a:lstStyle/>
              <a:p>
                <a:r>
                  <a:rPr lang="en-US">
                    <a:noFill/>
                  </a:rPr>
                  <a:t> </a:t>
                </a:r>
              </a:p>
            </p:txBody>
          </p:sp>
        </mc:Fallback>
      </mc:AlternateContent>
      <p:sp>
        <p:nvSpPr>
          <p:cNvPr id="21" name="Rectangle 20"/>
          <p:cNvSpPr/>
          <p:nvPr/>
        </p:nvSpPr>
        <p:spPr>
          <a:xfrm rot="16200000">
            <a:off x="274017" y="4271039"/>
            <a:ext cx="1605952" cy="307777"/>
          </a:xfrm>
          <a:prstGeom prst="rect">
            <a:avLst/>
          </a:prstGeom>
          <a:noFill/>
          <a:ln>
            <a:noFill/>
          </a:ln>
        </p:spPr>
        <p:txBody>
          <a:bodyPr wrap="none">
            <a:spAutoFit/>
          </a:bodyPr>
          <a:lstStyle/>
          <a:p>
            <a:r>
              <a:rPr lang="en-US" sz="1400" b="1" dirty="0"/>
              <a:t>Probability Density</a:t>
            </a:r>
          </a:p>
        </p:txBody>
      </p:sp>
      <p:cxnSp>
        <p:nvCxnSpPr>
          <p:cNvPr id="23" name="Straight Arrow Connector 22"/>
          <p:cNvCxnSpPr>
            <a:stCxn id="20" idx="3"/>
          </p:cNvCxnSpPr>
          <p:nvPr/>
        </p:nvCxnSpPr>
        <p:spPr>
          <a:xfrm>
            <a:off x="2523843" y="5506946"/>
            <a:ext cx="5633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3"/>
          </p:cNvCxnSpPr>
          <p:nvPr/>
        </p:nvCxnSpPr>
        <p:spPr>
          <a:xfrm flipH="1" flipV="1">
            <a:off x="1076992" y="3120705"/>
            <a:ext cx="1" cy="501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078313"/>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lvl="2" indent="-457200">
                  <a:buFont typeface="Arial" panose="020B0604020202020204" pitchFamily="34" charset="0"/>
                  <a:buChar char="•"/>
                </a:pPr>
                <a:r>
                  <a:rPr lang="en-US" sz="1600" dirty="0">
                    <a:solidFill>
                      <a:prstClr val="black"/>
                    </a:solidFill>
                  </a:rPr>
                  <a:t>Bayes theorem can be used to answer the question “Given that an individual’s height is </a:t>
                </a:r>
                <a14:m>
                  <m:oMath xmlns:m="http://schemas.openxmlformats.org/officeDocument/2006/math">
                    <m:r>
                      <a:rPr lang="en-US" sz="1600" i="1">
                        <a:solidFill>
                          <a:prstClr val="black"/>
                        </a:solidFill>
                        <a:latin typeface="Cambria Math" panose="02040503050406030204" pitchFamily="18" charset="0"/>
                      </a:rPr>
                      <m:t>𝑥</m:t>
                    </m:r>
                  </m:oMath>
                </a14:m>
                <a:r>
                  <a:rPr lang="en-US" sz="1600" dirty="0">
                    <a:solidFill>
                      <a:prstClr val="black"/>
                    </a:solidFill>
                  </a:rPr>
                  <a:t>, what is the probability that the individual is female?”</a:t>
                </a: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spcAft>
                    <a:spcPts val="1200"/>
                  </a:spcAft>
                  <a:buFont typeface="Arial" panose="020B0604020202020204" pitchFamily="34" charset="0"/>
                  <a:buChar char="•"/>
                </a:pPr>
                <a:r>
                  <a:rPr lang="en-US" sz="1600" dirty="0">
                    <a:solidFill>
                      <a:prstClr val="black"/>
                    </a:solidFill>
                  </a:rPr>
                  <a:t>The prevalence terms </a:t>
                </a:r>
                <a14:m>
                  <m:oMath xmlns:m="http://schemas.openxmlformats.org/officeDocument/2006/math">
                    <m:r>
                      <a:rPr lang="en-US" sz="1600" i="1" kern="0">
                        <a:solidFill>
                          <a:srgbClr val="FF0000"/>
                        </a:solidFill>
                        <a:latin typeface="Cambria Math" panose="02040503050406030204" pitchFamily="18" charset="0"/>
                      </a:rPr>
                      <m:t>𝑃</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𝐹</m:t>
                        </m:r>
                      </m:e>
                    </m:d>
                  </m:oMath>
                </a14:m>
                <a:r>
                  <a:rPr lang="en-US" sz="1600" dirty="0">
                    <a:solidFill>
                      <a:prstClr val="black"/>
                    </a:solidFill>
                  </a:rPr>
                  <a:t> and </a:t>
                </a:r>
                <a14:m>
                  <m:oMath xmlns:m="http://schemas.openxmlformats.org/officeDocument/2006/math">
                    <m:r>
                      <a:rPr lang="en-US" sz="1600" i="1" kern="0">
                        <a:solidFill>
                          <a:srgbClr val="FF0000"/>
                        </a:solidFill>
                        <a:latin typeface="Cambria Math" panose="02040503050406030204" pitchFamily="18" charset="0"/>
                      </a:rPr>
                      <m:t>𝑃</m:t>
                    </m:r>
                    <m:r>
                      <a:rPr lang="en-US" sz="1600" i="1" kern="0">
                        <a:solidFill>
                          <a:srgbClr val="FF0000"/>
                        </a:solidFill>
                        <a:latin typeface="Cambria Math" panose="02040503050406030204" pitchFamily="18" charset="0"/>
                      </a:rPr>
                      <m:t>(</m:t>
                    </m:r>
                    <m:r>
                      <a:rPr lang="en-US" sz="1600" b="0" i="1" kern="0" smtClean="0">
                        <a:solidFill>
                          <a:srgbClr val="FF0000"/>
                        </a:solidFill>
                        <a:latin typeface="Cambria Math" panose="02040503050406030204" pitchFamily="18" charset="0"/>
                      </a:rPr>
                      <m:t>𝑀</m:t>
                    </m:r>
                    <m:r>
                      <a:rPr lang="en-US" sz="1600" i="1" kern="0">
                        <a:solidFill>
                          <a:srgbClr val="FF0000"/>
                        </a:solidFill>
                        <a:latin typeface="Cambria Math" panose="02040503050406030204" pitchFamily="18" charset="0"/>
                      </a:rPr>
                      <m:t>)</m:t>
                    </m:r>
                  </m:oMath>
                </a14:m>
                <a:r>
                  <a:rPr lang="en-US" sz="1600" dirty="0">
                    <a:solidFill>
                      <a:prstClr val="black"/>
                    </a:solidFill>
                  </a:rPr>
                  <a:t> are easily found from counts of the total number of F and M in the training set</a:t>
                </a:r>
              </a:p>
              <a:p>
                <a:pPr lvl="1" indent="-457200">
                  <a:spcAft>
                    <a:spcPts val="1200"/>
                  </a:spcAft>
                  <a:buFont typeface="Arial" panose="020B0604020202020204" pitchFamily="34" charset="0"/>
                  <a:buChar char="•"/>
                </a:pPr>
                <a:r>
                  <a:rPr lang="en-US" sz="1600" dirty="0">
                    <a:solidFill>
                      <a:prstClr val="black"/>
                    </a:solidFill>
                  </a:rPr>
                  <a:t>The class conditional terms </a:t>
                </a:r>
                <a14:m>
                  <m:oMath xmlns:m="http://schemas.openxmlformats.org/officeDocument/2006/math">
                    <m:r>
                      <a:rPr lang="en-US" sz="1600" i="1" kern="0">
                        <a:solidFill>
                          <a:srgbClr val="FF0000"/>
                        </a:solidFill>
                        <a:latin typeface="Cambria Math" panose="02040503050406030204" pitchFamily="18" charset="0"/>
                      </a:rPr>
                      <m:t>𝑝</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𝑥</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𝐹</m:t>
                        </m:r>
                      </m:e>
                    </m:d>
                    <m:r>
                      <a:rPr lang="en-US" sz="1600" i="1" kern="0">
                        <a:solidFill>
                          <a:srgbClr val="FF0000"/>
                        </a:solidFill>
                        <a:latin typeface="Cambria Math" panose="02040503050406030204" pitchFamily="18" charset="0"/>
                      </a:rPr>
                      <m:t> </m:t>
                    </m:r>
                  </m:oMath>
                </a14:m>
                <a:r>
                  <a:rPr lang="en-US" sz="1600" dirty="0">
                    <a:solidFill>
                      <a:prstClr val="black"/>
                    </a:solidFill>
                  </a:rPr>
                  <a:t>and </a:t>
                </a:r>
                <a14:m>
                  <m:oMath xmlns:m="http://schemas.openxmlformats.org/officeDocument/2006/math">
                    <m:r>
                      <a:rPr lang="en-US" sz="1600" i="1" kern="0">
                        <a:solidFill>
                          <a:srgbClr val="FF0000"/>
                        </a:solidFill>
                        <a:latin typeface="Cambria Math" panose="02040503050406030204" pitchFamily="18" charset="0"/>
                      </a:rPr>
                      <m:t>𝑝</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𝑥</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𝑀</m:t>
                        </m:r>
                      </m:e>
                    </m:d>
                    <m:r>
                      <a:rPr lang="en-US" sz="1600" i="1" kern="0">
                        <a:solidFill>
                          <a:srgbClr val="FF0000"/>
                        </a:solidFill>
                        <a:latin typeface="Cambria Math" panose="02040503050406030204" pitchFamily="18" charset="0"/>
                      </a:rPr>
                      <m:t> </m:t>
                    </m:r>
                  </m:oMath>
                </a14:m>
                <a:r>
                  <a:rPr lang="en-US" sz="1600" dirty="0">
                    <a:solidFill>
                      <a:prstClr val="black"/>
                    </a:solidFill>
                  </a:rPr>
                  <a:t>can be found using normalized histograms constructed from training data. Or, if the distributions happen to be normal (Gaussian), </a:t>
                </a:r>
                <a14:m>
                  <m:oMath xmlns:m="http://schemas.openxmlformats.org/officeDocument/2006/math">
                    <m:r>
                      <a:rPr lang="en-US" sz="1600" i="1" kern="0">
                        <a:solidFill>
                          <a:srgbClr val="FF0000"/>
                        </a:solidFill>
                        <a:latin typeface="Cambria Math" panose="02040503050406030204" pitchFamily="18" charset="0"/>
                      </a:rPr>
                      <m:t>𝑝</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𝑥</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𝐹</m:t>
                        </m:r>
                      </m:e>
                    </m:d>
                    <m:r>
                      <a:rPr lang="en-US" sz="1600" i="1" kern="0">
                        <a:solidFill>
                          <a:srgbClr val="FF0000"/>
                        </a:solidFill>
                        <a:latin typeface="Cambria Math" panose="02040503050406030204" pitchFamily="18" charset="0"/>
                      </a:rPr>
                      <m:t> </m:t>
                    </m:r>
                  </m:oMath>
                </a14:m>
                <a:r>
                  <a:rPr lang="en-US" sz="1600" dirty="0">
                    <a:solidFill>
                      <a:prstClr val="black"/>
                    </a:solidFill>
                  </a:rPr>
                  <a:t>and </a:t>
                </a:r>
                <a14:m>
                  <m:oMath xmlns:m="http://schemas.openxmlformats.org/officeDocument/2006/math">
                    <m:r>
                      <a:rPr lang="en-US" sz="1600" i="1" kern="0">
                        <a:solidFill>
                          <a:srgbClr val="FF0000"/>
                        </a:solidFill>
                        <a:latin typeface="Cambria Math" panose="02040503050406030204" pitchFamily="18" charset="0"/>
                      </a:rPr>
                      <m:t>𝑝</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𝑥</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𝑀</m:t>
                        </m:r>
                      </m:e>
                    </m:d>
                    <m:r>
                      <a:rPr lang="en-US" sz="1600" i="1" kern="0">
                        <a:solidFill>
                          <a:srgbClr val="FF0000"/>
                        </a:solidFill>
                        <a:latin typeface="Cambria Math" panose="02040503050406030204" pitchFamily="18" charset="0"/>
                      </a:rPr>
                      <m:t> </m:t>
                    </m:r>
                  </m:oMath>
                </a14:m>
                <a:r>
                  <a:rPr lang="en-US" sz="1600" dirty="0">
                    <a:solidFill>
                      <a:prstClr val="black"/>
                    </a:solidFill>
                  </a:rPr>
                  <a:t>are found using formulas containing means and standard deviations of samples from the classes taken separately</a:t>
                </a:r>
              </a:p>
              <a:p>
                <a:pPr lvl="1" indent="-457200">
                  <a:spcAft>
                    <a:spcPts val="1200"/>
                  </a:spcAft>
                  <a:buFont typeface="Arial" panose="020B0604020202020204" pitchFamily="34" charset="0"/>
                  <a:buChar char="•"/>
                </a:pPr>
                <a:r>
                  <a:rPr lang="en-US" sz="1600" dirty="0">
                    <a:solidFill>
                      <a:prstClr val="black"/>
                    </a:solidFill>
                  </a:rPr>
                  <a:t>If it is easier, just remember the simple form</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078313"/>
              </a:xfrm>
              <a:prstGeom prst="rect">
                <a:avLst/>
              </a:prstGeom>
              <a:blipFill>
                <a:blip r:embed="rId2"/>
                <a:stretch>
                  <a:fillRect l="-327" t="-360" r="-1062" b="-60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1900" dirty="0">
                <a:solidFill>
                  <a:prstClr val="black"/>
                </a:solidFill>
              </a:rPr>
              <a:t>Recap Histogram &amp; Bayes Classifier (MAKE SURE YOU FULLY UNDERSTAND THIS)</a:t>
            </a:r>
            <a:endParaRPr lang="en-US" dirty="0"/>
          </a:p>
        </p:txBody>
      </p:sp>
      <p:grpSp>
        <p:nvGrpSpPr>
          <p:cNvPr id="110" name="Group 109"/>
          <p:cNvGrpSpPr/>
          <p:nvPr/>
        </p:nvGrpSpPr>
        <p:grpSpPr>
          <a:xfrm>
            <a:off x="2747538" y="1486971"/>
            <a:ext cx="3705401" cy="933782"/>
            <a:chOff x="4132882" y="2297043"/>
            <a:chExt cx="3705401" cy="933782"/>
          </a:xfrm>
        </p:grpSpPr>
        <p:grpSp>
          <p:nvGrpSpPr>
            <p:cNvPr id="111" name="Group 110"/>
            <p:cNvGrpSpPr/>
            <p:nvPr/>
          </p:nvGrpSpPr>
          <p:grpSpPr>
            <a:xfrm>
              <a:off x="4132882" y="2297043"/>
              <a:ext cx="3690626" cy="930078"/>
              <a:chOff x="805863" y="3765921"/>
              <a:chExt cx="3690626" cy="930078"/>
            </a:xfrm>
          </p:grpSpPr>
          <p:grpSp>
            <p:nvGrpSpPr>
              <p:cNvPr id="115" name="Group 114"/>
              <p:cNvGrpSpPr/>
              <p:nvPr/>
            </p:nvGrpSpPr>
            <p:grpSpPr>
              <a:xfrm>
                <a:off x="1805912" y="3765921"/>
                <a:ext cx="1507624" cy="400110"/>
                <a:chOff x="1805912" y="3765921"/>
                <a:chExt cx="1507624" cy="400110"/>
              </a:xfrm>
            </p:grpSpPr>
            <mc:AlternateContent xmlns:mc="http://schemas.openxmlformats.org/markup-compatibility/2006" xmlns:a14="http://schemas.microsoft.com/office/drawing/2010/main">
              <mc:Choice Requires="a14">
                <p:sp>
                  <p:nvSpPr>
                    <p:cNvPr id="123" name="Rectangle 122"/>
                    <p:cNvSpPr/>
                    <p:nvPr/>
                  </p:nvSpPr>
                  <p:spPr>
                    <a:xfrm>
                      <a:off x="1805912" y="3765921"/>
                      <a:ext cx="50757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3" name="Rectangle 122"/>
                    <p:cNvSpPr>
                      <a:spLocks noRot="1" noChangeAspect="1" noMove="1" noResize="1" noEditPoints="1" noAdjustHandles="1" noChangeArrowheads="1" noChangeShapeType="1" noTextEdit="1"/>
                    </p:cNvSpPr>
                    <p:nvPr/>
                  </p:nvSpPr>
                  <p:spPr>
                    <a:xfrm>
                      <a:off x="1805912" y="3765921"/>
                      <a:ext cx="507575"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p:cNvSpPr/>
                    <p:nvPr/>
                  </p:nvSpPr>
                  <p:spPr>
                    <a:xfrm>
                      <a:off x="2445671" y="3765921"/>
                      <a:ext cx="86786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𝑝</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d>
                              <m:d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4" name="Rectangle 123"/>
                    <p:cNvSpPr>
                      <a:spLocks noRot="1" noChangeAspect="1" noMove="1" noResize="1" noEditPoints="1" noAdjustHandles="1" noChangeArrowheads="1" noChangeShapeType="1" noTextEdit="1"/>
                    </p:cNvSpPr>
                    <p:nvPr/>
                  </p:nvSpPr>
                  <p:spPr>
                    <a:xfrm>
                      <a:off x="2445671" y="3765921"/>
                      <a:ext cx="867865" cy="400110"/>
                    </a:xfrm>
                    <a:prstGeom prst="rect">
                      <a:avLst/>
                    </a:prstGeom>
                    <a:blipFill>
                      <a:blip r:embed="rId4"/>
                      <a:stretch>
                        <a:fillRect b="-7576"/>
                      </a:stretch>
                    </a:blipFill>
                  </p:spPr>
                  <p:txBody>
                    <a:bodyPr/>
                    <a:lstStyle/>
                    <a:p>
                      <a:r>
                        <a:rPr lang="en-US">
                          <a:noFill/>
                        </a:rPr>
                        <a:t> </a:t>
                      </a:r>
                    </a:p>
                  </p:txBody>
                </p:sp>
              </mc:Fallback>
            </mc:AlternateContent>
          </p:grpSp>
          <p:grpSp>
            <p:nvGrpSpPr>
              <p:cNvPr id="116" name="Group 115"/>
              <p:cNvGrpSpPr/>
              <p:nvPr/>
            </p:nvGrpSpPr>
            <p:grpSpPr>
              <a:xfrm>
                <a:off x="805863" y="4295889"/>
                <a:ext cx="3690626" cy="400110"/>
                <a:chOff x="805863" y="4295889"/>
                <a:chExt cx="3690626" cy="400110"/>
              </a:xfrm>
            </p:grpSpPr>
            <p:grpSp>
              <p:nvGrpSpPr>
                <p:cNvPr id="117" name="Group 116"/>
                <p:cNvGrpSpPr/>
                <p:nvPr/>
              </p:nvGrpSpPr>
              <p:grpSpPr>
                <a:xfrm>
                  <a:off x="2942634" y="4295889"/>
                  <a:ext cx="1553855" cy="400110"/>
                  <a:chOff x="1805912" y="3765921"/>
                  <a:chExt cx="1553855" cy="400110"/>
                </a:xfrm>
              </p:grpSpPr>
              <mc:AlternateContent xmlns:mc="http://schemas.openxmlformats.org/markup-compatibility/2006" xmlns:a14="http://schemas.microsoft.com/office/drawing/2010/main">
                <mc:Choice Requires="a14">
                  <p:sp>
                    <p:nvSpPr>
                      <p:cNvPr id="121" name="Rectangle 120"/>
                      <p:cNvSpPr/>
                      <p:nvPr/>
                    </p:nvSpPr>
                    <p:spPr>
                      <a:xfrm>
                        <a:off x="1805912" y="3765921"/>
                        <a:ext cx="55380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𝑀</m:t>
                                  </m:r>
                                </m:sub>
                              </m:sSub>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1" name="Rectangle 120"/>
                      <p:cNvSpPr>
                        <a:spLocks noRot="1" noChangeAspect="1" noMove="1" noResize="1" noEditPoints="1" noAdjustHandles="1" noChangeArrowheads="1" noChangeShapeType="1" noTextEdit="1"/>
                      </p:cNvSpPr>
                      <p:nvPr/>
                    </p:nvSpPr>
                    <p:spPr>
                      <a:xfrm>
                        <a:off x="1805912" y="3765921"/>
                        <a:ext cx="553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2445671" y="3765921"/>
                        <a:ext cx="91409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𝑝</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𝑀</m:t>
                                  </m:r>
                                </m:sub>
                              </m:sSub>
                              <m:d>
                                <m:d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2" name="Rectangle 121"/>
                      <p:cNvSpPr>
                        <a:spLocks noRot="1" noChangeAspect="1" noMove="1" noResize="1" noEditPoints="1" noAdjustHandles="1" noChangeArrowheads="1" noChangeShapeType="1" noTextEdit="1"/>
                      </p:cNvSpPr>
                      <p:nvPr/>
                    </p:nvSpPr>
                    <p:spPr>
                      <a:xfrm>
                        <a:off x="2445671" y="3765921"/>
                        <a:ext cx="914096" cy="400110"/>
                      </a:xfrm>
                      <a:prstGeom prst="rect">
                        <a:avLst/>
                      </a:prstGeom>
                      <a:blipFill>
                        <a:blip r:embed="rId6"/>
                        <a:stretch>
                          <a:fillRect b="-6061"/>
                        </a:stretch>
                      </a:blipFill>
                    </p:spPr>
                    <p:txBody>
                      <a:bodyPr/>
                      <a:lstStyle/>
                      <a:p>
                        <a:r>
                          <a:rPr lang="en-US">
                            <a:noFill/>
                          </a:rPr>
                          <a:t> </a:t>
                        </a:r>
                      </a:p>
                    </p:txBody>
                  </p:sp>
                </mc:Fallback>
              </mc:AlternateContent>
            </p:grpSp>
            <p:grpSp>
              <p:nvGrpSpPr>
                <p:cNvPr id="118" name="Group 117"/>
                <p:cNvGrpSpPr/>
                <p:nvPr/>
              </p:nvGrpSpPr>
              <p:grpSpPr>
                <a:xfrm>
                  <a:off x="805863" y="4295889"/>
                  <a:ext cx="1507624" cy="400110"/>
                  <a:chOff x="1805912" y="3765921"/>
                  <a:chExt cx="1507624" cy="400110"/>
                </a:xfrm>
              </p:grpSpPr>
              <mc:AlternateContent xmlns:mc="http://schemas.openxmlformats.org/markup-compatibility/2006" xmlns:a14="http://schemas.microsoft.com/office/drawing/2010/main">
                <mc:Choice Requires="a14">
                  <p:sp>
                    <p:nvSpPr>
                      <p:cNvPr id="119" name="Rectangle 118"/>
                      <p:cNvSpPr/>
                      <p:nvPr/>
                    </p:nvSpPr>
                    <p:spPr>
                      <a:xfrm>
                        <a:off x="1805912" y="3765921"/>
                        <a:ext cx="50757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19" name="Rectangle 118"/>
                      <p:cNvSpPr>
                        <a:spLocks noRot="1" noChangeAspect="1" noMove="1" noResize="1" noEditPoints="1" noAdjustHandles="1" noChangeArrowheads="1" noChangeShapeType="1" noTextEdit="1"/>
                      </p:cNvSpPr>
                      <p:nvPr/>
                    </p:nvSpPr>
                    <p:spPr>
                      <a:xfrm>
                        <a:off x="1805912" y="3765921"/>
                        <a:ext cx="50757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p:cNvSpPr/>
                      <p:nvPr/>
                    </p:nvSpPr>
                    <p:spPr>
                      <a:xfrm>
                        <a:off x="2445671" y="3765921"/>
                        <a:ext cx="86786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𝑝</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d>
                                <m:d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0" name="Rectangle 119"/>
                      <p:cNvSpPr>
                        <a:spLocks noRot="1" noChangeAspect="1" noMove="1" noResize="1" noEditPoints="1" noAdjustHandles="1" noChangeArrowheads="1" noChangeShapeType="1" noTextEdit="1"/>
                      </p:cNvSpPr>
                      <p:nvPr/>
                    </p:nvSpPr>
                    <p:spPr>
                      <a:xfrm>
                        <a:off x="2445671" y="3765921"/>
                        <a:ext cx="867865" cy="400110"/>
                      </a:xfrm>
                      <a:prstGeom prst="rect">
                        <a:avLst/>
                      </a:prstGeom>
                      <a:blipFill>
                        <a:blip r:embed="rId8"/>
                        <a:stretch>
                          <a:fillRect b="-6061"/>
                        </a:stretch>
                      </a:blipFill>
                    </p:spPr>
                    <p:txBody>
                      <a:bodyPr/>
                      <a:lstStyle/>
                      <a:p>
                        <a:r>
                          <a:rPr lang="en-US">
                            <a:noFill/>
                          </a:rPr>
                          <a:t> </a:t>
                        </a:r>
                      </a:p>
                    </p:txBody>
                  </p:sp>
                </mc:Fallback>
              </mc:AlternateContent>
            </p:grpSp>
          </p:grpSp>
        </p:grpSp>
        <p:grpSp>
          <p:nvGrpSpPr>
            <p:cNvPr id="112" name="Group 111"/>
            <p:cNvGrpSpPr/>
            <p:nvPr/>
          </p:nvGrpSpPr>
          <p:grpSpPr>
            <a:xfrm>
              <a:off x="4177783" y="2720599"/>
              <a:ext cx="3660500" cy="510226"/>
              <a:chOff x="850764" y="4189477"/>
              <a:chExt cx="3660500" cy="510226"/>
            </a:xfrm>
          </p:grpSpPr>
          <p:cxnSp>
            <p:nvCxnSpPr>
              <p:cNvPr id="113" name="Straight Connector 112"/>
              <p:cNvCxnSpPr/>
              <p:nvPr/>
            </p:nvCxnSpPr>
            <p:spPr>
              <a:xfrm>
                <a:off x="850764" y="4189477"/>
                <a:ext cx="3660500" cy="0"/>
              </a:xfrm>
              <a:prstGeom prst="line">
                <a:avLst/>
              </a:prstGeom>
              <a:noFill/>
              <a:ln w="19050" cap="flat" cmpd="sng" algn="ctr">
                <a:solidFill>
                  <a:sysClr val="windowText" lastClr="000000"/>
                </a:solidFill>
                <a:prstDash val="solid"/>
                <a:miter lim="800000"/>
              </a:ln>
              <a:effectLst/>
            </p:spPr>
          </p:cxnSp>
          <p:sp>
            <p:nvSpPr>
              <p:cNvPr id="114" name="TextBox 113"/>
              <p:cNvSpPr txBox="1"/>
              <p:nvPr/>
            </p:nvSpPr>
            <p:spPr>
              <a:xfrm>
                <a:off x="2486454" y="4238038"/>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t>
                </a:r>
              </a:p>
            </p:txBody>
          </p:sp>
        </p:grpSp>
      </p:grpSp>
      <p:grpSp>
        <p:nvGrpSpPr>
          <p:cNvPr id="125" name="Group 124"/>
          <p:cNvGrpSpPr/>
          <p:nvPr/>
        </p:nvGrpSpPr>
        <p:grpSpPr>
          <a:xfrm>
            <a:off x="2747538" y="1465217"/>
            <a:ext cx="3827652" cy="965246"/>
            <a:chOff x="8011250" y="2289357"/>
            <a:chExt cx="3827652" cy="965246"/>
          </a:xfrm>
          <a:solidFill>
            <a:sysClr val="window" lastClr="FFFFFF"/>
          </a:solidFill>
        </p:grpSpPr>
        <p:grpSp>
          <p:nvGrpSpPr>
            <p:cNvPr id="126" name="Group 125"/>
            <p:cNvGrpSpPr/>
            <p:nvPr/>
          </p:nvGrpSpPr>
          <p:grpSpPr>
            <a:xfrm>
              <a:off x="8011250" y="2289357"/>
              <a:ext cx="3827652" cy="965246"/>
              <a:chOff x="4991001" y="3765921"/>
              <a:chExt cx="3827652" cy="965246"/>
            </a:xfrm>
            <a:grpFill/>
          </p:grpSpPr>
          <p:grpSp>
            <p:nvGrpSpPr>
              <p:cNvPr id="130" name="Group 129"/>
              <p:cNvGrpSpPr/>
              <p:nvPr/>
            </p:nvGrpSpPr>
            <p:grpSpPr>
              <a:xfrm>
                <a:off x="5991050" y="3765921"/>
                <a:ext cx="1633685" cy="417694"/>
                <a:chOff x="1805912" y="5169115"/>
                <a:chExt cx="1633685" cy="417694"/>
              </a:xfrm>
              <a:grpFill/>
            </p:grpSpPr>
            <mc:AlternateContent xmlns:mc="http://schemas.openxmlformats.org/markup-compatibility/2006" xmlns:a14="http://schemas.microsoft.com/office/drawing/2010/main">
              <mc:Choice Requires="a14">
                <p:sp>
                  <p:nvSpPr>
                    <p:cNvPr id="138" name="Rectangle 137"/>
                    <p:cNvSpPr/>
                    <p:nvPr/>
                  </p:nvSpPr>
                  <p:spPr>
                    <a:xfrm>
                      <a:off x="1805912" y="5186699"/>
                      <a:ext cx="786049"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8" name="Rectangle 137"/>
                    <p:cNvSpPr>
                      <a:spLocks noRot="1" noChangeAspect="1" noMove="1" noResize="1" noEditPoints="1" noAdjustHandles="1" noChangeArrowheads="1" noChangeShapeType="1" noTextEdit="1"/>
                    </p:cNvSpPr>
                    <p:nvPr/>
                  </p:nvSpPr>
                  <p:spPr>
                    <a:xfrm>
                      <a:off x="1805912" y="5186699"/>
                      <a:ext cx="786049" cy="400110"/>
                    </a:xfrm>
                    <a:prstGeom prst="rect">
                      <a:avLst/>
                    </a:prstGeom>
                    <a:blipFill>
                      <a:blip r:embed="rId9"/>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ectangle 138"/>
                    <p:cNvSpPr/>
                    <p:nvPr/>
                  </p:nvSpPr>
                  <p:spPr>
                    <a:xfrm>
                      <a:off x="2445671" y="5169115"/>
                      <a:ext cx="993926"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e>
                            </m:d>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9" name="Rectangle 138"/>
                    <p:cNvSpPr>
                      <a:spLocks noRot="1" noChangeAspect="1" noMove="1" noResize="1" noEditPoints="1" noAdjustHandles="1" noChangeArrowheads="1" noChangeShapeType="1" noTextEdit="1"/>
                    </p:cNvSpPr>
                    <p:nvPr/>
                  </p:nvSpPr>
                  <p:spPr>
                    <a:xfrm>
                      <a:off x="2445671" y="5169115"/>
                      <a:ext cx="993926" cy="400110"/>
                    </a:xfrm>
                    <a:prstGeom prst="rect">
                      <a:avLst/>
                    </a:prstGeom>
                    <a:blipFill>
                      <a:blip r:embed="rId10"/>
                      <a:stretch>
                        <a:fillRect b="-13636"/>
                      </a:stretch>
                    </a:blipFill>
                  </p:spPr>
                  <p:txBody>
                    <a:bodyPr/>
                    <a:lstStyle/>
                    <a:p>
                      <a:r>
                        <a:rPr lang="en-US">
                          <a:noFill/>
                        </a:rPr>
                        <a:t> </a:t>
                      </a:r>
                    </a:p>
                  </p:txBody>
                </p:sp>
              </mc:Fallback>
            </mc:AlternateContent>
          </p:grpSp>
          <p:grpSp>
            <p:nvGrpSpPr>
              <p:cNvPr id="131" name="Group 130"/>
              <p:cNvGrpSpPr/>
              <p:nvPr/>
            </p:nvGrpSpPr>
            <p:grpSpPr>
              <a:xfrm>
                <a:off x="4991001" y="4295889"/>
                <a:ext cx="3827652" cy="435278"/>
                <a:chOff x="4744610" y="5216534"/>
                <a:chExt cx="3827652" cy="435278"/>
              </a:xfrm>
              <a:grpFill/>
            </p:grpSpPr>
            <p:grpSp>
              <p:nvGrpSpPr>
                <p:cNvPr id="132" name="Group 131"/>
                <p:cNvGrpSpPr/>
                <p:nvPr/>
              </p:nvGrpSpPr>
              <p:grpSpPr>
                <a:xfrm>
                  <a:off x="6881381" y="5234118"/>
                  <a:ext cx="1690881" cy="417694"/>
                  <a:chOff x="1582967" y="5169115"/>
                  <a:chExt cx="1690881" cy="417694"/>
                </a:xfrm>
                <a:grpFill/>
              </p:grpSpPr>
              <mc:AlternateContent xmlns:mc="http://schemas.openxmlformats.org/markup-compatibility/2006" xmlns:a14="http://schemas.microsoft.com/office/drawing/2010/main">
                <mc:Choice Requires="a14">
                  <p:sp>
                    <p:nvSpPr>
                      <p:cNvPr id="136" name="Rectangle 135"/>
                      <p:cNvSpPr/>
                      <p:nvPr/>
                    </p:nvSpPr>
                    <p:spPr>
                      <a:xfrm>
                        <a:off x="2222726" y="5169115"/>
                        <a:ext cx="1051122"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𝑀</m:t>
                                  </m:r>
                                </m:e>
                              </m:d>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6" name="Rectangle 135"/>
                      <p:cNvSpPr>
                        <a:spLocks noRot="1" noChangeAspect="1" noMove="1" noResize="1" noEditPoints="1" noAdjustHandles="1" noChangeArrowheads="1" noChangeShapeType="1" noTextEdit="1"/>
                      </p:cNvSpPr>
                      <p:nvPr/>
                    </p:nvSpPr>
                    <p:spPr>
                      <a:xfrm>
                        <a:off x="2222726" y="5169115"/>
                        <a:ext cx="1051122" cy="400110"/>
                      </a:xfrm>
                      <a:prstGeom prst="rect">
                        <a:avLst/>
                      </a:prstGeom>
                      <a:blipFill>
                        <a:blip r:embed="rId11"/>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Rectangle 136"/>
                      <p:cNvSpPr/>
                      <p:nvPr/>
                    </p:nvSpPr>
                    <p:spPr>
                      <a:xfrm>
                        <a:off x="1582967" y="5186699"/>
                        <a:ext cx="750910" cy="400110"/>
                      </a:xfrm>
                      <a:prstGeom prst="rect">
                        <a:avLst/>
                      </a:prstGeom>
                      <a:grpFill/>
                    </p:spPr>
                    <p:txBody>
                      <a:bodyPr wrap="none" rIns="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𝑀</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7" name="Rectangle 136"/>
                      <p:cNvSpPr>
                        <a:spLocks noRot="1" noChangeAspect="1" noMove="1" noResize="1" noEditPoints="1" noAdjustHandles="1" noChangeArrowheads="1" noChangeShapeType="1" noTextEdit="1"/>
                      </p:cNvSpPr>
                      <p:nvPr/>
                    </p:nvSpPr>
                    <p:spPr>
                      <a:xfrm>
                        <a:off x="1582967" y="5186699"/>
                        <a:ext cx="750910" cy="400110"/>
                      </a:xfrm>
                      <a:prstGeom prst="rect">
                        <a:avLst/>
                      </a:prstGeom>
                      <a:blipFill>
                        <a:blip r:embed="rId12"/>
                        <a:stretch>
                          <a:fillRect r="-12195" b="-15152"/>
                        </a:stretch>
                      </a:blipFill>
                    </p:spPr>
                    <p:txBody>
                      <a:bodyPr/>
                      <a:lstStyle/>
                      <a:p>
                        <a:r>
                          <a:rPr lang="en-US">
                            <a:noFill/>
                          </a:rPr>
                          <a:t> </a:t>
                        </a:r>
                      </a:p>
                    </p:txBody>
                  </p:sp>
                </mc:Fallback>
              </mc:AlternateContent>
            </p:grpSp>
            <p:grpSp>
              <p:nvGrpSpPr>
                <p:cNvPr id="133" name="Group 132"/>
                <p:cNvGrpSpPr/>
                <p:nvPr/>
              </p:nvGrpSpPr>
              <p:grpSpPr>
                <a:xfrm>
                  <a:off x="4744610" y="5216534"/>
                  <a:ext cx="1644297" cy="417694"/>
                  <a:chOff x="1582967" y="5169115"/>
                  <a:chExt cx="1644297" cy="417694"/>
                </a:xfrm>
                <a:grpFill/>
              </p:grpSpPr>
              <mc:AlternateContent xmlns:mc="http://schemas.openxmlformats.org/markup-compatibility/2006" xmlns:a14="http://schemas.microsoft.com/office/drawing/2010/main">
                <mc:Choice Requires="a14">
                  <p:sp>
                    <p:nvSpPr>
                      <p:cNvPr id="134" name="Rectangle 133"/>
                      <p:cNvSpPr/>
                      <p:nvPr/>
                    </p:nvSpPr>
                    <p:spPr>
                      <a:xfrm>
                        <a:off x="1582967" y="5186699"/>
                        <a:ext cx="786049"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4" name="Rectangle 133"/>
                      <p:cNvSpPr>
                        <a:spLocks noRot="1" noChangeAspect="1" noMove="1" noResize="1" noEditPoints="1" noAdjustHandles="1" noChangeArrowheads="1" noChangeShapeType="1" noTextEdit="1"/>
                      </p:cNvSpPr>
                      <p:nvPr/>
                    </p:nvSpPr>
                    <p:spPr>
                      <a:xfrm>
                        <a:off x="1582967" y="5186699"/>
                        <a:ext cx="786049" cy="400110"/>
                      </a:xfrm>
                      <a:prstGeom prst="rect">
                        <a:avLst/>
                      </a:prstGeom>
                      <a:blipFill>
                        <a:blip r:embed="rId13"/>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Rectangle 134"/>
                      <p:cNvSpPr/>
                      <p:nvPr/>
                    </p:nvSpPr>
                    <p:spPr>
                      <a:xfrm>
                        <a:off x="2233338" y="5169115"/>
                        <a:ext cx="993926"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e>
                              </m:d>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5" name="Rectangle 134"/>
                      <p:cNvSpPr>
                        <a:spLocks noRot="1" noChangeAspect="1" noMove="1" noResize="1" noEditPoints="1" noAdjustHandles="1" noChangeArrowheads="1" noChangeShapeType="1" noTextEdit="1"/>
                      </p:cNvSpPr>
                      <p:nvPr/>
                    </p:nvSpPr>
                    <p:spPr>
                      <a:xfrm>
                        <a:off x="2233338" y="5169115"/>
                        <a:ext cx="993926" cy="400110"/>
                      </a:xfrm>
                      <a:prstGeom prst="rect">
                        <a:avLst/>
                      </a:prstGeom>
                      <a:blipFill>
                        <a:blip r:embed="rId14"/>
                        <a:stretch>
                          <a:fillRect b="-13636"/>
                        </a:stretch>
                      </a:blipFill>
                    </p:spPr>
                    <p:txBody>
                      <a:bodyPr/>
                      <a:lstStyle/>
                      <a:p>
                        <a:r>
                          <a:rPr lang="en-US">
                            <a:noFill/>
                          </a:rPr>
                          <a:t> </a:t>
                        </a:r>
                      </a:p>
                    </p:txBody>
                  </p:sp>
                </mc:Fallback>
              </mc:AlternateContent>
            </p:grpSp>
          </p:grpSp>
        </p:grpSp>
        <p:grpSp>
          <p:nvGrpSpPr>
            <p:cNvPr id="127" name="Group 126"/>
            <p:cNvGrpSpPr/>
            <p:nvPr/>
          </p:nvGrpSpPr>
          <p:grpSpPr>
            <a:xfrm>
              <a:off x="8056151" y="2725825"/>
              <a:ext cx="3660500" cy="510226"/>
              <a:chOff x="850764" y="4189477"/>
              <a:chExt cx="3660500" cy="510226"/>
            </a:xfrm>
            <a:grpFill/>
          </p:grpSpPr>
          <p:cxnSp>
            <p:nvCxnSpPr>
              <p:cNvPr id="128" name="Straight Connector 127"/>
              <p:cNvCxnSpPr/>
              <p:nvPr/>
            </p:nvCxnSpPr>
            <p:spPr>
              <a:xfrm>
                <a:off x="850764" y="4189477"/>
                <a:ext cx="3660500" cy="0"/>
              </a:xfrm>
              <a:prstGeom prst="line">
                <a:avLst/>
              </a:prstGeom>
              <a:grpFill/>
              <a:ln w="19050" cap="flat" cmpd="sng" algn="ctr">
                <a:solidFill>
                  <a:sysClr val="windowText" lastClr="000000"/>
                </a:solidFill>
                <a:prstDash val="solid"/>
                <a:miter lim="800000"/>
              </a:ln>
              <a:effectLst/>
            </p:spPr>
          </p:cxnSp>
          <p:sp>
            <p:nvSpPr>
              <p:cNvPr id="129" name="TextBox 128"/>
              <p:cNvSpPr txBox="1"/>
              <p:nvPr/>
            </p:nvSpPr>
            <p:spPr>
              <a:xfrm>
                <a:off x="2486454" y="4238038"/>
                <a:ext cx="338554" cy="461665"/>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t>
                </a:r>
              </a:p>
            </p:txBody>
          </p:sp>
        </p:grpSp>
      </p:grpSp>
      <p:grpSp>
        <p:nvGrpSpPr>
          <p:cNvPr id="140" name="Group 139"/>
          <p:cNvGrpSpPr/>
          <p:nvPr/>
        </p:nvGrpSpPr>
        <p:grpSpPr>
          <a:xfrm>
            <a:off x="4449413" y="1210035"/>
            <a:ext cx="4531909" cy="918423"/>
            <a:chOff x="4385785" y="2048101"/>
            <a:chExt cx="4531909" cy="918423"/>
          </a:xfrm>
        </p:grpSpPr>
        <p:sp>
          <p:nvSpPr>
            <p:cNvPr id="141" name="Rectangle 140"/>
            <p:cNvSpPr/>
            <p:nvPr/>
          </p:nvSpPr>
          <p:spPr>
            <a:xfrm>
              <a:off x="4385785" y="2343992"/>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mc:AlternateContent xmlns:mc="http://schemas.openxmlformats.org/markup-compatibility/2006" xmlns:a14="http://schemas.microsoft.com/office/drawing/2010/main">
          <mc:Choice Requires="a14">
            <p:sp>
              <p:nvSpPr>
                <p:cNvPr id="142" name="Rectangle 141"/>
                <p:cNvSpPr/>
                <p:nvPr/>
              </p:nvSpPr>
              <p:spPr>
                <a:xfrm>
                  <a:off x="6562277" y="2048101"/>
                  <a:ext cx="2355417" cy="91842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Given F what is the probability of getting </a:t>
                  </a:r>
                  <a14:m>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𝑥</m:t>
                      </m:r>
                    </m:oMath>
                  </a14:m>
                  <a:r>
                    <a:rPr kumimoji="0" lang="en-US" sz="1600" b="0" i="0" u="none" strike="noStrike" kern="0" cap="none" spc="0" normalizeH="0" baseline="0" noProof="0" dirty="0">
                      <a:ln>
                        <a:noFill/>
                      </a:ln>
                      <a:solidFill>
                        <a:prstClr val="black"/>
                      </a:solidFill>
                      <a:effectLst/>
                      <a:uLnTx/>
                      <a:uFillTx/>
                    </a:rPr>
                    <a:t> ?</a:t>
                  </a:r>
                </a:p>
              </p:txBody>
            </p:sp>
          </mc:Choice>
          <mc:Fallback xmlns="">
            <p:sp>
              <p:nvSpPr>
                <p:cNvPr id="142" name="Rectangle 141"/>
                <p:cNvSpPr>
                  <a:spLocks noRot="1" noChangeAspect="1" noMove="1" noResize="1" noEditPoints="1" noAdjustHandles="1" noChangeArrowheads="1" noChangeShapeType="1" noTextEdit="1"/>
                </p:cNvSpPr>
                <p:nvPr/>
              </p:nvSpPr>
              <p:spPr>
                <a:xfrm>
                  <a:off x="6562277" y="2048101"/>
                  <a:ext cx="2355417" cy="918423"/>
                </a:xfrm>
                <a:prstGeom prst="rect">
                  <a:avLst/>
                </a:prstGeom>
                <a:blipFill>
                  <a:blip r:embed="rId1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43" name="Straight Arrow Connector 142"/>
            <p:cNvCxnSpPr>
              <a:cxnSpLocks/>
              <a:endCxn id="141" idx="3"/>
            </p:cNvCxnSpPr>
            <p:nvPr/>
          </p:nvCxnSpPr>
          <p:spPr>
            <a:xfrm flipH="1">
              <a:off x="5191583" y="2511330"/>
              <a:ext cx="1370695" cy="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4" name="Group 143"/>
          <p:cNvGrpSpPr/>
          <p:nvPr/>
        </p:nvGrpSpPr>
        <p:grpSpPr>
          <a:xfrm>
            <a:off x="374651" y="2044421"/>
            <a:ext cx="5215858" cy="1064067"/>
            <a:chOff x="311023" y="2882487"/>
            <a:chExt cx="5215858" cy="1064067"/>
          </a:xfrm>
        </p:grpSpPr>
        <p:sp>
          <p:nvSpPr>
            <p:cNvPr id="145" name="Rectangle 144"/>
            <p:cNvSpPr/>
            <p:nvPr/>
          </p:nvSpPr>
          <p:spPr>
            <a:xfrm>
              <a:off x="4919189" y="2882487"/>
              <a:ext cx="607692" cy="34951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46" name="Rectangle 145"/>
            <p:cNvSpPr/>
            <p:nvPr/>
          </p:nvSpPr>
          <p:spPr>
            <a:xfrm>
              <a:off x="311023" y="3316239"/>
              <a:ext cx="2318657"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What is the prevalence of M?</a:t>
              </a:r>
            </a:p>
          </p:txBody>
        </p:sp>
        <p:cxnSp>
          <p:nvCxnSpPr>
            <p:cNvPr id="147" name="Elbow Connector 19"/>
            <p:cNvCxnSpPr>
              <a:cxnSpLocks/>
              <a:stCxn id="146" idx="3"/>
              <a:endCxn id="145" idx="2"/>
            </p:cNvCxnSpPr>
            <p:nvPr/>
          </p:nvCxnSpPr>
          <p:spPr>
            <a:xfrm flipV="1">
              <a:off x="2629680" y="3232006"/>
              <a:ext cx="2593355" cy="399391"/>
            </a:xfrm>
            <a:prstGeom prst="bentConnector2">
              <a:avLst/>
            </a:prstGeom>
            <a:noFill/>
            <a:ln w="38100" cap="flat" cmpd="sng" algn="ctr">
              <a:solidFill>
                <a:sysClr val="windowText" lastClr="000000"/>
              </a:solidFill>
              <a:prstDash val="solid"/>
              <a:miter lim="800000"/>
              <a:tailEnd type="triangle"/>
            </a:ln>
            <a:effectLst/>
          </p:spPr>
        </p:cxnSp>
      </p:grpSp>
      <p:grpSp>
        <p:nvGrpSpPr>
          <p:cNvPr id="148" name="Group 147"/>
          <p:cNvGrpSpPr/>
          <p:nvPr/>
        </p:nvGrpSpPr>
        <p:grpSpPr>
          <a:xfrm>
            <a:off x="5625882" y="2044421"/>
            <a:ext cx="3355440" cy="1323753"/>
            <a:chOff x="5562254" y="2882487"/>
            <a:chExt cx="3355440" cy="1323753"/>
          </a:xfrm>
        </p:grpSpPr>
        <p:sp>
          <p:nvSpPr>
            <p:cNvPr id="149" name="Rectangle 148"/>
            <p:cNvSpPr/>
            <p:nvPr/>
          </p:nvSpPr>
          <p:spPr>
            <a:xfrm>
              <a:off x="5562254" y="2882487"/>
              <a:ext cx="827057" cy="34952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mc:AlternateContent xmlns:mc="http://schemas.openxmlformats.org/markup-compatibility/2006" xmlns:a14="http://schemas.microsoft.com/office/drawing/2010/main">
          <mc:Choice Requires="a14">
            <p:sp>
              <p:nvSpPr>
                <p:cNvPr id="150" name="Rectangle 149"/>
                <p:cNvSpPr/>
                <p:nvPr/>
              </p:nvSpPr>
              <p:spPr>
                <a:xfrm>
                  <a:off x="6562278" y="3316239"/>
                  <a:ext cx="2355416" cy="89000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Given M what is the probability of getting </a:t>
                  </a:r>
                  <a14:m>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𝑥</m:t>
                      </m:r>
                    </m:oMath>
                  </a14:m>
                  <a:r>
                    <a:rPr kumimoji="0" lang="en-US" sz="1600" b="0" i="0" u="none" strike="noStrike" kern="0" cap="none" spc="0" normalizeH="0" baseline="0" noProof="0" dirty="0">
                      <a:ln>
                        <a:noFill/>
                      </a:ln>
                      <a:solidFill>
                        <a:prstClr val="black"/>
                      </a:solidFill>
                      <a:effectLst/>
                      <a:uLnTx/>
                      <a:uFillTx/>
                    </a:rPr>
                    <a:t> ?</a:t>
                  </a:r>
                </a:p>
              </p:txBody>
            </p:sp>
          </mc:Choice>
          <mc:Fallback xmlns="">
            <p:sp>
              <p:nvSpPr>
                <p:cNvPr id="150" name="Rectangle 149"/>
                <p:cNvSpPr>
                  <a:spLocks noRot="1" noChangeAspect="1" noMove="1" noResize="1" noEditPoints="1" noAdjustHandles="1" noChangeArrowheads="1" noChangeShapeType="1" noTextEdit="1"/>
                </p:cNvSpPr>
                <p:nvPr/>
              </p:nvSpPr>
              <p:spPr>
                <a:xfrm>
                  <a:off x="6562278" y="3316239"/>
                  <a:ext cx="2355416" cy="890001"/>
                </a:xfrm>
                <a:prstGeom prst="rect">
                  <a:avLst/>
                </a:prstGeom>
                <a:blipFill>
                  <a:blip r:embed="rId16"/>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51" name="Elbow Connector 23"/>
            <p:cNvCxnSpPr>
              <a:cxnSpLocks/>
              <a:stCxn id="150" idx="1"/>
              <a:endCxn id="149" idx="2"/>
            </p:cNvCxnSpPr>
            <p:nvPr/>
          </p:nvCxnSpPr>
          <p:spPr>
            <a:xfrm rot="10800000">
              <a:off x="5975784" y="3232008"/>
              <a:ext cx="586495" cy="529233"/>
            </a:xfrm>
            <a:prstGeom prst="bentConnector2">
              <a:avLst/>
            </a:prstGeom>
            <a:noFill/>
            <a:ln w="38100" cap="flat" cmpd="sng" algn="ctr">
              <a:solidFill>
                <a:sysClr val="windowText" lastClr="000000"/>
              </a:solidFill>
              <a:prstDash val="solid"/>
              <a:miter lim="800000"/>
              <a:tailEnd type="triangle"/>
            </a:ln>
            <a:effectLst/>
          </p:spPr>
        </p:cxnSp>
      </p:grpSp>
      <p:grpSp>
        <p:nvGrpSpPr>
          <p:cNvPr id="152" name="Group 151"/>
          <p:cNvGrpSpPr/>
          <p:nvPr/>
        </p:nvGrpSpPr>
        <p:grpSpPr>
          <a:xfrm>
            <a:off x="374651" y="1358107"/>
            <a:ext cx="4053477" cy="630315"/>
            <a:chOff x="311023" y="2196173"/>
            <a:chExt cx="4053477" cy="630315"/>
          </a:xfrm>
        </p:grpSpPr>
        <p:sp>
          <p:nvSpPr>
            <p:cNvPr id="153" name="Rectangle 152"/>
            <p:cNvSpPr/>
            <p:nvPr/>
          </p:nvSpPr>
          <p:spPr>
            <a:xfrm>
              <a:off x="3724283" y="2343992"/>
              <a:ext cx="640217"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54" name="Rectangle 153"/>
            <p:cNvSpPr/>
            <p:nvPr/>
          </p:nvSpPr>
          <p:spPr>
            <a:xfrm>
              <a:off x="311023" y="2196173"/>
              <a:ext cx="2318657"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What is the prevalence of F?</a:t>
              </a:r>
            </a:p>
          </p:txBody>
        </p:sp>
        <p:cxnSp>
          <p:nvCxnSpPr>
            <p:cNvPr id="155" name="Straight Arrow Connector 154"/>
            <p:cNvCxnSpPr>
              <a:cxnSpLocks/>
              <a:stCxn id="154" idx="3"/>
              <a:endCxn id="153" idx="1"/>
            </p:cNvCxnSpPr>
            <p:nvPr/>
          </p:nvCxnSpPr>
          <p:spPr>
            <a:xfrm flipV="1">
              <a:off x="2629680" y="2511330"/>
              <a:ext cx="1094603" cy="1"/>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52" name="Rectangle 51"/>
              <p:cNvSpPr/>
              <p:nvPr/>
            </p:nvSpPr>
            <p:spPr>
              <a:xfrm>
                <a:off x="6625906" y="1922780"/>
                <a:ext cx="2370743" cy="738664"/>
              </a:xfrm>
              <a:prstGeom prst="rect">
                <a:avLst/>
              </a:prstGeom>
              <a:solidFill>
                <a:srgbClr val="FFE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It is not correct to say “… the probability of getting </a:t>
                </a:r>
                <a14:m>
                  <m:oMath xmlns:m="http://schemas.openxmlformats.org/officeDocument/2006/math">
                    <m:r>
                      <a:rPr lang="en-US" sz="1050" i="1">
                        <a:solidFill>
                          <a:prstClr val="black"/>
                        </a:solidFill>
                        <a:latin typeface="Cambria Math" panose="02040503050406030204" pitchFamily="18" charset="0"/>
                      </a:rPr>
                      <m:t>𝑥</m:t>
                    </m:r>
                  </m:oMath>
                </a14:m>
                <a:r>
                  <a:rPr lang="en-US" sz="1050" dirty="0">
                    <a:solidFill>
                      <a:schemeClr val="tx1"/>
                    </a:solidFill>
                  </a:rPr>
                  <a:t>”. However, it is not sinful to make these two statements when PDFs appear in ratios.</a:t>
                </a:r>
              </a:p>
            </p:txBody>
          </p:sp>
        </mc:Choice>
        <mc:Fallback xmlns="">
          <p:sp>
            <p:nvSpPr>
              <p:cNvPr id="52" name="Rectangle 51"/>
              <p:cNvSpPr>
                <a:spLocks noRot="1" noChangeAspect="1" noMove="1" noResize="1" noEditPoints="1" noAdjustHandles="1" noChangeArrowheads="1" noChangeShapeType="1" noTextEdit="1"/>
              </p:cNvSpPr>
              <p:nvPr/>
            </p:nvSpPr>
            <p:spPr>
              <a:xfrm>
                <a:off x="6625906" y="1922780"/>
                <a:ext cx="2370743" cy="738664"/>
              </a:xfrm>
              <a:prstGeom prst="rect">
                <a:avLst/>
              </a:prstGeom>
              <a:blipFill>
                <a:blip r:embed="rId17"/>
                <a:stretch>
                  <a:fillRect b="-3226"/>
                </a:stretch>
              </a:blipFill>
              <a:ln>
                <a:solidFill>
                  <a:schemeClr val="tx1"/>
                </a:solidFill>
              </a:ln>
            </p:spPr>
            <p:txBody>
              <a:bodyPr/>
              <a:lstStyle/>
              <a:p>
                <a:r>
                  <a:rPr lang="en-US">
                    <a:noFill/>
                  </a:rPr>
                  <a:t> </a:t>
                </a:r>
              </a:p>
            </p:txBody>
          </p:sp>
        </mc:Fallback>
      </mc:AlternateContent>
      <p:grpSp>
        <p:nvGrpSpPr>
          <p:cNvPr id="5" name="Group 4"/>
          <p:cNvGrpSpPr/>
          <p:nvPr/>
        </p:nvGrpSpPr>
        <p:grpSpPr>
          <a:xfrm>
            <a:off x="3335867" y="5501753"/>
            <a:ext cx="2523078" cy="843234"/>
            <a:chOff x="3200905" y="5319548"/>
            <a:chExt cx="2523078" cy="843234"/>
          </a:xfrm>
        </p:grpSpPr>
        <p:grpSp>
          <p:nvGrpSpPr>
            <p:cNvPr id="59" name="Group 58"/>
            <p:cNvGrpSpPr/>
            <p:nvPr/>
          </p:nvGrpSpPr>
          <p:grpSpPr>
            <a:xfrm>
              <a:off x="4300742" y="5319548"/>
              <a:ext cx="381386" cy="843234"/>
              <a:chOff x="2170909" y="4108371"/>
              <a:chExt cx="381386" cy="843234"/>
            </a:xfrm>
          </p:grpSpPr>
          <p:sp>
            <p:nvSpPr>
              <p:cNvPr id="60" name="Rectangle 59"/>
              <p:cNvSpPr/>
              <p:nvPr/>
            </p:nvSpPr>
            <p:spPr>
              <a:xfrm>
                <a:off x="2216595" y="4270079"/>
                <a:ext cx="287258" cy="338554"/>
              </a:xfrm>
              <a:prstGeom prst="rect">
                <a:avLst/>
              </a:prstGeom>
            </p:spPr>
            <p:txBody>
              <a:bodyPr wrap="none">
                <a:spAutoFit/>
              </a:bodyPr>
              <a:lstStyle/>
              <a:p>
                <a:r>
                  <a:rPr lang="en-US" sz="1600" dirty="0">
                    <a:solidFill>
                      <a:srgbClr val="FF0000"/>
                    </a:solidFill>
                  </a:rPr>
                  <a:t>&gt;</a:t>
                </a:r>
              </a:p>
            </p:txBody>
          </p:sp>
          <p:sp>
            <p:nvSpPr>
              <p:cNvPr id="61" name="Rectangle 60"/>
              <p:cNvSpPr/>
              <p:nvPr/>
            </p:nvSpPr>
            <p:spPr>
              <a:xfrm>
                <a:off x="2216595" y="4448565"/>
                <a:ext cx="287258" cy="338554"/>
              </a:xfrm>
              <a:prstGeom prst="rect">
                <a:avLst/>
              </a:prstGeom>
            </p:spPr>
            <p:txBody>
              <a:bodyPr wrap="none">
                <a:spAutoFit/>
              </a:bodyPr>
              <a:lstStyle/>
              <a:p>
                <a:r>
                  <a:rPr lang="en-US" sz="1600" dirty="0">
                    <a:solidFill>
                      <a:srgbClr val="FF0000"/>
                    </a:solidFill>
                  </a:rPr>
                  <a:t>&lt;</a:t>
                </a:r>
              </a:p>
            </p:txBody>
          </p:sp>
          <mc:AlternateContent xmlns:mc="http://schemas.openxmlformats.org/markup-compatibility/2006" xmlns:a14="http://schemas.microsoft.com/office/drawing/2010/main">
            <mc:Choice Requires="a14">
              <p:sp>
                <p:nvSpPr>
                  <p:cNvPr id="62" name="Rectangle 61"/>
                  <p:cNvSpPr/>
                  <p:nvPr/>
                </p:nvSpPr>
                <p:spPr>
                  <a:xfrm>
                    <a:off x="2170909" y="4108371"/>
                    <a:ext cx="3813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kern="0">
                              <a:solidFill>
                                <a:srgbClr val="FF0000"/>
                              </a:solidFill>
                              <a:latin typeface="Cambria Math" panose="02040503050406030204" pitchFamily="18" charset="0"/>
                            </a:rPr>
                            <m:t>𝑀</m:t>
                          </m:r>
                        </m:oMath>
                      </m:oMathPara>
                    </a14:m>
                    <a:endParaRPr lang="en-US" sz="1400" dirty="0">
                      <a:solidFill>
                        <a:srgbClr val="FF0000"/>
                      </a:solidFill>
                    </a:endParaRPr>
                  </a:p>
                </p:txBody>
              </p:sp>
            </mc:Choice>
            <mc:Fallback xmlns="">
              <p:sp>
                <p:nvSpPr>
                  <p:cNvPr id="62" name="Rectangle 61"/>
                  <p:cNvSpPr>
                    <a:spLocks noRot="1" noChangeAspect="1" noMove="1" noResize="1" noEditPoints="1" noAdjustHandles="1" noChangeArrowheads="1" noChangeShapeType="1" noTextEdit="1"/>
                  </p:cNvSpPr>
                  <p:nvPr/>
                </p:nvSpPr>
                <p:spPr>
                  <a:xfrm>
                    <a:off x="2170909" y="4108371"/>
                    <a:ext cx="381386"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2196237" y="4643828"/>
                    <a:ext cx="34073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kern="0">
                              <a:solidFill>
                                <a:srgbClr val="FF0000"/>
                              </a:solidFill>
                              <a:latin typeface="Cambria Math" panose="02040503050406030204" pitchFamily="18" charset="0"/>
                            </a:rPr>
                            <m:t>𝐹</m:t>
                          </m:r>
                        </m:oMath>
                      </m:oMathPara>
                    </a14:m>
                    <a:endParaRPr lang="en-US" sz="1400" dirty="0">
                      <a:solidFill>
                        <a:srgbClr val="FF0000"/>
                      </a:solidFill>
                    </a:endParaRPr>
                  </a:p>
                </p:txBody>
              </p:sp>
            </mc:Choice>
            <mc:Fallback xmlns="">
              <p:sp>
                <p:nvSpPr>
                  <p:cNvPr id="63" name="Rectangle 62"/>
                  <p:cNvSpPr>
                    <a:spLocks noRot="1" noChangeAspect="1" noMove="1" noResize="1" noEditPoints="1" noAdjustHandles="1" noChangeArrowheads="1" noChangeShapeType="1" noTextEdit="1"/>
                  </p:cNvSpPr>
                  <p:nvPr/>
                </p:nvSpPr>
                <p:spPr>
                  <a:xfrm>
                    <a:off x="2196237" y="4643828"/>
                    <a:ext cx="340734" cy="307777"/>
                  </a:xfrm>
                  <a:prstGeom prst="rect">
                    <a:avLst/>
                  </a:prstGeom>
                  <a:blipFill>
                    <a:blip r:embed="rId1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4" name="Rectangle 63"/>
                <p:cNvSpPr/>
                <p:nvPr/>
              </p:nvSpPr>
              <p:spPr>
                <a:xfrm>
                  <a:off x="3200905" y="5585887"/>
                  <a:ext cx="1203984" cy="307777"/>
                </a:xfrm>
                <a:prstGeom prst="rect">
                  <a:avLst/>
                </a:prstGeom>
              </p:spPr>
              <p:txBody>
                <a:bodyPr wrap="none">
                  <a:spAutoFit/>
                </a:bodyPr>
                <a:lstStyle/>
                <a:p>
                  <a14:m>
                    <m:oMath xmlns:m="http://schemas.openxmlformats.org/officeDocument/2006/math">
                      <m:r>
                        <a:rPr lang="en-US" sz="1400" i="1" kern="0" smtClean="0">
                          <a:solidFill>
                            <a:srgbClr val="FF0000"/>
                          </a:solidFill>
                          <a:latin typeface="Cambria Math" panose="02040503050406030204" pitchFamily="18" charset="0"/>
                        </a:rPr>
                        <m:t>𝑃</m:t>
                      </m:r>
                      <m:r>
                        <a:rPr lang="en-US" sz="1400" i="1" kern="0" smtClean="0">
                          <a:solidFill>
                            <a:srgbClr val="FF0000"/>
                          </a:solidFill>
                          <a:latin typeface="Cambria Math" panose="02040503050406030204" pitchFamily="18" charset="0"/>
                        </a:rPr>
                        <m:t>(</m:t>
                      </m:r>
                      <m:r>
                        <a:rPr lang="en-US" sz="1400" b="0" i="1" kern="0" smtClean="0">
                          <a:solidFill>
                            <a:srgbClr val="FF0000"/>
                          </a:solidFill>
                          <a:latin typeface="Cambria Math" panose="02040503050406030204" pitchFamily="18" charset="0"/>
                        </a:rPr>
                        <m:t>𝑀</m:t>
                      </m:r>
                      <m:r>
                        <a:rPr lang="en-US" sz="1400" i="1" kern="0" smtClean="0">
                          <a:solidFill>
                            <a:srgbClr val="FF0000"/>
                          </a:solidFill>
                          <a:latin typeface="Cambria Math" panose="02040503050406030204" pitchFamily="18" charset="0"/>
                        </a:rPr>
                        <m:t>)</m:t>
                      </m:r>
                    </m:oMath>
                  </a14:m>
                  <a:r>
                    <a:rPr lang="en-US" sz="1200" kern="0" dirty="0">
                      <a:solidFill>
                        <a:srgbClr val="FF0000"/>
                      </a:solidFill>
                    </a:rPr>
                    <a:t> </a:t>
                  </a:r>
                  <a14:m>
                    <m:oMath xmlns:m="http://schemas.openxmlformats.org/officeDocument/2006/math">
                      <m:r>
                        <a:rPr lang="en-US" sz="1400" i="1" kern="0">
                          <a:solidFill>
                            <a:srgbClr val="FF0000"/>
                          </a:solidFill>
                          <a:latin typeface="Cambria Math" panose="02040503050406030204" pitchFamily="18" charset="0"/>
                        </a:rPr>
                        <m:t>𝑝</m:t>
                      </m:r>
                      <m:d>
                        <m:dPr>
                          <m:ctrlPr>
                            <a:rPr lang="en-US" sz="1400" i="1" kern="0">
                              <a:solidFill>
                                <a:srgbClr val="FF0000"/>
                              </a:solidFill>
                              <a:latin typeface="Cambria Math" panose="02040503050406030204" pitchFamily="18" charset="0"/>
                            </a:rPr>
                          </m:ctrlPr>
                        </m:dPr>
                        <m:e>
                          <m:r>
                            <a:rPr lang="en-US" sz="1400" i="1" kern="0">
                              <a:solidFill>
                                <a:srgbClr val="FF0000"/>
                              </a:solidFill>
                              <a:latin typeface="Cambria Math" panose="02040503050406030204" pitchFamily="18" charset="0"/>
                            </a:rPr>
                            <m:t>𝑥</m:t>
                          </m:r>
                          <m:r>
                            <a:rPr lang="en-US" sz="1400" i="1" kern="0">
                              <a:solidFill>
                                <a:srgbClr val="FF0000"/>
                              </a:solidFill>
                              <a:latin typeface="Cambria Math" panose="02040503050406030204" pitchFamily="18" charset="0"/>
                            </a:rPr>
                            <m:t>|</m:t>
                          </m:r>
                          <m:r>
                            <a:rPr lang="en-US" sz="1400" b="0" i="1" kern="0" smtClean="0">
                              <a:solidFill>
                                <a:srgbClr val="FF0000"/>
                              </a:solidFill>
                              <a:latin typeface="Cambria Math" panose="02040503050406030204" pitchFamily="18" charset="0"/>
                            </a:rPr>
                            <m:t>𝑀</m:t>
                          </m:r>
                        </m:e>
                      </m:d>
                    </m:oMath>
                  </a14:m>
                  <a:endParaRPr lang="en-US" sz="1400" i="1" kern="0" dirty="0">
                    <a:solidFill>
                      <a:srgbClr val="FF0000"/>
                    </a:solidFill>
                    <a:latin typeface="Cambria Math" panose="02040503050406030204" pitchFamily="18" charset="0"/>
                  </a:endParaRPr>
                </a:p>
              </p:txBody>
            </p:sp>
          </mc:Choice>
          <mc:Fallback xmlns="">
            <p:sp>
              <p:nvSpPr>
                <p:cNvPr id="64" name="Rectangle 63"/>
                <p:cNvSpPr>
                  <a:spLocks noRot="1" noChangeAspect="1" noMove="1" noResize="1" noEditPoints="1" noAdjustHandles="1" noChangeArrowheads="1" noChangeShapeType="1" noTextEdit="1"/>
                </p:cNvSpPr>
                <p:nvPr/>
              </p:nvSpPr>
              <p:spPr>
                <a:xfrm>
                  <a:off x="3200905" y="5585887"/>
                  <a:ext cx="1203984" cy="307777"/>
                </a:xfrm>
                <a:prstGeom prst="rect">
                  <a:avLst/>
                </a:prstGeom>
                <a:blipFill>
                  <a:blip r:embed="rId20"/>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4601303" y="5585887"/>
                  <a:ext cx="1122680" cy="307777"/>
                </a:xfrm>
                <a:prstGeom prst="rect">
                  <a:avLst/>
                </a:prstGeom>
              </p:spPr>
              <p:txBody>
                <a:bodyPr wrap="none">
                  <a:spAutoFit/>
                </a:bodyPr>
                <a:lstStyle/>
                <a:p>
                  <a14:m>
                    <m:oMath xmlns:m="http://schemas.openxmlformats.org/officeDocument/2006/math">
                      <m:r>
                        <a:rPr lang="en-US" sz="1400" i="1" kern="0" smtClean="0">
                          <a:solidFill>
                            <a:srgbClr val="FF0000"/>
                          </a:solidFill>
                          <a:latin typeface="Cambria Math" panose="02040503050406030204" pitchFamily="18" charset="0"/>
                        </a:rPr>
                        <m:t>𝑃</m:t>
                      </m:r>
                      <m:r>
                        <a:rPr lang="en-US" sz="1400" i="1" kern="0" smtClean="0">
                          <a:solidFill>
                            <a:srgbClr val="FF0000"/>
                          </a:solidFill>
                          <a:latin typeface="Cambria Math" panose="02040503050406030204" pitchFamily="18" charset="0"/>
                        </a:rPr>
                        <m:t>(</m:t>
                      </m:r>
                      <m:r>
                        <a:rPr lang="en-US" sz="1400" i="1" kern="0" smtClean="0">
                          <a:solidFill>
                            <a:srgbClr val="FF0000"/>
                          </a:solidFill>
                          <a:latin typeface="Cambria Math" panose="02040503050406030204" pitchFamily="18" charset="0"/>
                        </a:rPr>
                        <m:t>𝐹</m:t>
                      </m:r>
                      <m:r>
                        <a:rPr lang="en-US" sz="1400" i="1" kern="0" smtClean="0">
                          <a:solidFill>
                            <a:srgbClr val="FF0000"/>
                          </a:solidFill>
                          <a:latin typeface="Cambria Math" panose="02040503050406030204" pitchFamily="18" charset="0"/>
                        </a:rPr>
                        <m:t>)</m:t>
                      </m:r>
                    </m:oMath>
                  </a14:m>
                  <a:r>
                    <a:rPr lang="en-US" sz="1200" kern="0" dirty="0">
                      <a:solidFill>
                        <a:srgbClr val="FF0000"/>
                      </a:solidFill>
                    </a:rPr>
                    <a:t> </a:t>
                  </a:r>
                  <a14:m>
                    <m:oMath xmlns:m="http://schemas.openxmlformats.org/officeDocument/2006/math">
                      <m:r>
                        <a:rPr lang="en-US" sz="1400" i="1" kern="0">
                          <a:solidFill>
                            <a:srgbClr val="FF0000"/>
                          </a:solidFill>
                          <a:latin typeface="Cambria Math" panose="02040503050406030204" pitchFamily="18" charset="0"/>
                        </a:rPr>
                        <m:t>𝑝</m:t>
                      </m:r>
                      <m:d>
                        <m:dPr>
                          <m:ctrlPr>
                            <a:rPr lang="en-US" sz="1400" i="1" kern="0">
                              <a:solidFill>
                                <a:srgbClr val="FF0000"/>
                              </a:solidFill>
                              <a:latin typeface="Cambria Math" panose="02040503050406030204" pitchFamily="18" charset="0"/>
                            </a:rPr>
                          </m:ctrlPr>
                        </m:dPr>
                        <m:e>
                          <m:r>
                            <a:rPr lang="en-US" sz="1400" i="1" kern="0">
                              <a:solidFill>
                                <a:srgbClr val="FF0000"/>
                              </a:solidFill>
                              <a:latin typeface="Cambria Math" panose="02040503050406030204" pitchFamily="18" charset="0"/>
                            </a:rPr>
                            <m:t>𝑥</m:t>
                          </m:r>
                          <m:r>
                            <a:rPr lang="en-US" sz="1400" i="1" kern="0">
                              <a:solidFill>
                                <a:srgbClr val="FF0000"/>
                              </a:solidFill>
                              <a:latin typeface="Cambria Math" panose="02040503050406030204" pitchFamily="18" charset="0"/>
                            </a:rPr>
                            <m:t>|</m:t>
                          </m:r>
                          <m:r>
                            <a:rPr lang="en-US" sz="1400" i="1" kern="0">
                              <a:solidFill>
                                <a:srgbClr val="FF0000"/>
                              </a:solidFill>
                              <a:latin typeface="Cambria Math" panose="02040503050406030204" pitchFamily="18" charset="0"/>
                            </a:rPr>
                            <m:t>𝐹</m:t>
                          </m:r>
                        </m:e>
                      </m:d>
                    </m:oMath>
                  </a14:m>
                  <a:endParaRPr lang="en-US" sz="1400" i="1" kern="0" dirty="0">
                    <a:solidFill>
                      <a:srgbClr val="FF0000"/>
                    </a:solidFill>
                    <a:latin typeface="Cambria Math" panose="02040503050406030204" pitchFamily="18" charset="0"/>
                  </a:endParaRPr>
                </a:p>
              </p:txBody>
            </p:sp>
          </mc:Choice>
          <mc:Fallback xmlns="">
            <p:sp>
              <p:nvSpPr>
                <p:cNvPr id="65" name="Rectangle 64"/>
                <p:cNvSpPr>
                  <a:spLocks noRot="1" noChangeAspect="1" noMove="1" noResize="1" noEditPoints="1" noAdjustHandles="1" noChangeArrowheads="1" noChangeShapeType="1" noTextEdit="1"/>
                </p:cNvSpPr>
                <p:nvPr/>
              </p:nvSpPr>
              <p:spPr>
                <a:xfrm>
                  <a:off x="4601303" y="5585887"/>
                  <a:ext cx="1122680" cy="307777"/>
                </a:xfrm>
                <a:prstGeom prst="rect">
                  <a:avLst/>
                </a:prstGeom>
                <a:blipFill>
                  <a:blip r:embed="rId21"/>
                  <a:stretch>
                    <a:fillRect b="-7843"/>
                  </a:stretch>
                </a:blipFill>
              </p:spPr>
              <p:txBody>
                <a:bodyPr/>
                <a:lstStyle/>
                <a:p>
                  <a:r>
                    <a:rPr lang="en-US">
                      <a:noFill/>
                    </a:rPr>
                    <a:t> </a:t>
                  </a:r>
                </a:p>
              </p:txBody>
            </p:sp>
          </mc:Fallback>
        </mc:AlternateContent>
      </p:grpSp>
    </p:spTree>
    <p:extLst>
      <p:ext uri="{BB962C8B-B14F-4D97-AF65-F5344CB8AC3E}">
        <p14:creationId xmlns:p14="http://schemas.microsoft.com/office/powerpoint/2010/main" val="274173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fade">
                                      <p:cBhvr>
                                        <p:cTn id="16" dur="500"/>
                                        <p:tgtEl>
                                          <p:spTgt spid="1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gtEl>
                                        <p:attrNameLst>
                                          <p:attrName>style.visibility</p:attrName>
                                        </p:attrNameLst>
                                      </p:cBhvr>
                                      <p:to>
                                        <p:strVal val="visible"/>
                                      </p:to>
                                    </p:set>
                                    <p:animEffect transition="in" filter="fade">
                                      <p:cBhvr>
                                        <p:cTn id="26" dur="500"/>
                                        <p:tgtEl>
                                          <p:spTgt spid="1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xEl>
                                              <p:pRg st="9" end="9"/>
                                            </p:txEl>
                                          </p:spTgt>
                                        </p:tgtEl>
                                        <p:attrNameLst>
                                          <p:attrName>style.visibility</p:attrName>
                                        </p:attrNameLst>
                                      </p:cBhvr>
                                      <p:to>
                                        <p:strVal val="visible"/>
                                      </p:to>
                                    </p:set>
                                    <p:animEffect transition="in" filter="fade">
                                      <p:cBhvr>
                                        <p:cTn id="44" dur="500"/>
                                        <p:tgtEl>
                                          <p:spTgt spid="7">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xEl>
                                              <p:pRg st="10" end="10"/>
                                            </p:txEl>
                                          </p:spTgt>
                                        </p:tgtEl>
                                        <p:attrNameLst>
                                          <p:attrName>style.visibility</p:attrName>
                                        </p:attrNameLst>
                                      </p:cBhvr>
                                      <p:to>
                                        <p:strVal val="visible"/>
                                      </p:to>
                                    </p:set>
                                    <p:animEffect transition="in" filter="fade">
                                      <p:cBhvr>
                                        <p:cTn id="49" dur="500"/>
                                        <p:tgtEl>
                                          <p:spTgt spid="7">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xEl>
                                              <p:pRg st="11" end="11"/>
                                            </p:txEl>
                                          </p:spTgt>
                                        </p:tgtEl>
                                        <p:attrNameLst>
                                          <p:attrName>style.visibility</p:attrName>
                                        </p:attrNameLst>
                                      </p:cBhvr>
                                      <p:to>
                                        <p:strVal val="visible"/>
                                      </p:to>
                                    </p:set>
                                    <p:animEffect transition="in" filter="fade">
                                      <p:cBhvr>
                                        <p:cTn id="54" dur="500"/>
                                        <p:tgtEl>
                                          <p:spTgt spid="7">
                                            <p:txEl>
                                              <p:pRg st="11" end="11"/>
                                            </p:txEl>
                                          </p:spTgt>
                                        </p:tgtEl>
                                      </p:cBhvr>
                                    </p:animEffec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2732864"/>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sz="1800" dirty="0">
                    <a:solidFill>
                      <a:prstClr val="black"/>
                    </a:solidFill>
                  </a:rPr>
                  <a:t>In an attempt to obtain more accurate classification, we will consider an additional feature, </a:t>
                </a:r>
                <a:r>
                  <a:rPr lang="en-US" sz="1800" dirty="0" err="1">
                    <a:solidFill>
                      <a:prstClr val="black"/>
                    </a:solidFill>
                  </a:rPr>
                  <a:t>handspan</a:t>
                </a:r>
                <a:r>
                  <a:rPr lang="en-US" sz="1800" dirty="0">
                    <a:solidFill>
                      <a:prstClr val="black"/>
                    </a:solidFill>
                  </a:rPr>
                  <a:t> denoted by </a:t>
                </a:r>
                <a14:m>
                  <m:oMath xmlns:m="http://schemas.openxmlformats.org/officeDocument/2006/math">
                    <m:r>
                      <a:rPr lang="en-US" sz="1800" i="1" smtClean="0">
                        <a:solidFill>
                          <a:prstClr val="black"/>
                        </a:solidFill>
                        <a:latin typeface="Cambria Math" panose="02040503050406030204" pitchFamily="18" charset="0"/>
                      </a:rPr>
                      <m:t>𝑠</m:t>
                    </m:r>
                  </m:oMath>
                </a14:m>
                <a:r>
                  <a:rPr lang="en-US" sz="1800" dirty="0">
                    <a:solidFill>
                      <a:prstClr val="black"/>
                    </a:solidFill>
                  </a:rPr>
                  <a:t>. Again we can build a simple classifier to determine gender from height by constructing “male and female histograms” separately i.e. </a:t>
                </a: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smtClean="0">
                            <a:solidFill>
                              <a:prstClr val="black"/>
                            </a:solidFill>
                            <a:latin typeface="Cambria Math" panose="02040503050406030204" pitchFamily="18" charset="0"/>
                            <a:ea typeface="Cambria Math" panose="02040503050406030204" pitchFamily="18" charset="0"/>
                          </a:rPr>
                          <m:t>ℋ</m:t>
                        </m:r>
                      </m:e>
                      <m:sub>
                        <m:r>
                          <a:rPr lang="en-US" sz="1800" i="1">
                            <a:solidFill>
                              <a:prstClr val="black"/>
                            </a:solidFill>
                            <a:latin typeface="Cambria Math" panose="02040503050406030204" pitchFamily="18" charset="0"/>
                          </a:rPr>
                          <m:t>𝑀</m:t>
                        </m:r>
                      </m:sub>
                    </m:sSub>
                    <m:d>
                      <m:dPr>
                        <m:ctrlPr>
                          <a:rPr lang="en-US" sz="1800" i="1">
                            <a:solidFill>
                              <a:prstClr val="black"/>
                            </a:solidFill>
                            <a:latin typeface="Cambria Math" panose="02040503050406030204" pitchFamily="18" charset="0"/>
                          </a:rPr>
                        </m:ctrlPr>
                      </m:dPr>
                      <m:e>
                        <m:r>
                          <a:rPr lang="en-US" sz="1800" i="1">
                            <a:solidFill>
                              <a:prstClr val="black"/>
                            </a:solidFill>
                            <a:latin typeface="Cambria Math" panose="02040503050406030204" pitchFamily="18" charset="0"/>
                          </a:rPr>
                          <m:t>h</m:t>
                        </m:r>
                        <m:r>
                          <a:rPr lang="en-US" sz="1800" i="1" smtClean="0">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𝑠</m:t>
                        </m:r>
                      </m:e>
                    </m:d>
                  </m:oMath>
                </a14:m>
                <a:r>
                  <a:rPr lang="en-US" sz="1800" dirty="0">
                    <a:solidFill>
                      <a:prstClr val="black"/>
                    </a:solidFill>
                  </a:rPr>
                  <a:t> and </a:t>
                </a: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ea typeface="Cambria Math" panose="02040503050406030204" pitchFamily="18" charset="0"/>
                          </a:rPr>
                          <m:t>ℋ</m:t>
                        </m:r>
                      </m:e>
                      <m:sub>
                        <m:r>
                          <a:rPr lang="en-US" sz="1800" i="1">
                            <a:solidFill>
                              <a:prstClr val="black"/>
                            </a:solidFill>
                            <a:latin typeface="Cambria Math" panose="02040503050406030204" pitchFamily="18" charset="0"/>
                          </a:rPr>
                          <m:t>𝐹</m:t>
                        </m:r>
                      </m:sub>
                    </m:sSub>
                    <m:d>
                      <m:dPr>
                        <m:ctrlPr>
                          <a:rPr lang="en-US" sz="1800" i="1">
                            <a:solidFill>
                              <a:prstClr val="black"/>
                            </a:solidFill>
                            <a:latin typeface="Cambria Math" panose="02040503050406030204" pitchFamily="18" charset="0"/>
                          </a:rPr>
                        </m:ctrlPr>
                      </m:dPr>
                      <m:e>
                        <m:r>
                          <a:rPr lang="en-US" sz="1800" i="1">
                            <a:solidFill>
                              <a:prstClr val="black"/>
                            </a:solidFill>
                            <a:latin typeface="Cambria Math" panose="02040503050406030204" pitchFamily="18" charset="0"/>
                          </a:rPr>
                          <m:t>h</m:t>
                        </m:r>
                        <m:r>
                          <a:rPr lang="en-US" sz="1800" i="1" smtClean="0">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𝑠</m:t>
                        </m:r>
                      </m:e>
                    </m:d>
                  </m:oMath>
                </a14:m>
                <a:r>
                  <a:rPr lang="en-US" sz="1800" dirty="0">
                    <a:solidFill>
                      <a:prstClr val="black"/>
                    </a:solidFill>
                  </a:rPr>
                  <a:t> this time in two dimensions</a:t>
                </a:r>
              </a:p>
              <a:p>
                <a:endParaRPr lang="en-US" sz="1800" dirty="0">
                  <a:solidFill>
                    <a:prstClr val="black"/>
                  </a:solidFill>
                </a:endParaRPr>
              </a:p>
              <a:p>
                <a:pPr marL="461963" indent="-461963">
                  <a:lnSpc>
                    <a:spcPct val="107000"/>
                  </a:lnSpc>
                  <a:spcAft>
                    <a:spcPts val="800"/>
                  </a:spcAft>
                </a:pPr>
                <a:r>
                  <a:rPr lang="en-US" sz="1800" dirty="0">
                    <a:solidFill>
                      <a:prstClr val="black"/>
                    </a:solidFill>
                    <a:highlight>
                      <a:srgbClr val="FFFF00"/>
                    </a:highlight>
                    <a:ea typeface="Calibri" panose="020F0502020204030204" pitchFamily="34" charset="0"/>
                    <a:cs typeface="Times New Roman" panose="02020603050405020304" pitchFamily="18" charset="0"/>
                  </a:rPr>
                  <a:t>Query:</a:t>
                </a:r>
                <a:r>
                  <a:rPr lang="en-US" sz="1800" dirty="0">
                    <a:solidFill>
                      <a:prstClr val="black"/>
                    </a:solidFill>
                  </a:rPr>
                  <a:t> Given an individual’s height </a:t>
                </a:r>
                <a14:m>
                  <m:oMath xmlns:m="http://schemas.openxmlformats.org/officeDocument/2006/math">
                    <m:r>
                      <a:rPr lang="en-US" sz="1800" i="1" smtClean="0">
                        <a:solidFill>
                          <a:prstClr val="black"/>
                        </a:solidFill>
                        <a:latin typeface="Cambria Math" panose="02040503050406030204" pitchFamily="18" charset="0"/>
                      </a:rPr>
                      <m:t>𝑥</m:t>
                    </m:r>
                  </m:oMath>
                </a14:m>
                <a:r>
                  <a:rPr lang="en-US" sz="1800" dirty="0">
                    <a:solidFill>
                      <a:prstClr val="black"/>
                    </a:solidFill>
                  </a:rPr>
                  <a:t> and </a:t>
                </a:r>
                <a:r>
                  <a:rPr lang="en-US" sz="1800" dirty="0" err="1">
                    <a:solidFill>
                      <a:prstClr val="black"/>
                    </a:solidFill>
                  </a:rPr>
                  <a:t>handspan</a:t>
                </a:r>
                <a:r>
                  <a:rPr lang="en-US" sz="1800" dirty="0">
                    <a:solidFill>
                      <a:prstClr val="black"/>
                    </a:solidFill>
                  </a:rPr>
                  <a:t>  </a:t>
                </a:r>
                <a14:m>
                  <m:oMath xmlns:m="http://schemas.openxmlformats.org/officeDocument/2006/math">
                    <m:r>
                      <a:rPr lang="en-US" sz="1800" i="1" smtClean="0">
                        <a:solidFill>
                          <a:prstClr val="black"/>
                        </a:solidFill>
                        <a:latin typeface="Cambria Math" panose="02040503050406030204" pitchFamily="18" charset="0"/>
                      </a:rPr>
                      <m:t>𝑦</m:t>
                    </m:r>
                  </m:oMath>
                </a14:m>
                <a:r>
                  <a:rPr lang="en-US" sz="1800" dirty="0">
                    <a:solidFill>
                      <a:prstClr val="black"/>
                    </a:solidFill>
                  </a:rPr>
                  <a:t> we can easily “run the classifier” shown below to determine the likely gender</a:t>
                </a:r>
              </a:p>
              <a:p>
                <a:pPr marL="461963" indent="-461963">
                  <a:lnSpc>
                    <a:spcPct val="107000"/>
                  </a:lnSpc>
                  <a:spcAft>
                    <a:spcPts val="800"/>
                  </a:spcAft>
                </a:pPr>
                <a:endParaRPr lang="en-US" sz="18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2732864"/>
              </a:xfrm>
              <a:prstGeom prst="rect">
                <a:avLst/>
              </a:prstGeom>
              <a:blipFill>
                <a:blip r:embed="rId2"/>
                <a:stretch>
                  <a:fillRect l="-572" t="-1339" r="-735"/>
                </a:stretch>
              </a:blipFill>
            </p:spPr>
            <p:txBody>
              <a:bodyPr/>
              <a:lstStyle/>
              <a:p>
                <a:r>
                  <a:rPr lang="en-US">
                    <a:noFill/>
                  </a:rPr>
                  <a:t> </a:t>
                </a:r>
              </a:p>
            </p:txBody>
          </p:sp>
        </mc:Fallback>
      </mc:AlternateContent>
      <p:grpSp>
        <p:nvGrpSpPr>
          <p:cNvPr id="6" name="Group 5"/>
          <p:cNvGrpSpPr/>
          <p:nvPr/>
        </p:nvGrpSpPr>
        <p:grpSpPr>
          <a:xfrm>
            <a:off x="1254441" y="3101636"/>
            <a:ext cx="2853044" cy="935567"/>
            <a:chOff x="923388" y="4091593"/>
            <a:chExt cx="2853044" cy="935567"/>
          </a:xfrm>
        </p:grpSpPr>
        <mc:AlternateContent xmlns:mc="http://schemas.openxmlformats.org/markup-compatibility/2006" xmlns:a14="http://schemas.microsoft.com/office/drawing/2010/main">
          <mc:Choice Requires="a14">
            <p:sp>
              <p:nvSpPr>
                <p:cNvPr id="8" name="Rectangle 7"/>
                <p:cNvSpPr/>
                <p:nvPr/>
              </p:nvSpPr>
              <p:spPr>
                <a:xfrm>
                  <a:off x="923388" y="4359321"/>
                  <a:ext cx="12427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ℋ</m:t>
                            </m:r>
                          </m:e>
                          <m:sub>
                            <m:r>
                              <a:rPr lang="en-US" sz="2000" i="1">
                                <a:solidFill>
                                  <a:prstClr val="black"/>
                                </a:solidFill>
                                <a:latin typeface="Cambria Math" panose="02040503050406030204" pitchFamily="18" charset="0"/>
                              </a:rPr>
                              <m:t>𝑀</m:t>
                            </m:r>
                          </m:sub>
                        </m:sSub>
                        <m:d>
                          <m:dPr>
                            <m:ctrlPr>
                              <a:rPr lang="en-US" sz="2000" i="1">
                                <a:solidFill>
                                  <a:prstClr val="black"/>
                                </a:solidFill>
                                <a:latin typeface="Cambria Math" panose="02040503050406030204" pitchFamily="18" charset="0"/>
                              </a:rPr>
                            </m:ctrlPr>
                          </m:dPr>
                          <m:e>
                            <m:r>
                              <a:rPr lang="en-US" sz="2000" i="1" smtClean="0">
                                <a:solidFill>
                                  <a:prstClr val="black"/>
                                </a:solidFill>
                                <a:latin typeface="Cambria Math" panose="02040503050406030204" pitchFamily="18" charset="0"/>
                              </a:rPr>
                              <m:t>𝑥</m:t>
                            </m:r>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𝑦</m:t>
                            </m:r>
                          </m:e>
                        </m:d>
                      </m:oMath>
                    </m:oMathPara>
                  </a14:m>
                  <a:endParaRPr lang="en-US" sz="20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23388" y="4359321"/>
                  <a:ext cx="1242712" cy="400110"/>
                </a:xfrm>
                <a:prstGeom prst="rect">
                  <a:avLst/>
                </a:prstGeom>
                <a:blipFill rotWithShape="0">
                  <a:blip r:embed="rId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79951" y="4359321"/>
                  <a:ext cx="119648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ℋ</m:t>
                            </m:r>
                          </m:e>
                          <m:sub>
                            <m:r>
                              <a:rPr lang="en-US" sz="2000" i="1" smtClean="0">
                                <a:solidFill>
                                  <a:prstClr val="black"/>
                                </a:solidFill>
                                <a:latin typeface="Cambria Math" panose="02040503050406030204" pitchFamily="18" charset="0"/>
                              </a:rPr>
                              <m:t>𝐹</m:t>
                            </m:r>
                          </m:sub>
                        </m:sSub>
                        <m:d>
                          <m:dPr>
                            <m:ctrlPr>
                              <a:rPr lang="en-US" sz="2000" i="1">
                                <a:solidFill>
                                  <a:prstClr val="black"/>
                                </a:solidFill>
                                <a:latin typeface="Cambria Math" panose="02040503050406030204" pitchFamily="18" charset="0"/>
                              </a:rPr>
                            </m:ctrlPr>
                          </m:dPr>
                          <m:e>
                            <m:r>
                              <a:rPr lang="en-US" sz="2000" i="1" smtClean="0">
                                <a:solidFill>
                                  <a:prstClr val="black"/>
                                </a:solidFill>
                                <a:latin typeface="Cambria Math" panose="02040503050406030204" pitchFamily="18" charset="0"/>
                              </a:rPr>
                              <m:t>𝑥</m:t>
                            </m:r>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𝑦</m:t>
                            </m:r>
                          </m:e>
                        </m:d>
                      </m:oMath>
                    </m:oMathPara>
                  </a14:m>
                  <a:endParaRPr lang="en-US" sz="2000" dirty="0">
                    <a:solidFill>
                      <a:prstClr val="black"/>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579951" y="4359321"/>
                  <a:ext cx="1196481" cy="400110"/>
                </a:xfrm>
                <a:prstGeom prst="rect">
                  <a:avLst/>
                </a:prstGeom>
                <a:blipFill rotWithShape="0">
                  <a:blip r:embed="rId4"/>
                  <a:stretch>
                    <a:fillRect b="-7576"/>
                  </a:stretch>
                </a:blipFill>
              </p:spPr>
              <p:txBody>
                <a:bodyPr/>
                <a:lstStyle/>
                <a:p>
                  <a:r>
                    <a:rPr lang="en-US">
                      <a:noFill/>
                    </a:rPr>
                    <a:t> </a:t>
                  </a:r>
                </a:p>
              </p:txBody>
            </p:sp>
          </mc:Fallback>
        </mc:AlternateContent>
        <p:grpSp>
          <p:nvGrpSpPr>
            <p:cNvPr id="10" name="Group 9"/>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12" name="Rectangle 11"/>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13" name="Rectangle 12"/>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14" name="Rectangle 13"/>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pic>
        <p:nvPicPr>
          <p:cNvPr id="33" name="Picture 32"/>
          <p:cNvPicPr>
            <a:picLocks noChangeAspect="1"/>
          </p:cNvPicPr>
          <p:nvPr/>
        </p:nvPicPr>
        <p:blipFill>
          <a:blip r:embed="rId5"/>
          <a:stretch>
            <a:fillRect/>
          </a:stretch>
        </p:blipFill>
        <p:spPr>
          <a:xfrm>
            <a:off x="4479322" y="3039296"/>
            <a:ext cx="4217996" cy="3182395"/>
          </a:xfrm>
          <a:prstGeom prst="rect">
            <a:avLst/>
          </a:prstGeom>
        </p:spPr>
      </p:pic>
      <p:sp>
        <p:nvSpPr>
          <p:cNvPr id="34" name="TextBox 33"/>
          <p:cNvSpPr txBox="1"/>
          <p:nvPr/>
        </p:nvSpPr>
        <p:spPr>
          <a:xfrm>
            <a:off x="423185" y="5187705"/>
            <a:ext cx="3690313" cy="923330"/>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Think about the question: What formulas can we use to approximate the histograms?</a:t>
            </a:r>
          </a:p>
        </p:txBody>
      </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Tree>
    <p:extLst>
      <p:ext uri="{BB962C8B-B14F-4D97-AF65-F5344CB8AC3E}">
        <p14:creationId xmlns:p14="http://schemas.microsoft.com/office/powerpoint/2010/main" val="15495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476983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sz="2000" dirty="0">
                    <a:solidFill>
                      <a:schemeClr val="tx1"/>
                    </a:solidFill>
                  </a:rPr>
                  <a:t>In order to classify using two features (height and </a:t>
                </a:r>
                <a:r>
                  <a:rPr lang="en-US" sz="2000" dirty="0" err="1">
                    <a:solidFill>
                      <a:schemeClr val="tx1"/>
                    </a:solidFill>
                  </a:rPr>
                  <a:t>handspan</a:t>
                </a:r>
                <a:r>
                  <a:rPr lang="en-US" sz="2000" dirty="0">
                    <a:solidFill>
                      <a:schemeClr val="tx1"/>
                    </a:solidFill>
                  </a:rPr>
                  <a:t>) we need to use the following formula which generalizes the PDF from one dimension to two dimensions</a:t>
                </a:r>
              </a:p>
              <a:p>
                <a:pPr marL="457200" lvl="2"/>
                <a:r>
                  <a:rPr lang="en-US" sz="2000" dirty="0">
                    <a:solidFill>
                      <a:prstClr val="black"/>
                    </a:solidFill>
                  </a:rPr>
                  <a:t>2D PDF	</a:t>
                </a:r>
                <a14:m>
                  <m:oMath xmlns:m="http://schemas.openxmlformats.org/officeDocument/2006/math">
                    <m:r>
                      <a:rPr lang="en-US" sz="2000" i="1">
                        <a:solidFill>
                          <a:prstClr val="black"/>
                        </a:solidFill>
                        <a:latin typeface="Cambria Math" panose="02040503050406030204" pitchFamily="18" charset="0"/>
                      </a:rPr>
                      <m:t> </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b="0" i="1" smtClean="0">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2</m:t>
                        </m:r>
                        <m:r>
                          <a:rPr lang="en-US" sz="2000" i="1">
                            <a:solidFill>
                              <a:prstClr val="black"/>
                            </a:solidFill>
                            <a:latin typeface="Cambria Math" panose="02040503050406030204" pitchFamily="18" charset="0"/>
                            <a:ea typeface="Cambria Math" panose="02040503050406030204" pitchFamily="18" charset="0"/>
                          </a:rPr>
                          <m:t>𝜋</m:t>
                        </m:r>
                        <m:sSup>
                          <m:sSupPr>
                            <m:ctrlPr>
                              <a:rPr lang="en-US" sz="2000" i="1">
                                <a:solidFill>
                                  <a:prstClr val="black"/>
                                </a:solidFill>
                                <a:latin typeface="Cambria Math" panose="02040503050406030204" pitchFamily="18" charset="0"/>
                                <a:ea typeface="Cambria Math" panose="02040503050406030204" pitchFamily="18" charset="0"/>
                              </a:rPr>
                            </m:ctrlPr>
                          </m:sSupPr>
                          <m:e>
                            <m:r>
                              <a:rPr lang="en-US" sz="2000" i="1">
                                <a:solidFill>
                                  <a:prstClr val="black"/>
                                </a:solidFill>
                                <a:latin typeface="Cambria Math" panose="02040503050406030204" pitchFamily="18" charset="0"/>
                                <a:ea typeface="Cambria Math" panose="02040503050406030204" pitchFamily="18" charset="0"/>
                              </a:rPr>
                              <m:t> </m:t>
                            </m:r>
                            <m:d>
                              <m:dPr>
                                <m:begChr m:val="|"/>
                                <m:endChr m:val="|"/>
                                <m:ctrlPr>
                                  <a:rPr lang="en-US" sz="2000" i="1">
                                    <a:solidFill>
                                      <a:prstClr val="black"/>
                                    </a:solidFill>
                                    <a:latin typeface="Cambria Math" panose="02040503050406030204" pitchFamily="18" charset="0"/>
                                    <a:ea typeface="Cambria Math" panose="02040503050406030204" pitchFamily="18" charset="0"/>
                                  </a:rPr>
                                </m:ctrlPr>
                              </m:dPr>
                              <m:e>
                                <m:r>
                                  <m:rPr>
                                    <m:sty m:val="p"/>
                                  </m:rPr>
                                  <a:rPr lang="el-GR" sz="2000" i="1">
                                    <a:solidFill>
                                      <a:prstClr val="black"/>
                                    </a:solidFill>
                                    <a:latin typeface="Cambria Math" panose="02040503050406030204" pitchFamily="18" charset="0"/>
                                    <a:ea typeface="Cambria Math" panose="02040503050406030204" pitchFamily="18" charset="0"/>
                                  </a:rPr>
                                  <m:t>Σ</m:t>
                                </m:r>
                              </m:e>
                            </m:d>
                          </m:e>
                          <m:sup>
                            <m:f>
                              <m:fPr>
                                <m:ctrlPr>
                                  <a:rPr lang="en-US" sz="2000" i="1">
                                    <a:solidFill>
                                      <a:prstClr val="black"/>
                                    </a:solidFill>
                                    <a:latin typeface="Cambria Math" panose="02040503050406030204" pitchFamily="18" charset="0"/>
                                    <a:ea typeface="Cambria Math" panose="02040503050406030204" pitchFamily="18" charset="0"/>
                                  </a:rPr>
                                </m:ctrlPr>
                              </m:fPr>
                              <m:num>
                                <m:r>
                                  <a:rPr lang="en-US" sz="2000" i="1">
                                    <a:solidFill>
                                      <a:prstClr val="black"/>
                                    </a:solidFill>
                                    <a:latin typeface="Cambria Math" panose="02040503050406030204" pitchFamily="18" charset="0"/>
                                    <a:ea typeface="Cambria Math" panose="02040503050406030204" pitchFamily="18" charset="0"/>
                                  </a:rPr>
                                  <m:t>1</m:t>
                                </m:r>
                              </m:num>
                              <m:den>
                                <m:r>
                                  <a:rPr lang="en-US" sz="2000" i="1">
                                    <a:solidFill>
                                      <a:prstClr val="black"/>
                                    </a:solidFill>
                                    <a:latin typeface="Cambria Math" panose="02040503050406030204" pitchFamily="18" charset="0"/>
                                    <a:ea typeface="Cambria Math" panose="02040503050406030204" pitchFamily="18" charset="0"/>
                                  </a:rPr>
                                  <m:t>2</m:t>
                                </m:r>
                              </m:den>
                            </m:f>
                          </m:sup>
                        </m:sSup>
                      </m:den>
                    </m:f>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𝑒</m:t>
                        </m:r>
                      </m:e>
                      <m:sup>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2</m:t>
                            </m:r>
                          </m:den>
                        </m:f>
                        <m:r>
                          <a:rPr lang="en-US" sz="2000" i="1">
                            <a:solidFill>
                              <a:prstClr val="black"/>
                            </a:solidFill>
                            <a:latin typeface="Cambria Math" panose="02040503050406030204" pitchFamily="18" charset="0"/>
                          </a:rPr>
                          <m:t> </m:t>
                        </m:r>
                        <m:d>
                          <m:dPr>
                            <m:ctrlPr>
                              <a:rPr lang="en-US" sz="2000" i="1">
                                <a:solidFill>
                                  <a:prstClr val="black"/>
                                </a:solidFill>
                                <a:latin typeface="Cambria Math" panose="02040503050406030204" pitchFamily="18" charset="0"/>
                              </a:rPr>
                            </m:ctrlPr>
                          </m:dPr>
                          <m:e>
                            <m:r>
                              <a:rPr lang="en-US" sz="2000" b="1" i="1">
                                <a:solidFill>
                                  <a:prstClr val="black"/>
                                </a:solidFill>
                                <a:latin typeface="Cambria Math" panose="02040503050406030204" pitchFamily="18" charset="0"/>
                              </a:rPr>
                              <m:t>𝒙</m:t>
                            </m:r>
                            <m:r>
                              <a:rPr lang="en-US" sz="2000" i="1">
                                <a:solidFill>
                                  <a:prstClr val="black"/>
                                </a:solidFill>
                                <a:latin typeface="Cambria Math" panose="02040503050406030204" pitchFamily="18" charset="0"/>
                              </a:rPr>
                              <m:t>−</m:t>
                            </m:r>
                            <m:r>
                              <a:rPr lang="en-US" sz="2000" b="1" i="1">
                                <a:solidFill>
                                  <a:prstClr val="black"/>
                                </a:solidFill>
                                <a:latin typeface="Cambria Math" panose="02040503050406030204" pitchFamily="18" charset="0"/>
                                <a:ea typeface="Cambria Math" panose="02040503050406030204" pitchFamily="18" charset="0"/>
                              </a:rPr>
                              <m:t>𝝁</m:t>
                            </m:r>
                          </m:e>
                        </m:d>
                        <m:r>
                          <a:rPr lang="en-US" sz="2000" i="1">
                            <a:solidFill>
                              <a:prstClr val="black"/>
                            </a:solidFill>
                            <a:latin typeface="Cambria Math" panose="02040503050406030204" pitchFamily="18" charset="0"/>
                            <a:ea typeface="Cambria Math" panose="02040503050406030204" pitchFamily="18" charset="0"/>
                          </a:rPr>
                          <m:t> </m:t>
                        </m:r>
                        <m:sSup>
                          <m:sSupPr>
                            <m:ctrlPr>
                              <a:rPr lang="en-US" sz="2000" i="1">
                                <a:solidFill>
                                  <a:prstClr val="black"/>
                                </a:solidFill>
                                <a:latin typeface="Cambria Math" panose="02040503050406030204" pitchFamily="18" charset="0"/>
                              </a:rPr>
                            </m:ctrlPr>
                          </m:sSupPr>
                          <m:e>
                            <m:r>
                              <m:rPr>
                                <m:sty m:val="p"/>
                              </m:rPr>
                              <a:rPr lang="el-GR" sz="2000" i="1">
                                <a:solidFill>
                                  <a:prstClr val="black"/>
                                </a:solidFill>
                                <a:latin typeface="Cambria Math" panose="02040503050406030204" pitchFamily="18" charset="0"/>
                                <a:ea typeface="Cambria Math" panose="02040503050406030204" pitchFamily="18" charset="0"/>
                              </a:rPr>
                              <m:t>Σ</m:t>
                            </m:r>
                          </m:e>
                          <m:sup>
                            <m:r>
                              <a:rPr lang="en-US" sz="2000" i="1">
                                <a:solidFill>
                                  <a:prstClr val="black"/>
                                </a:solidFill>
                                <a:latin typeface="Cambria Math" panose="02040503050406030204" pitchFamily="18" charset="0"/>
                              </a:rPr>
                              <m:t>−1</m:t>
                            </m:r>
                          </m:sup>
                        </m:sSup>
                        <m:r>
                          <a:rPr lang="en-US" sz="2000" i="1">
                            <a:solidFill>
                              <a:prstClr val="black"/>
                            </a:solidFill>
                            <a:latin typeface="Cambria Math" panose="02040503050406030204" pitchFamily="18" charset="0"/>
                          </a:rPr>
                          <m:t> </m:t>
                        </m:r>
                        <m:sSup>
                          <m:sSupPr>
                            <m:ctrlPr>
                              <a:rPr lang="en-US" sz="2000" i="1">
                                <a:solidFill>
                                  <a:prstClr val="black"/>
                                </a:solidFill>
                                <a:latin typeface="Cambria Math" panose="02040503050406030204" pitchFamily="18" charset="0"/>
                              </a:rPr>
                            </m:ctrlPr>
                          </m:sSupPr>
                          <m:e>
                            <m:d>
                              <m:dPr>
                                <m:ctrlPr>
                                  <a:rPr lang="en-US" sz="2000" i="1">
                                    <a:solidFill>
                                      <a:prstClr val="black"/>
                                    </a:solidFill>
                                    <a:latin typeface="Cambria Math" panose="02040503050406030204" pitchFamily="18" charset="0"/>
                                  </a:rPr>
                                </m:ctrlPr>
                              </m:dPr>
                              <m:e>
                                <m:r>
                                  <a:rPr lang="en-US" sz="2000" b="1" i="1">
                                    <a:solidFill>
                                      <a:prstClr val="black"/>
                                    </a:solidFill>
                                    <a:latin typeface="Cambria Math" panose="02040503050406030204" pitchFamily="18" charset="0"/>
                                  </a:rPr>
                                  <m:t>𝒙</m:t>
                                </m:r>
                                <m:r>
                                  <a:rPr lang="en-US" sz="2000" i="1">
                                    <a:solidFill>
                                      <a:prstClr val="black"/>
                                    </a:solidFill>
                                    <a:latin typeface="Cambria Math" panose="02040503050406030204" pitchFamily="18" charset="0"/>
                                  </a:rPr>
                                  <m:t>−</m:t>
                                </m:r>
                                <m:r>
                                  <a:rPr lang="en-US" sz="2000" b="1" i="1">
                                    <a:solidFill>
                                      <a:prstClr val="black"/>
                                    </a:solidFill>
                                    <a:latin typeface="Cambria Math" panose="02040503050406030204" pitchFamily="18" charset="0"/>
                                    <a:ea typeface="Cambria Math" panose="02040503050406030204" pitchFamily="18" charset="0"/>
                                  </a:rPr>
                                  <m:t>𝝁</m:t>
                                </m:r>
                              </m:e>
                            </m:d>
                          </m:e>
                          <m:sup>
                            <m:r>
                              <a:rPr lang="en-US" sz="2000" i="1">
                                <a:solidFill>
                                  <a:prstClr val="black"/>
                                </a:solidFill>
                                <a:latin typeface="Cambria Math" panose="02040503050406030204" pitchFamily="18" charset="0"/>
                              </a:rPr>
                              <m:t>𝑇</m:t>
                            </m:r>
                          </m:sup>
                        </m:sSup>
                      </m:sup>
                    </m:sSup>
                  </m:oMath>
                </a14:m>
                <a:endParaRPr lang="en-US" sz="2000" dirty="0">
                  <a:solidFill>
                    <a:prstClr val="black"/>
                  </a:solidFill>
                </a:endParaRPr>
              </a:p>
              <a:p>
                <a:pPr marL="457200" lvl="2"/>
                <a:r>
                  <a:rPr lang="en-US" sz="2000" dirty="0">
                    <a:solidFill>
                      <a:prstClr val="black"/>
                    </a:solidFill>
                  </a:rPr>
                  <a:t>1D PDF	</a:t>
                </a:r>
                <a:r>
                  <a:rPr lang="en-US" sz="2000" dirty="0"/>
                  <a:t>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  </m:t>
                        </m:r>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a:rPr lang="en-US" sz="2000" i="1">
                                <a:latin typeface="Cambria Math" panose="02040503050406030204" pitchFamily="18" charset="0"/>
                              </a:rPr>
                              <m:t>𝜋</m:t>
                            </m:r>
                          </m:e>
                        </m:rad>
                        <m:r>
                          <a:rPr lang="en-US" sz="2000" b="0" i="1"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𝜎</m:t>
                        </m:r>
                        <m:r>
                          <m:rPr>
                            <m:nor/>
                          </m:rPr>
                          <a:rPr lang="en-US" sz="2000" i="1" dirty="0">
                            <a:latin typeface="Cambria Math" panose="02040503050406030204" pitchFamily="18" charset="0"/>
                          </a:rPr>
                          <m:t> </m:t>
                        </m:r>
                      </m:den>
                    </m:f>
                    <m:sSup>
                      <m:sSupPr>
                        <m:ctrlPr>
                          <a:rPr lang="en-US" sz="2000" i="1">
                            <a:latin typeface="Cambria Math" panose="02040503050406030204" pitchFamily="18" charset="0"/>
                          </a:rPr>
                        </m:ctrlPr>
                      </m:sSupPr>
                      <m:e>
                        <m:r>
                          <a:rPr lang="en-US" sz="2000" i="1">
                            <a:latin typeface="Cambria Math" panose="02040503050406030204" pitchFamily="18" charset="0"/>
                          </a:rPr>
                          <m:t>  </m:t>
                        </m:r>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ea typeface="Cambria Math" panose="02040503050406030204" pitchFamily="18" charset="0"/>
                              </a:rPr>
                              <m:t>𝜇</m:t>
                            </m:r>
                          </m:e>
                        </m:d>
                        <m:sSup>
                          <m:sSupPr>
                            <m:ctrlPr>
                              <a:rPr lang="en-US" sz="2000" i="1">
                                <a:latin typeface="Cambria Math" panose="02040503050406030204" pitchFamily="18" charset="0"/>
                              </a:rPr>
                            </m:ctrlPr>
                          </m:sSupPr>
                          <m:e>
                            <m:r>
                              <a:rPr lang="en-US" sz="2000" b="0" i="1" smtClean="0">
                                <a:latin typeface="Cambria Math" panose="02040503050406030204" pitchFamily="18" charset="0"/>
                              </a:rPr>
                              <m:t> </m:t>
                            </m:r>
                            <m:r>
                              <a:rPr lang="el-GR"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e>
                        </m:d>
                      </m:sup>
                    </m:sSup>
                  </m:oMath>
                </a14:m>
                <a:endParaRPr lang="en-US" sz="2000" dirty="0">
                  <a:solidFill>
                    <a:srgbClr val="FF0000"/>
                  </a:solidFill>
                </a:endParaRPr>
              </a:p>
              <a:p>
                <a:pPr marL="461963" indent="-461963">
                  <a:lnSpc>
                    <a:spcPct val="107000"/>
                  </a:lnSpc>
                  <a:spcBef>
                    <a:spcPts val="1200"/>
                  </a:spcBef>
                </a:pPr>
                <a:r>
                  <a:rPr lang="en-US" sz="2000" dirty="0">
                    <a:solidFill>
                      <a:schemeClr val="tx1"/>
                    </a:solidFill>
                  </a:rPr>
                  <a:t>Note that </a:t>
                </a:r>
                <a14:m>
                  <m:oMath xmlns:m="http://schemas.openxmlformats.org/officeDocument/2006/math">
                    <m:r>
                      <a:rPr lang="en-US" sz="2000" b="1" i="1">
                        <a:solidFill>
                          <a:schemeClr val="tx1"/>
                        </a:solidFill>
                        <a:latin typeface="Cambria Math" panose="02040503050406030204" pitchFamily="18" charset="0"/>
                      </a:rPr>
                      <m:t>𝒙</m:t>
                    </m:r>
                    <m:r>
                      <a:rPr lang="en-US" sz="2000" b="1" i="1">
                        <a:solidFill>
                          <a:schemeClr val="tx1"/>
                        </a:solidFill>
                        <a:latin typeface="Cambria Math" panose="02040503050406030204" pitchFamily="18" charset="0"/>
                      </a:rPr>
                      <m:t> </m:t>
                    </m:r>
                  </m:oMath>
                </a14:m>
                <a:r>
                  <a:rPr lang="en-US" sz="2000" dirty="0">
                    <a:solidFill>
                      <a:schemeClr val="tx1"/>
                    </a:solidFill>
                  </a:rPr>
                  <a:t>is now a vector specifying an individual’s height and </a:t>
                </a:r>
                <a:r>
                  <a:rPr lang="en-US" sz="2000" dirty="0" err="1">
                    <a:solidFill>
                      <a:schemeClr val="tx1"/>
                    </a:solidFill>
                  </a:rPr>
                  <a:t>handspan</a:t>
                </a:r>
                <a:r>
                  <a:rPr lang="en-US" sz="2000" dirty="0">
                    <a:solidFill>
                      <a:schemeClr val="tx1"/>
                    </a:solidFill>
                  </a:rPr>
                  <a:t>. The scalar parameters mean and standard deviation (e.g.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𝜇</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 and </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𝜎</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 are now replaced with the mean </a:t>
                </a:r>
                <a:r>
                  <a:rPr lang="en-US" sz="2000" b="1" u="sng" dirty="0">
                    <a:solidFill>
                      <a:schemeClr val="tx1"/>
                    </a:solidFill>
                  </a:rPr>
                  <a:t>vector</a:t>
                </a:r>
                <a:r>
                  <a:rPr lang="en-US" sz="2000" dirty="0">
                    <a:solidFill>
                      <a:schemeClr val="tx1"/>
                    </a:solidFill>
                  </a:rPr>
                  <a:t> and the covariance </a:t>
                </a:r>
                <a:r>
                  <a:rPr lang="en-US" sz="2000" b="1" u="sng" dirty="0">
                    <a:solidFill>
                      <a:schemeClr val="tx1"/>
                    </a:solidFill>
                  </a:rPr>
                  <a:t>matrix</a:t>
                </a:r>
                <a:r>
                  <a:rPr lang="en-US" sz="2000" dirty="0">
                    <a:solidFill>
                      <a:schemeClr val="tx1"/>
                    </a:solidFill>
                  </a:rPr>
                  <a:t> (e.g. </a:t>
                </a:r>
                <a14:m>
                  <m:oMath xmlns:m="http://schemas.openxmlformats.org/officeDocument/2006/math">
                    <m:sSub>
                      <m:sSubPr>
                        <m:ctrlPr>
                          <a:rPr lang="en-US" sz="2000" b="1" i="1" smtClean="0">
                            <a:solidFill>
                              <a:schemeClr val="tx1"/>
                            </a:solidFill>
                            <a:latin typeface="Cambria Math" panose="02040503050406030204" pitchFamily="18" charset="0"/>
                            <a:ea typeface="Cambria Math" panose="02040503050406030204" pitchFamily="18" charset="0"/>
                          </a:rPr>
                        </m:ctrlPr>
                      </m:sSubPr>
                      <m:e>
                        <m:r>
                          <a:rPr lang="en-US" sz="2000" b="1" i="1">
                            <a:solidFill>
                              <a:schemeClr val="tx1"/>
                            </a:solidFill>
                            <a:latin typeface="Cambria Math" panose="02040503050406030204" pitchFamily="18" charset="0"/>
                            <a:ea typeface="Cambria Math" panose="02040503050406030204" pitchFamily="18" charset="0"/>
                          </a:rPr>
                          <m:t>𝝁</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 and </a:t>
                </a:r>
                <a14:m>
                  <m:oMath xmlns:m="http://schemas.openxmlformats.org/officeDocument/2006/math">
                    <m:sSub>
                      <m:sSubPr>
                        <m:ctrlPr>
                          <a:rPr lang="en-US" sz="2000" b="1" i="1">
                            <a:solidFill>
                              <a:schemeClr val="tx1"/>
                            </a:solidFill>
                            <a:latin typeface="Cambria Math" panose="02040503050406030204" pitchFamily="18" charset="0"/>
                            <a:ea typeface="Cambria Math" panose="02040503050406030204" pitchFamily="18" charset="0"/>
                          </a:rPr>
                        </m:ctrlPr>
                      </m:sSubPr>
                      <m:e>
                        <m:r>
                          <m:rPr>
                            <m:sty m:val="p"/>
                          </m:rPr>
                          <a:rPr lang="el-GR" sz="2000" i="1">
                            <a:solidFill>
                              <a:schemeClr val="tx1"/>
                            </a:solidFill>
                            <a:latin typeface="Cambria Math" panose="02040503050406030204" pitchFamily="18" charset="0"/>
                            <a:ea typeface="Cambria Math" panose="02040503050406030204" pitchFamily="18" charset="0"/>
                          </a:rPr>
                          <m:t>Σ</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a:t>
                </a:r>
              </a:p>
              <a:p>
                <a:pPr marL="461963" indent="-461963">
                  <a:lnSpc>
                    <a:spcPct val="107000"/>
                  </a:lnSpc>
                  <a:spcBef>
                    <a:spcPts val="1200"/>
                  </a:spcBef>
                </a:pPr>
                <a:r>
                  <a:rPr lang="en-US" sz="2000" dirty="0">
                    <a:solidFill>
                      <a:schemeClr val="tx1"/>
                    </a:solidFill>
                  </a:rPr>
                  <a:t>The mean vectors and the covariance matrices contain information about the location and shape of the 3D histograms shown on the previous slide. The classifier formula is</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4769832"/>
              </a:xfrm>
              <a:prstGeom prst="rect">
                <a:avLst/>
              </a:prstGeom>
              <a:blipFill>
                <a:blip r:embed="rId2"/>
                <a:stretch>
                  <a:fillRect l="-735" t="-767" r="-1144" b="-1151"/>
                </a:stretch>
              </a:blipFill>
            </p:spPr>
            <p:txBody>
              <a:bodyPr/>
              <a:lstStyle/>
              <a:p>
                <a:r>
                  <a:rPr lang="en-US">
                    <a:noFill/>
                  </a:rPr>
                  <a:t> </a:t>
                </a:r>
              </a:p>
            </p:txBody>
          </p:sp>
        </mc:Fallback>
      </mc:AlternateContent>
      <p:grpSp>
        <p:nvGrpSpPr>
          <p:cNvPr id="16" name="Group 15"/>
          <p:cNvGrpSpPr/>
          <p:nvPr/>
        </p:nvGrpSpPr>
        <p:grpSpPr>
          <a:xfrm>
            <a:off x="888994" y="5449393"/>
            <a:ext cx="7251474" cy="874011"/>
            <a:chOff x="-1363424" y="4091593"/>
            <a:chExt cx="7251474" cy="874011"/>
          </a:xfrm>
        </p:grpSpPr>
        <mc:AlternateContent xmlns:mc="http://schemas.openxmlformats.org/markup-compatibility/2006" xmlns:a14="http://schemas.microsoft.com/office/drawing/2010/main">
          <mc:Choice Requires="a14">
            <p:sp>
              <p:nvSpPr>
                <p:cNvPr id="17" name="Rectangle 16"/>
                <p:cNvSpPr/>
                <p:nvPr/>
              </p:nvSpPr>
              <p:spPr>
                <a:xfrm>
                  <a:off x="-1363424" y="4140561"/>
                  <a:ext cx="3488647"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a:solidFill>
                                  <a:prstClr val="black"/>
                                </a:solidFill>
                                <a:latin typeface="Cambria Math" panose="02040503050406030204" pitchFamily="18" charset="0"/>
                              </a:rPr>
                              <m:t>𝑀</m:t>
                            </m:r>
                          </m:sub>
                        </m:sSub>
                        <m:d>
                          <m:dPr>
                            <m:ctrlPr>
                              <a:rPr lang="en-US" sz="1600" i="1" smtClean="0">
                                <a:solidFill>
                                  <a:prstClr val="black"/>
                                </a:solidFill>
                                <a:latin typeface="Cambria Math" panose="02040503050406030204" pitchFamily="18" charset="0"/>
                              </a:rPr>
                            </m:ctrlPr>
                          </m:dPr>
                          <m:e>
                            <m:f>
                              <m:fPr>
                                <m:ctrlPr>
                                  <a:rPr lang="en-US" sz="1600" i="1" smtClean="0">
                                    <a:solidFill>
                                      <a:prstClr val="black"/>
                                    </a:solidFill>
                                    <a:latin typeface="Cambria Math" panose="02040503050406030204" pitchFamily="18" charset="0"/>
                                  </a:rPr>
                                </m:ctrlPr>
                              </m:fPr>
                              <m:num>
                                <m:r>
                                  <a:rPr lang="en-US" sz="1600" i="1" smtClean="0">
                                    <a:solidFill>
                                      <a:prstClr val="black"/>
                                    </a:solidFill>
                                    <a:latin typeface="Cambria Math" panose="02040503050406030204" pitchFamily="18" charset="0"/>
                                  </a:rPr>
                                  <m:t>1</m:t>
                                </m:r>
                              </m:num>
                              <m:den>
                                <m:r>
                                  <a:rPr lang="en-US" sz="1600" i="1">
                                    <a:solidFill>
                                      <a:prstClr val="black"/>
                                    </a:solidFill>
                                    <a:latin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𝜋</m:t>
                                </m:r>
                                <m:sSup>
                                  <m:sSupPr>
                                    <m:ctrlPr>
                                      <a:rPr lang="en-US" sz="1600" i="1" smtClean="0">
                                        <a:solidFill>
                                          <a:prstClr val="black"/>
                                        </a:solidFill>
                                        <a:latin typeface="Cambria Math" panose="02040503050406030204" pitchFamily="18" charset="0"/>
                                        <a:ea typeface="Cambria Math" panose="02040503050406030204" pitchFamily="18" charset="0"/>
                                      </a:rPr>
                                    </m:ctrlPr>
                                  </m:sSupPr>
                                  <m:e>
                                    <m:r>
                                      <a:rPr lang="en-US" sz="1600" i="1" smtClean="0">
                                        <a:solidFill>
                                          <a:prstClr val="black"/>
                                        </a:solidFill>
                                        <a:latin typeface="Cambria Math" panose="02040503050406030204" pitchFamily="18" charset="0"/>
                                        <a:ea typeface="Cambria Math" panose="02040503050406030204" pitchFamily="18" charset="0"/>
                                      </a:rPr>
                                      <m:t> </m:t>
                                    </m:r>
                                    <m:d>
                                      <m:dPr>
                                        <m:begChr m:val="|"/>
                                        <m:endChr m:val="|"/>
                                        <m:ctrlPr>
                                          <a:rPr lang="en-US" sz="1600" i="1">
                                            <a:solidFill>
                                              <a:prstClr val="black"/>
                                            </a:solidFill>
                                            <a:latin typeface="Cambria Math" panose="02040503050406030204" pitchFamily="18" charset="0"/>
                                            <a:ea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a:solidFill>
                                                  <a:prstClr val="black"/>
                                                </a:solidFill>
                                                <a:latin typeface="Cambria Math" panose="02040503050406030204" pitchFamily="18" charset="0"/>
                                              </a:rPr>
                                              <m:t>𝑀</m:t>
                                            </m:r>
                                          </m:sub>
                                        </m:sSub>
                                      </m:e>
                                    </m:d>
                                  </m:e>
                                  <m:sup>
                                    <m:f>
                                      <m:fPr>
                                        <m:ctrlPr>
                                          <a:rPr lang="en-US" sz="1600" i="1" smtClean="0">
                                            <a:solidFill>
                                              <a:prstClr val="black"/>
                                            </a:solidFill>
                                            <a:latin typeface="Cambria Math" panose="02040503050406030204" pitchFamily="18" charset="0"/>
                                            <a:ea typeface="Cambria Math" panose="02040503050406030204" pitchFamily="18" charset="0"/>
                                          </a:rPr>
                                        </m:ctrlPr>
                                      </m:fPr>
                                      <m:num>
                                        <m:r>
                                          <a:rPr lang="en-US" sz="1600" i="1" smtClean="0">
                                            <a:solidFill>
                                              <a:prstClr val="black"/>
                                            </a:solidFill>
                                            <a:latin typeface="Cambria Math" panose="02040503050406030204" pitchFamily="18" charset="0"/>
                                            <a:ea typeface="Cambria Math" panose="02040503050406030204" pitchFamily="18" charset="0"/>
                                          </a:rPr>
                                          <m:t>1</m:t>
                                        </m:r>
                                      </m:num>
                                      <m:den>
                                        <m:r>
                                          <a:rPr lang="en-US" sz="1600" i="1" smtClean="0">
                                            <a:solidFill>
                                              <a:prstClr val="black"/>
                                            </a:solidFill>
                                            <a:latin typeface="Cambria Math" panose="02040503050406030204" pitchFamily="18" charset="0"/>
                                            <a:ea typeface="Cambria Math" panose="02040503050406030204" pitchFamily="18" charset="0"/>
                                          </a:rPr>
                                          <m:t>2</m:t>
                                        </m:r>
                                      </m:den>
                                    </m:f>
                                  </m:sup>
                                </m:sSup>
                              </m:den>
                            </m:f>
                            <m:sSup>
                              <m:sSupPr>
                                <m:ctrlPr>
                                  <a:rPr lang="en-US" sz="1600" i="1" smtClean="0">
                                    <a:solidFill>
                                      <a:prstClr val="black"/>
                                    </a:solidFill>
                                    <a:latin typeface="Cambria Math" panose="02040503050406030204" pitchFamily="18" charset="0"/>
                                  </a:rPr>
                                </m:ctrlPr>
                              </m:sSupPr>
                              <m:e>
                                <m:r>
                                  <a:rPr lang="en-US" sz="1600" i="1" smtClean="0">
                                    <a:solidFill>
                                      <a:prstClr val="black"/>
                                    </a:solidFill>
                                    <a:latin typeface="Cambria Math" panose="02040503050406030204" pitchFamily="18" charset="0"/>
                                  </a:rPr>
                                  <m:t>𝑒</m:t>
                                </m:r>
                              </m:e>
                              <m:sup>
                                <m:r>
                                  <a:rPr lang="en-US" sz="1600" i="1" smtClean="0">
                                    <a:solidFill>
                                      <a:prstClr val="black"/>
                                    </a:solidFill>
                                    <a:latin typeface="Cambria Math" panose="02040503050406030204" pitchFamily="18" charset="0"/>
                                  </a:rPr>
                                  <m:t>−</m:t>
                                </m:r>
                                <m:f>
                                  <m:fPr>
                                    <m:ctrlPr>
                                      <a:rPr lang="en-US" sz="1600" i="1" smtClean="0">
                                        <a:solidFill>
                                          <a:prstClr val="black"/>
                                        </a:solidFill>
                                        <a:latin typeface="Cambria Math" panose="02040503050406030204" pitchFamily="18" charset="0"/>
                                      </a:rPr>
                                    </m:ctrlPr>
                                  </m:fPr>
                                  <m:num>
                                    <m:r>
                                      <a:rPr lang="en-US" sz="1600" i="1" smtClean="0">
                                        <a:solidFill>
                                          <a:prstClr val="black"/>
                                        </a:solidFill>
                                        <a:latin typeface="Cambria Math" panose="02040503050406030204" pitchFamily="18" charset="0"/>
                                      </a:rPr>
                                      <m:t>1</m:t>
                                    </m:r>
                                  </m:num>
                                  <m:den>
                                    <m:r>
                                      <a:rPr lang="en-US" sz="1600" i="1" smtClean="0">
                                        <a:solidFill>
                                          <a:prstClr val="black"/>
                                        </a:solidFill>
                                        <a:latin typeface="Cambria Math" panose="02040503050406030204" pitchFamily="18" charset="0"/>
                                      </a:rPr>
                                      <m:t>2</m:t>
                                    </m:r>
                                  </m:den>
                                </m:f>
                                <m:d>
                                  <m:dPr>
                                    <m:ctrlPr>
                                      <a:rPr lang="en-US" sz="1600" i="1">
                                        <a:solidFill>
                                          <a:prstClr val="black"/>
                                        </a:solidFill>
                                        <a:latin typeface="Cambria Math" panose="02040503050406030204" pitchFamily="18" charset="0"/>
                                      </a:rPr>
                                    </m:ctrlPr>
                                  </m:dPr>
                                  <m:e>
                                    <m:r>
                                      <a:rPr lang="en-US" sz="1600" b="1" i="1">
                                        <a:solidFill>
                                          <a:prstClr val="black"/>
                                        </a:solidFill>
                                        <a:latin typeface="Cambria Math" panose="02040503050406030204" pitchFamily="18" charset="0"/>
                                      </a:rPr>
                                      <m:t>𝒙</m:t>
                                    </m:r>
                                    <m:r>
                                      <a:rPr lang="en-US" sz="1600" i="1">
                                        <a:solidFill>
                                          <a:prstClr val="black"/>
                                        </a:solidFill>
                                        <a:latin typeface="Cambria Math" panose="02040503050406030204" pitchFamily="18" charset="0"/>
                                      </a:rPr>
                                      <m:t>−</m:t>
                                    </m:r>
                                    <m:sSub>
                                      <m:sSubPr>
                                        <m:ctrlPr>
                                          <a:rPr lang="en-US" sz="1600" b="1" i="1">
                                            <a:solidFill>
                                              <a:prstClr val="black"/>
                                            </a:solidFill>
                                            <a:latin typeface="Cambria Math" panose="02040503050406030204" pitchFamily="18" charset="0"/>
                                            <a:ea typeface="Cambria Math" panose="02040503050406030204" pitchFamily="18" charset="0"/>
                                          </a:rPr>
                                        </m:ctrlPr>
                                      </m:sSubPr>
                                      <m:e>
                                        <m:r>
                                          <a:rPr lang="en-US" sz="1600" b="1" i="1">
                                            <a:solidFill>
                                              <a:prstClr val="black"/>
                                            </a:solidFill>
                                            <a:latin typeface="Cambria Math" panose="02040503050406030204" pitchFamily="18" charset="0"/>
                                            <a:ea typeface="Cambria Math" panose="02040503050406030204" pitchFamily="18" charset="0"/>
                                          </a:rPr>
                                          <m:t>𝝁</m:t>
                                        </m:r>
                                      </m:e>
                                      <m:sub>
                                        <m:r>
                                          <a:rPr lang="en-US" sz="1600" b="1" i="1">
                                            <a:solidFill>
                                              <a:prstClr val="black"/>
                                            </a:solidFill>
                                            <a:latin typeface="Cambria Math" panose="02040503050406030204" pitchFamily="18" charset="0"/>
                                            <a:ea typeface="Cambria Math" panose="02040503050406030204" pitchFamily="18" charset="0"/>
                                          </a:rPr>
                                          <m:t>𝑴</m:t>
                                        </m:r>
                                      </m:sub>
                                    </m:sSub>
                                  </m:e>
                                </m:d>
                                <m:r>
                                  <a:rPr lang="en-US" sz="1600" i="1" smtClean="0">
                                    <a:solidFill>
                                      <a:prstClr val="black"/>
                                    </a:solidFill>
                                    <a:latin typeface="Cambria Math" panose="02040503050406030204" pitchFamily="18" charset="0"/>
                                    <a:ea typeface="Cambria Math" panose="02040503050406030204" pitchFamily="18" charset="0"/>
                                  </a:rPr>
                                  <m:t> </m:t>
                                </m:r>
                                <m:sSup>
                                  <m:sSupPr>
                                    <m:ctrlPr>
                                      <a:rPr lang="en-US" sz="1600" i="1" smtClean="0">
                                        <a:solidFill>
                                          <a:prstClr val="black"/>
                                        </a:solidFill>
                                        <a:latin typeface="Cambria Math" panose="02040503050406030204" pitchFamily="18" charset="0"/>
                                      </a:rPr>
                                    </m:ctrlPr>
                                  </m:sSupPr>
                                  <m:e>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a:solidFill>
                                              <a:prstClr val="black"/>
                                            </a:solidFill>
                                            <a:latin typeface="Cambria Math" panose="02040503050406030204" pitchFamily="18" charset="0"/>
                                          </a:rPr>
                                          <m:t>𝑀</m:t>
                                        </m:r>
                                      </m:sub>
                                    </m:sSub>
                                  </m:e>
                                  <m:sup>
                                    <m:r>
                                      <a:rPr lang="en-US" sz="1600" i="1" smtClean="0">
                                        <a:solidFill>
                                          <a:prstClr val="black"/>
                                        </a:solidFill>
                                        <a:latin typeface="Cambria Math" panose="02040503050406030204" pitchFamily="18" charset="0"/>
                                      </a:rPr>
                                      <m:t>−1</m:t>
                                    </m:r>
                                  </m:sup>
                                </m:sSup>
                                <m:sSup>
                                  <m:sSupPr>
                                    <m:ctrlPr>
                                      <a:rPr lang="en-US" sz="1600" i="1">
                                        <a:solidFill>
                                          <a:prstClr val="black"/>
                                        </a:solidFill>
                                        <a:latin typeface="Cambria Math" panose="02040503050406030204" pitchFamily="18" charset="0"/>
                                      </a:rPr>
                                    </m:ctrlPr>
                                  </m:sSupPr>
                                  <m:e>
                                    <m:d>
                                      <m:dPr>
                                        <m:ctrlPr>
                                          <a:rPr lang="en-US" sz="1600" i="1">
                                            <a:solidFill>
                                              <a:prstClr val="black"/>
                                            </a:solidFill>
                                            <a:latin typeface="Cambria Math" panose="02040503050406030204" pitchFamily="18" charset="0"/>
                                          </a:rPr>
                                        </m:ctrlPr>
                                      </m:dPr>
                                      <m:e>
                                        <m:r>
                                          <a:rPr lang="en-US" sz="1600" b="1" i="1">
                                            <a:solidFill>
                                              <a:prstClr val="black"/>
                                            </a:solidFill>
                                            <a:latin typeface="Cambria Math" panose="02040503050406030204" pitchFamily="18" charset="0"/>
                                          </a:rPr>
                                          <m:t>𝒙</m:t>
                                        </m:r>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1" i="1">
                                                <a:solidFill>
                                                  <a:prstClr val="black"/>
                                                </a:solidFill>
                                                <a:latin typeface="Cambria Math" panose="02040503050406030204" pitchFamily="18" charset="0"/>
                                                <a:ea typeface="Cambria Math" panose="02040503050406030204" pitchFamily="18" charset="0"/>
                                              </a:rPr>
                                              <m:t>𝝁</m:t>
                                            </m:r>
                                          </m:e>
                                          <m:sub>
                                            <m:r>
                                              <a:rPr lang="en-US" sz="1600" b="1" i="1">
                                                <a:solidFill>
                                                  <a:prstClr val="black"/>
                                                </a:solidFill>
                                                <a:latin typeface="Cambria Math" panose="02040503050406030204" pitchFamily="18" charset="0"/>
                                                <a:ea typeface="Cambria Math" panose="02040503050406030204" pitchFamily="18" charset="0"/>
                                              </a:rPr>
                                              <m:t>𝑴</m:t>
                                            </m:r>
                                          </m:sub>
                                        </m:sSub>
                                      </m:e>
                                    </m:d>
                                  </m:e>
                                  <m:sup>
                                    <m:r>
                                      <a:rPr lang="en-US" sz="1600" i="1">
                                        <a:solidFill>
                                          <a:prstClr val="black"/>
                                        </a:solidFill>
                                        <a:latin typeface="Cambria Math" panose="02040503050406030204" pitchFamily="18" charset="0"/>
                                      </a:rPr>
                                      <m:t>𝑇</m:t>
                                    </m:r>
                                  </m:sup>
                                </m:sSup>
                              </m:sup>
                            </m:sSup>
                          </m:e>
                        </m:d>
                      </m:oMath>
                    </m:oMathPara>
                  </a14:m>
                  <a:endParaRPr lang="en-US" sz="1600"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363424" y="4140561"/>
                  <a:ext cx="3488647" cy="7287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989" y="4140561"/>
                  <a:ext cx="3312061"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smtClean="0">
                                <a:solidFill>
                                  <a:prstClr val="black"/>
                                </a:solidFill>
                                <a:latin typeface="Cambria Math" panose="02040503050406030204" pitchFamily="18" charset="0"/>
                              </a:rPr>
                              <m:t>𝐹</m:t>
                            </m:r>
                          </m:sub>
                        </m:sSub>
                        <m:d>
                          <m:dPr>
                            <m:ctrlPr>
                              <a:rPr lang="en-US" sz="1600" i="1">
                                <a:solidFill>
                                  <a:prstClr val="black"/>
                                </a:solidFill>
                                <a:latin typeface="Cambria Math" panose="02040503050406030204" pitchFamily="18" charset="0"/>
                              </a:rPr>
                            </m:ctrlPr>
                          </m:dPr>
                          <m:e>
                            <m:f>
                              <m:fPr>
                                <m:ctrlPr>
                                  <a:rPr lang="en-US" sz="1600" i="1">
                                    <a:solidFill>
                                      <a:prstClr val="black"/>
                                    </a:solidFill>
                                    <a:latin typeface="Cambria Math" panose="02040503050406030204" pitchFamily="18" charset="0"/>
                                  </a:rPr>
                                </m:ctrlPr>
                              </m:fPr>
                              <m:num>
                                <m:r>
                                  <a:rPr lang="en-US" sz="1600" i="1">
                                    <a:solidFill>
                                      <a:prstClr val="black"/>
                                    </a:solidFill>
                                    <a:latin typeface="Cambria Math" panose="02040503050406030204" pitchFamily="18" charset="0"/>
                                  </a:rPr>
                                  <m:t>1</m:t>
                                </m:r>
                              </m:num>
                              <m:den>
                                <m:r>
                                  <a:rPr lang="en-US" sz="1600" i="1">
                                    <a:solidFill>
                                      <a:prstClr val="black"/>
                                    </a:solidFill>
                                    <a:latin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𝜋</m:t>
                                </m:r>
                                <m:sSup>
                                  <m:sSupPr>
                                    <m:ctrlPr>
                                      <a:rPr lang="en-US" sz="1600" i="1">
                                        <a:solidFill>
                                          <a:prstClr val="black"/>
                                        </a:solidFill>
                                        <a:latin typeface="Cambria Math" panose="02040503050406030204" pitchFamily="18" charset="0"/>
                                        <a:ea typeface="Cambria Math" panose="02040503050406030204" pitchFamily="18" charset="0"/>
                                      </a:rPr>
                                    </m:ctrlPr>
                                  </m:sSupPr>
                                  <m:e>
                                    <m:r>
                                      <a:rPr lang="en-US" sz="1600" i="1" smtClean="0">
                                        <a:solidFill>
                                          <a:prstClr val="black"/>
                                        </a:solidFill>
                                        <a:latin typeface="Cambria Math" panose="02040503050406030204" pitchFamily="18" charset="0"/>
                                        <a:ea typeface="Cambria Math" panose="02040503050406030204" pitchFamily="18" charset="0"/>
                                      </a:rPr>
                                      <m:t> </m:t>
                                    </m:r>
                                    <m:d>
                                      <m:dPr>
                                        <m:begChr m:val="|"/>
                                        <m:endChr m:val="|"/>
                                        <m:ctrlPr>
                                          <a:rPr lang="en-US" sz="1600" i="1">
                                            <a:solidFill>
                                              <a:prstClr val="black"/>
                                            </a:solidFill>
                                            <a:latin typeface="Cambria Math" panose="02040503050406030204" pitchFamily="18" charset="0"/>
                                            <a:ea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smtClean="0">
                                                <a:solidFill>
                                                  <a:prstClr val="black"/>
                                                </a:solidFill>
                                                <a:latin typeface="Cambria Math" panose="02040503050406030204" pitchFamily="18" charset="0"/>
                                              </a:rPr>
                                              <m:t>𝐹</m:t>
                                            </m:r>
                                          </m:sub>
                                        </m:sSub>
                                      </m:e>
                                    </m:d>
                                  </m:e>
                                  <m:sup>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1</m:t>
                                        </m:r>
                                      </m:num>
                                      <m:den>
                                        <m:r>
                                          <a:rPr lang="en-US" sz="1600" i="1">
                                            <a:solidFill>
                                              <a:prstClr val="black"/>
                                            </a:solidFill>
                                            <a:latin typeface="Cambria Math" panose="02040503050406030204" pitchFamily="18" charset="0"/>
                                            <a:ea typeface="Cambria Math" panose="02040503050406030204" pitchFamily="18" charset="0"/>
                                          </a:rPr>
                                          <m:t>2</m:t>
                                        </m:r>
                                      </m:den>
                                    </m:f>
                                  </m:sup>
                                </m:sSup>
                              </m:den>
                            </m:f>
                            <m:sSup>
                              <m:sSupPr>
                                <m:ctrlPr>
                                  <a:rPr lang="en-US" sz="1600" i="1">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𝑒</m:t>
                                </m:r>
                              </m:e>
                              <m:sup>
                                <m:r>
                                  <a:rPr lang="en-US" sz="1600" i="1">
                                    <a:solidFill>
                                      <a:prstClr val="black"/>
                                    </a:solidFill>
                                    <a:latin typeface="Cambria Math" panose="02040503050406030204" pitchFamily="18" charset="0"/>
                                  </a:rPr>
                                  <m:t>−</m:t>
                                </m:r>
                                <m:f>
                                  <m:fPr>
                                    <m:ctrlPr>
                                      <a:rPr lang="en-US" sz="1600" i="1">
                                        <a:solidFill>
                                          <a:prstClr val="black"/>
                                        </a:solidFill>
                                        <a:latin typeface="Cambria Math" panose="02040503050406030204" pitchFamily="18" charset="0"/>
                                      </a:rPr>
                                    </m:ctrlPr>
                                  </m:fPr>
                                  <m:num>
                                    <m:r>
                                      <a:rPr lang="en-US" sz="1600" i="1">
                                        <a:solidFill>
                                          <a:prstClr val="black"/>
                                        </a:solidFill>
                                        <a:latin typeface="Cambria Math" panose="02040503050406030204" pitchFamily="18" charset="0"/>
                                      </a:rPr>
                                      <m:t>1</m:t>
                                    </m:r>
                                  </m:num>
                                  <m:den>
                                    <m:r>
                                      <a:rPr lang="en-US" sz="1600" i="1">
                                        <a:solidFill>
                                          <a:prstClr val="black"/>
                                        </a:solidFill>
                                        <a:latin typeface="Cambria Math" panose="02040503050406030204" pitchFamily="18" charset="0"/>
                                      </a:rPr>
                                      <m:t>2</m:t>
                                    </m:r>
                                  </m:den>
                                </m:f>
                                <m:d>
                                  <m:dPr>
                                    <m:ctrlPr>
                                      <a:rPr lang="en-US" sz="1600" i="1">
                                        <a:solidFill>
                                          <a:prstClr val="black"/>
                                        </a:solidFill>
                                        <a:latin typeface="Cambria Math" panose="02040503050406030204" pitchFamily="18" charset="0"/>
                                      </a:rPr>
                                    </m:ctrlPr>
                                  </m:dPr>
                                  <m:e>
                                    <m:r>
                                      <a:rPr lang="en-US" sz="1600" b="1" i="1">
                                        <a:solidFill>
                                          <a:prstClr val="black"/>
                                        </a:solidFill>
                                        <a:latin typeface="Cambria Math" panose="02040503050406030204" pitchFamily="18" charset="0"/>
                                      </a:rPr>
                                      <m:t>𝒙</m:t>
                                    </m:r>
                                    <m:r>
                                      <a:rPr lang="en-US" sz="1600" i="1">
                                        <a:solidFill>
                                          <a:prstClr val="black"/>
                                        </a:solidFill>
                                        <a:latin typeface="Cambria Math" panose="02040503050406030204" pitchFamily="18" charset="0"/>
                                      </a:rPr>
                                      <m:t>−</m:t>
                                    </m:r>
                                    <m:sSub>
                                      <m:sSubPr>
                                        <m:ctrlPr>
                                          <a:rPr lang="en-US" sz="1600" b="1" i="1">
                                            <a:solidFill>
                                              <a:prstClr val="black"/>
                                            </a:solidFill>
                                            <a:latin typeface="Cambria Math" panose="02040503050406030204" pitchFamily="18" charset="0"/>
                                            <a:ea typeface="Cambria Math" panose="02040503050406030204" pitchFamily="18" charset="0"/>
                                          </a:rPr>
                                        </m:ctrlPr>
                                      </m:sSubPr>
                                      <m:e>
                                        <m:r>
                                          <a:rPr lang="en-US" sz="1600" b="1" i="1">
                                            <a:solidFill>
                                              <a:prstClr val="black"/>
                                            </a:solidFill>
                                            <a:latin typeface="Cambria Math" panose="02040503050406030204" pitchFamily="18" charset="0"/>
                                            <a:ea typeface="Cambria Math" panose="02040503050406030204" pitchFamily="18" charset="0"/>
                                          </a:rPr>
                                          <m:t>𝝁</m:t>
                                        </m:r>
                                      </m:e>
                                      <m:sub>
                                        <m:r>
                                          <a:rPr lang="en-US" sz="1600" b="1" i="1" smtClean="0">
                                            <a:solidFill>
                                              <a:prstClr val="black"/>
                                            </a:solidFill>
                                            <a:latin typeface="Cambria Math" panose="02040503050406030204" pitchFamily="18" charset="0"/>
                                            <a:ea typeface="Cambria Math" panose="02040503050406030204" pitchFamily="18" charset="0"/>
                                          </a:rPr>
                                          <m:t>𝑭</m:t>
                                        </m:r>
                                      </m:sub>
                                    </m:sSub>
                                  </m:e>
                                </m:d>
                                <m:r>
                                  <a:rPr lang="en-US" sz="1600" i="1">
                                    <a:solidFill>
                                      <a:prstClr val="black"/>
                                    </a:solidFill>
                                    <a:latin typeface="Cambria Math" panose="02040503050406030204" pitchFamily="18" charset="0"/>
                                    <a:ea typeface="Cambria Math" panose="02040503050406030204" pitchFamily="18" charset="0"/>
                                  </a:rPr>
                                  <m:t> </m:t>
                                </m:r>
                                <m:sSup>
                                  <m:sSupPr>
                                    <m:ctrlPr>
                                      <a:rPr lang="en-US" sz="1600" i="1">
                                        <a:solidFill>
                                          <a:prstClr val="black"/>
                                        </a:solidFill>
                                        <a:latin typeface="Cambria Math" panose="02040503050406030204" pitchFamily="18" charset="0"/>
                                      </a:rPr>
                                    </m:ctrlPr>
                                  </m:sSupPr>
                                  <m:e>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smtClean="0">
                                            <a:solidFill>
                                              <a:prstClr val="black"/>
                                            </a:solidFill>
                                            <a:latin typeface="Cambria Math" panose="02040503050406030204" pitchFamily="18" charset="0"/>
                                          </a:rPr>
                                          <m:t>𝐹</m:t>
                                        </m:r>
                                      </m:sub>
                                    </m:sSub>
                                  </m:e>
                                  <m:sup>
                                    <m:r>
                                      <a:rPr lang="en-US" sz="1600" i="1">
                                        <a:solidFill>
                                          <a:prstClr val="black"/>
                                        </a:solidFill>
                                        <a:latin typeface="Cambria Math" panose="02040503050406030204" pitchFamily="18" charset="0"/>
                                      </a:rPr>
                                      <m:t>−1</m:t>
                                    </m:r>
                                  </m:sup>
                                </m:sSup>
                                <m:sSup>
                                  <m:sSupPr>
                                    <m:ctrlPr>
                                      <a:rPr lang="en-US" sz="1600" i="1">
                                        <a:solidFill>
                                          <a:prstClr val="black"/>
                                        </a:solidFill>
                                        <a:latin typeface="Cambria Math" panose="02040503050406030204" pitchFamily="18" charset="0"/>
                                      </a:rPr>
                                    </m:ctrlPr>
                                  </m:sSupPr>
                                  <m:e>
                                    <m:d>
                                      <m:dPr>
                                        <m:ctrlPr>
                                          <a:rPr lang="en-US" sz="1600" i="1">
                                            <a:solidFill>
                                              <a:prstClr val="black"/>
                                            </a:solidFill>
                                            <a:latin typeface="Cambria Math" panose="02040503050406030204" pitchFamily="18" charset="0"/>
                                          </a:rPr>
                                        </m:ctrlPr>
                                      </m:dPr>
                                      <m:e>
                                        <m:r>
                                          <a:rPr lang="en-US" sz="1600" b="1" i="1">
                                            <a:solidFill>
                                              <a:prstClr val="black"/>
                                            </a:solidFill>
                                            <a:latin typeface="Cambria Math" panose="02040503050406030204" pitchFamily="18" charset="0"/>
                                          </a:rPr>
                                          <m:t>𝒙</m:t>
                                        </m:r>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1" i="1">
                                                <a:solidFill>
                                                  <a:prstClr val="black"/>
                                                </a:solidFill>
                                                <a:latin typeface="Cambria Math" panose="02040503050406030204" pitchFamily="18" charset="0"/>
                                                <a:ea typeface="Cambria Math" panose="02040503050406030204" pitchFamily="18" charset="0"/>
                                              </a:rPr>
                                              <m:t>𝝁</m:t>
                                            </m:r>
                                          </m:e>
                                          <m:sub>
                                            <m:r>
                                              <a:rPr lang="en-US" sz="1600" b="1" i="1" smtClean="0">
                                                <a:solidFill>
                                                  <a:prstClr val="black"/>
                                                </a:solidFill>
                                                <a:latin typeface="Cambria Math" panose="02040503050406030204" pitchFamily="18" charset="0"/>
                                                <a:ea typeface="Cambria Math" panose="02040503050406030204" pitchFamily="18" charset="0"/>
                                              </a:rPr>
                                              <m:t>𝑭</m:t>
                                            </m:r>
                                          </m:sub>
                                        </m:sSub>
                                      </m:e>
                                    </m:d>
                                  </m:e>
                                  <m:sup>
                                    <m:r>
                                      <a:rPr lang="en-US" sz="1600" i="1">
                                        <a:solidFill>
                                          <a:prstClr val="black"/>
                                        </a:solidFill>
                                        <a:latin typeface="Cambria Math" panose="02040503050406030204" pitchFamily="18" charset="0"/>
                                      </a:rPr>
                                      <m:t>𝑇</m:t>
                                    </m:r>
                                  </m:sup>
                                </m:sSup>
                              </m:sup>
                            </m:sSup>
                          </m:e>
                        </m:d>
                      </m:oMath>
                    </m:oMathPara>
                  </a14:m>
                  <a:endParaRPr lang="en-US" sz="1600"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989" y="4140561"/>
                  <a:ext cx="3312061" cy="728726"/>
                </a:xfrm>
                <a:prstGeom prst="rect">
                  <a:avLst/>
                </a:prstGeom>
                <a:blipFill>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359394" cy="874011"/>
              <a:chOff x="2170909" y="4091593"/>
              <a:chExt cx="359394" cy="874011"/>
            </a:xfrm>
          </p:grpSpPr>
          <p:sp>
            <p:nvSpPr>
              <p:cNvPr id="20" name="Rectangle 19"/>
              <p:cNvSpPr/>
              <p:nvPr/>
            </p:nvSpPr>
            <p:spPr>
              <a:xfrm>
                <a:off x="2216595" y="4270079"/>
                <a:ext cx="287258" cy="338554"/>
              </a:xfrm>
              <a:prstGeom prst="rect">
                <a:avLst/>
              </a:prstGeom>
            </p:spPr>
            <p:txBody>
              <a:bodyPr wrap="none">
                <a:spAutoFit/>
              </a:bodyPr>
              <a:lstStyle/>
              <a:p>
                <a:r>
                  <a:rPr lang="en-US" sz="1600" dirty="0">
                    <a:solidFill>
                      <a:prstClr val="black"/>
                    </a:solidFill>
                  </a:rPr>
                  <a:t>&gt;</a:t>
                </a:r>
              </a:p>
            </p:txBody>
          </p:sp>
          <p:sp>
            <p:nvSpPr>
              <p:cNvPr id="21" name="Rectangle 20"/>
              <p:cNvSpPr/>
              <p:nvPr/>
            </p:nvSpPr>
            <p:spPr>
              <a:xfrm>
                <a:off x="2216595" y="4448565"/>
                <a:ext cx="287258" cy="338554"/>
              </a:xfrm>
              <a:prstGeom prst="rect">
                <a:avLst/>
              </a:prstGeom>
            </p:spPr>
            <p:txBody>
              <a:bodyPr wrap="none">
                <a:spAutoFit/>
              </a:bodyPr>
              <a:lstStyle/>
              <a:p>
                <a:r>
                  <a:rPr lang="en-US" sz="1600" dirty="0">
                    <a:solidFill>
                      <a:prstClr val="black"/>
                    </a:solidFill>
                  </a:rPr>
                  <a:t>&lt;</a:t>
                </a:r>
              </a:p>
            </p:txBody>
          </p:sp>
          <p:sp>
            <p:nvSpPr>
              <p:cNvPr id="22" name="Rectangle 21"/>
              <p:cNvSpPr/>
              <p:nvPr/>
            </p:nvSpPr>
            <p:spPr>
              <a:xfrm>
                <a:off x="2170909" y="4091593"/>
                <a:ext cx="359394" cy="338554"/>
              </a:xfrm>
              <a:prstGeom prst="rect">
                <a:avLst/>
              </a:prstGeom>
            </p:spPr>
            <p:txBody>
              <a:bodyPr wrap="none">
                <a:spAutoFit/>
              </a:bodyPr>
              <a:lstStyle/>
              <a:p>
                <a:r>
                  <a:rPr lang="en-US" sz="1600" dirty="0">
                    <a:solidFill>
                      <a:prstClr val="black"/>
                    </a:solidFill>
                  </a:rPr>
                  <a:t>M</a:t>
                </a:r>
              </a:p>
            </p:txBody>
          </p:sp>
          <p:sp>
            <p:nvSpPr>
              <p:cNvPr id="23" name="Rectangle 22"/>
              <p:cNvSpPr/>
              <p:nvPr/>
            </p:nvSpPr>
            <p:spPr>
              <a:xfrm>
                <a:off x="2221404" y="4627050"/>
                <a:ext cx="279244" cy="338554"/>
              </a:xfrm>
              <a:prstGeom prst="rect">
                <a:avLst/>
              </a:prstGeom>
            </p:spPr>
            <p:txBody>
              <a:bodyPr wrap="none">
                <a:spAutoFit/>
              </a:bodyPr>
              <a:lstStyle/>
              <a:p>
                <a:r>
                  <a:rPr lang="en-US" sz="1600" dirty="0">
                    <a:solidFill>
                      <a:prstClr val="black"/>
                    </a:solidFill>
                  </a:rPr>
                  <a:t>F</a:t>
                </a:r>
              </a:p>
            </p:txBody>
          </p:sp>
        </p:grpSp>
      </p:gr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Tree>
    <p:extLst>
      <p:ext uri="{BB962C8B-B14F-4D97-AF65-F5344CB8AC3E}">
        <p14:creationId xmlns:p14="http://schemas.microsoft.com/office/powerpoint/2010/main" val="9916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93007" y="2015230"/>
            <a:ext cx="4764565" cy="3428470"/>
          </a:xfrm>
          <a:prstGeom prst="rect">
            <a:avLst/>
          </a:prstGeom>
        </p:spPr>
      </p:pic>
      <p:pic>
        <p:nvPicPr>
          <p:cNvPr id="15" name="Picture 14"/>
          <p:cNvPicPr>
            <a:picLocks noChangeAspect="1"/>
          </p:cNvPicPr>
          <p:nvPr/>
        </p:nvPicPr>
        <p:blipFill>
          <a:blip r:embed="rId3"/>
          <a:stretch>
            <a:fillRect/>
          </a:stretch>
        </p:blipFill>
        <p:spPr>
          <a:xfrm>
            <a:off x="26634" y="2099148"/>
            <a:ext cx="4339748" cy="3274255"/>
          </a:xfrm>
          <a:prstGeom prst="rect">
            <a:avLst/>
          </a:prstGeom>
        </p:spPr>
      </p:pic>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39</a:t>
            </a:fld>
            <a:endParaRPr lang="en-US" dirty="0">
              <a:solidFill>
                <a:prstClr val="black">
                  <a:tint val="75000"/>
                </a:prstClr>
              </a:solidFill>
            </a:endParaRPr>
          </a:p>
        </p:txBody>
      </p:sp>
    </p:spTree>
    <p:extLst>
      <p:ext uri="{BB962C8B-B14F-4D97-AF65-F5344CB8AC3E}">
        <p14:creationId xmlns:p14="http://schemas.microsoft.com/office/powerpoint/2010/main" val="3563638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38295" y="512172"/>
            <a:ext cx="7467408" cy="5755422"/>
          </a:xfrm>
          <a:prstGeom prst="rect">
            <a:avLst/>
          </a:prstGeom>
          <a:noFill/>
        </p:spPr>
        <p:txBody>
          <a:bodyPr wrap="square" rtlCol="0">
            <a:spAutoFit/>
          </a:bodyPr>
          <a:lstStyle/>
          <a:p>
            <a:r>
              <a:rPr lang="en-US" sz="2000" b="1" dirty="0"/>
              <a:t>The machine learning problem</a:t>
            </a:r>
          </a:p>
          <a:p>
            <a:r>
              <a:rPr lang="en-US" sz="1600" dirty="0"/>
              <a:t>Alice works in a bank that actively sells loans.</a:t>
            </a:r>
          </a:p>
          <a:p>
            <a:r>
              <a:rPr lang="en-US" sz="1600" dirty="0"/>
              <a:t>She needs to meet her daily sales quota.</a:t>
            </a:r>
          </a:p>
          <a:p>
            <a:r>
              <a:rPr lang="en-US" sz="1600" dirty="0"/>
              <a:t>She has basic information on Bob, including his phone number. </a:t>
            </a:r>
          </a:p>
          <a:p>
            <a:r>
              <a:rPr lang="en-US" sz="1600" dirty="0"/>
              <a:t>She is worried that she will have to spend 30 minutes talking to Bob with no guarantee of closing any deal.</a:t>
            </a:r>
          </a:p>
          <a:p>
            <a:r>
              <a:rPr lang="en-US" sz="1600" dirty="0"/>
              <a:t>Should she call Bob, or move on to the next potential customer?</a:t>
            </a:r>
          </a:p>
          <a:p>
            <a:r>
              <a:rPr lang="en-US" sz="2000" b="1" dirty="0"/>
              <a:t>A possible solution</a:t>
            </a:r>
          </a:p>
          <a:p>
            <a:r>
              <a:rPr lang="en-US" sz="1600" dirty="0"/>
              <a:t>Look at records of similar individuals and check if a successful sale was made.</a:t>
            </a:r>
          </a:p>
          <a:p>
            <a:r>
              <a:rPr lang="en-US" sz="2000" b="1" dirty="0"/>
              <a:t>A look at some of the data (partial)</a:t>
            </a:r>
          </a:p>
          <a:p>
            <a:endParaRPr lang="en-US" sz="2000" b="1" dirty="0"/>
          </a:p>
          <a:p>
            <a:endParaRPr lang="en-US" sz="2000" b="1" dirty="0"/>
          </a:p>
          <a:p>
            <a:endParaRPr lang="en-US" sz="2000" b="1" dirty="0"/>
          </a:p>
          <a:p>
            <a:endParaRPr lang="en-US" sz="2000" b="1" dirty="0"/>
          </a:p>
          <a:p>
            <a:endParaRPr lang="en-US" sz="2000" b="1" dirty="0"/>
          </a:p>
          <a:p>
            <a:endParaRPr lang="en-US" sz="2000" dirty="0"/>
          </a:p>
          <a:p>
            <a:r>
              <a:rPr lang="en-US" sz="1200" dirty="0"/>
              <a:t>S. Moro, R. </a:t>
            </a:r>
            <a:r>
              <a:rPr lang="en-US" sz="1200" dirty="0" err="1"/>
              <a:t>Laureano</a:t>
            </a:r>
            <a:r>
              <a:rPr lang="en-US" sz="1200" dirty="0"/>
              <a:t> and P. Cortez. Using Data Mining for Bank Direct Marketing: An Application of the CRISP-DM Methodology. In P. </a:t>
            </a:r>
            <a:r>
              <a:rPr lang="en-US" sz="1200" dirty="0" err="1"/>
              <a:t>Novais</a:t>
            </a:r>
            <a:r>
              <a:rPr lang="en-US" sz="1200" dirty="0"/>
              <a:t> et al. (Eds.), Proceedings of the European Simulation and Modelling Conference - ESM'2011, pp. 117-121, </a:t>
            </a:r>
            <a:r>
              <a:rPr lang="en-US" sz="1200" dirty="0" err="1"/>
              <a:t>Guimarães</a:t>
            </a:r>
            <a:r>
              <a:rPr lang="en-US" sz="1200" dirty="0"/>
              <a:t>, Portugal, October, 2011. EUROSIS.</a:t>
            </a:r>
          </a:p>
          <a:p>
            <a:r>
              <a:rPr lang="en-US" sz="2000" b="1" dirty="0"/>
              <a:t>A new candidate's financial variables must be compared against entries in a huge database and a prediction must be computed.</a:t>
            </a:r>
          </a:p>
        </p:txBody>
      </p:sp>
      <p:grpSp>
        <p:nvGrpSpPr>
          <p:cNvPr id="13" name="Group 12"/>
          <p:cNvGrpSpPr/>
          <p:nvPr/>
        </p:nvGrpSpPr>
        <p:grpSpPr>
          <a:xfrm>
            <a:off x="719090" y="3301776"/>
            <a:ext cx="7600879" cy="1527673"/>
            <a:chOff x="719090" y="3585864"/>
            <a:chExt cx="7600879" cy="1527673"/>
          </a:xfrm>
        </p:grpSpPr>
        <p:pic>
          <p:nvPicPr>
            <p:cNvPr id="11" name="Picture 10"/>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7483876" y="3585864"/>
              <a:ext cx="836093"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sz="2400" dirty="0"/>
              <a:t>Glimpse of a real-life machine learning example from the banking industry</a:t>
            </a:r>
            <a:endParaRPr lang="en-US" dirty="0"/>
          </a:p>
        </p:txBody>
      </p:sp>
    </p:spTree>
    <p:extLst>
      <p:ext uri="{BB962C8B-B14F-4D97-AF65-F5344CB8AC3E}">
        <p14:creationId xmlns:p14="http://schemas.microsoft.com/office/powerpoint/2010/main" val="146836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xEl>
                                              <p:pRg st="15" end="15"/>
                                            </p:txEl>
                                          </p:spTgt>
                                        </p:tgtEl>
                                        <p:attrNameLst>
                                          <p:attrName>style.visibility</p:attrName>
                                        </p:attrNameLst>
                                      </p:cBhvr>
                                      <p:to>
                                        <p:strVal val="visible"/>
                                      </p:to>
                                    </p:set>
                                    <p:animEffect transition="in" filter="fade">
                                      <p:cBhvr>
                                        <p:cTn id="50" dur="500"/>
                                        <p:tgtEl>
                                          <p:spTgt spid="9">
                                            <p:txEl>
                                              <p:pRg st="15" end="15"/>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xEl>
                                              <p:pRg st="16" end="16"/>
                                            </p:txEl>
                                          </p:spTgt>
                                        </p:tgtEl>
                                        <p:attrNameLst>
                                          <p:attrName>style.visibility</p:attrName>
                                        </p:attrNameLst>
                                      </p:cBhvr>
                                      <p:to>
                                        <p:strVal val="visible"/>
                                      </p:to>
                                    </p:set>
                                    <p:animEffect transition="in" filter="fade">
                                      <p:cBhvr>
                                        <p:cTn id="58" dur="500"/>
                                        <p:tgtEl>
                                          <p:spTgt spid="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75858" y="1212581"/>
            <a:ext cx="4543394" cy="4573684"/>
          </a:xfrm>
          <a:prstGeom prst="rect">
            <a:avLst/>
          </a:prstGeom>
        </p:spPr>
      </p:pic>
      <p:sp>
        <p:nvSpPr>
          <p:cNvPr id="2" name="Title 1"/>
          <p:cNvSpPr>
            <a:spLocks noGrp="1"/>
          </p:cNvSpPr>
          <p:nvPr>
            <p:ph type="title"/>
          </p:nvPr>
        </p:nvSpPr>
        <p:spPr/>
        <p:txBody>
          <a:bodyPr/>
          <a:lstStyle/>
          <a:p>
            <a:r>
              <a:rPr lang="en-US" dirty="0"/>
              <a:t>Two Dimensional Data overlaid on Contour Plots of the PDFs</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40</a:t>
            </a:fld>
            <a:endParaRPr lang="en-US" dirty="0">
              <a:solidFill>
                <a:prstClr val="black">
                  <a:tint val="75000"/>
                </a:prstClr>
              </a:solidFill>
            </a:endParaRPr>
          </a:p>
        </p:txBody>
      </p:sp>
      <p:pic>
        <p:nvPicPr>
          <p:cNvPr id="6" name="Picture 5"/>
          <p:cNvPicPr>
            <a:picLocks noChangeAspect="1"/>
          </p:cNvPicPr>
          <p:nvPr/>
        </p:nvPicPr>
        <p:blipFill>
          <a:blip r:embed="rId3"/>
          <a:stretch>
            <a:fillRect/>
          </a:stretch>
        </p:blipFill>
        <p:spPr>
          <a:xfrm>
            <a:off x="81413" y="1216241"/>
            <a:ext cx="4543394" cy="4573684"/>
          </a:xfrm>
          <a:prstGeom prst="rect">
            <a:avLst/>
          </a:prstGeom>
        </p:spPr>
      </p:pic>
      <p:sp>
        <p:nvSpPr>
          <p:cNvPr id="8" name="Rectangle 7"/>
          <p:cNvSpPr/>
          <p:nvPr/>
        </p:nvSpPr>
        <p:spPr>
          <a:xfrm>
            <a:off x="484715" y="1212581"/>
            <a:ext cx="750526" cy="369332"/>
          </a:xfrm>
          <a:prstGeom prst="rect">
            <a:avLst/>
          </a:prstGeom>
          <a:solidFill>
            <a:srgbClr val="9B9BFF"/>
          </a:solidFill>
        </p:spPr>
        <p:txBody>
          <a:bodyPr wrap="none">
            <a:spAutoFit/>
          </a:bodyPr>
          <a:lstStyle/>
          <a:p>
            <a:r>
              <a:rPr lang="en-US" dirty="0">
                <a:solidFill>
                  <a:prstClr val="black"/>
                </a:solidFill>
              </a:rPr>
              <a:t>Males</a:t>
            </a:r>
          </a:p>
        </p:txBody>
      </p:sp>
      <p:sp>
        <p:nvSpPr>
          <p:cNvPr id="10" name="Rectangle 9"/>
          <p:cNvSpPr/>
          <p:nvPr/>
        </p:nvSpPr>
        <p:spPr>
          <a:xfrm>
            <a:off x="4879160" y="1212581"/>
            <a:ext cx="955518" cy="369332"/>
          </a:xfrm>
          <a:prstGeom prst="rect">
            <a:avLst/>
          </a:prstGeom>
          <a:solidFill>
            <a:srgbClr val="FFDBDB"/>
          </a:solidFill>
        </p:spPr>
        <p:txBody>
          <a:bodyPr wrap="none">
            <a:spAutoFit/>
          </a:bodyPr>
          <a:lstStyle/>
          <a:p>
            <a:r>
              <a:rPr lang="en-US" dirty="0">
                <a:solidFill>
                  <a:prstClr val="black"/>
                </a:solidFill>
              </a:rPr>
              <a:t>Females</a:t>
            </a:r>
          </a:p>
        </p:txBody>
      </p:sp>
      <p:sp>
        <p:nvSpPr>
          <p:cNvPr id="11" name="TextBox 10"/>
          <p:cNvSpPr txBox="1"/>
          <p:nvPr/>
        </p:nvSpPr>
        <p:spPr>
          <a:xfrm>
            <a:off x="4082968" y="1893773"/>
            <a:ext cx="3953686" cy="584775"/>
          </a:xfrm>
          <a:prstGeom prst="rect">
            <a:avLst/>
          </a:prstGeom>
          <a:solidFill>
            <a:srgbClr val="FFFF00"/>
          </a:solidFill>
          <a:ln w="38100">
            <a:solidFill>
              <a:srgbClr val="FF0000"/>
            </a:solidFill>
          </a:ln>
        </p:spPr>
        <p:txBody>
          <a:bodyPr wrap="square" rtlCol="0">
            <a:spAutoFit/>
          </a:bodyPr>
          <a:lstStyle/>
          <a:p>
            <a:r>
              <a:rPr lang="en-US" sz="1600" dirty="0">
                <a:solidFill>
                  <a:srgbClr val="FF0000"/>
                </a:solidFill>
              </a:rPr>
              <a:t>Data scientists sometimes refer to collections of samples as “point clouds.”</a:t>
            </a:r>
          </a:p>
        </p:txBody>
      </p:sp>
    </p:spTree>
    <p:extLst>
      <p:ext uri="{BB962C8B-B14F-4D97-AF65-F5344CB8AC3E}">
        <p14:creationId xmlns:p14="http://schemas.microsoft.com/office/powerpoint/2010/main" val="33832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Dimensional Gaussian Intuition</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41</a:t>
            </a:fld>
            <a:endParaRPr lang="en-US" dirty="0">
              <a:solidFill>
                <a:prstClr val="black">
                  <a:tint val="75000"/>
                </a:prstClr>
              </a:solidFill>
            </a:endParaRPr>
          </a:p>
        </p:txBody>
      </p:sp>
      <p:pic>
        <p:nvPicPr>
          <p:cNvPr id="13" name="Picture 12"/>
          <p:cNvPicPr>
            <a:picLocks noChangeAspect="1"/>
          </p:cNvPicPr>
          <p:nvPr/>
        </p:nvPicPr>
        <p:blipFill>
          <a:blip r:embed="rId2"/>
          <a:stretch>
            <a:fillRect/>
          </a:stretch>
        </p:blipFill>
        <p:spPr>
          <a:xfrm>
            <a:off x="120073" y="700642"/>
            <a:ext cx="5081158" cy="5233592"/>
          </a:xfrm>
          <a:prstGeom prst="rect">
            <a:avLst/>
          </a:prstGeom>
        </p:spPr>
      </p:pic>
      <p:pic>
        <p:nvPicPr>
          <p:cNvPr id="14" name="Picture 13"/>
          <p:cNvPicPr>
            <a:picLocks noChangeAspect="1"/>
          </p:cNvPicPr>
          <p:nvPr/>
        </p:nvPicPr>
        <p:blipFill>
          <a:blip r:embed="rId3"/>
          <a:stretch>
            <a:fillRect/>
          </a:stretch>
        </p:blipFill>
        <p:spPr>
          <a:xfrm>
            <a:off x="120073" y="700642"/>
            <a:ext cx="5081158" cy="5233592"/>
          </a:xfrm>
          <a:prstGeom prst="rect">
            <a:avLst/>
          </a:prstGeom>
        </p:spPr>
      </p:pic>
      <p:pic>
        <p:nvPicPr>
          <p:cNvPr id="15" name="Picture 14"/>
          <p:cNvPicPr>
            <a:picLocks noChangeAspect="1"/>
          </p:cNvPicPr>
          <p:nvPr/>
        </p:nvPicPr>
        <p:blipFill>
          <a:blip r:embed="rId4"/>
          <a:stretch>
            <a:fillRect/>
          </a:stretch>
        </p:blipFill>
        <p:spPr>
          <a:xfrm>
            <a:off x="120073" y="700642"/>
            <a:ext cx="5081158" cy="5233592"/>
          </a:xfrm>
          <a:prstGeom prst="rect">
            <a:avLst/>
          </a:prstGeom>
        </p:spPr>
      </p:pic>
      <p:sp>
        <p:nvSpPr>
          <p:cNvPr id="16" name="Rectangle 15"/>
          <p:cNvSpPr/>
          <p:nvPr/>
        </p:nvSpPr>
        <p:spPr>
          <a:xfrm>
            <a:off x="5310909" y="2578774"/>
            <a:ext cx="3610047" cy="1477328"/>
          </a:xfrm>
          <a:prstGeom prst="rect">
            <a:avLst/>
          </a:prstGeom>
        </p:spPr>
        <p:txBody>
          <a:bodyPr wrap="square">
            <a:spAutoFit/>
          </a:bodyPr>
          <a:lstStyle/>
          <a:p>
            <a:pPr marL="285750" indent="-285750">
              <a:buFont typeface="Arial" panose="020B0604020202020204" pitchFamily="34" charset="0"/>
              <a:buChar char="•"/>
            </a:pPr>
            <a:r>
              <a:rPr lang="en-US" dirty="0"/>
              <a:t>Errors are independent of orientation.</a:t>
            </a:r>
          </a:p>
          <a:p>
            <a:pPr marL="285750" indent="-285750">
              <a:buFont typeface="Arial" panose="020B0604020202020204" pitchFamily="34" charset="0"/>
              <a:buChar char="•"/>
            </a:pPr>
            <a:r>
              <a:rPr lang="en-US" dirty="0"/>
              <a:t>Errors in x are independent of errors in y.</a:t>
            </a:r>
          </a:p>
          <a:p>
            <a:pPr marL="285750" indent="-285750">
              <a:buFont typeface="Arial" panose="020B0604020202020204" pitchFamily="34" charset="0"/>
              <a:buChar char="•"/>
            </a:pPr>
            <a:r>
              <a:rPr lang="en-US" dirty="0"/>
              <a:t>Large errors are less probable</a:t>
            </a:r>
          </a:p>
        </p:txBody>
      </p:sp>
      <p:sp>
        <p:nvSpPr>
          <p:cNvPr id="9" name="TextBox 8"/>
          <p:cNvSpPr txBox="1"/>
          <p:nvPr/>
        </p:nvSpPr>
        <p:spPr>
          <a:xfrm>
            <a:off x="3279227" y="794815"/>
            <a:ext cx="3641690" cy="584775"/>
          </a:xfrm>
          <a:prstGeom prst="rect">
            <a:avLst/>
          </a:prstGeom>
          <a:solidFill>
            <a:srgbClr val="FFFF00"/>
          </a:solidFill>
          <a:ln w="3175">
            <a:solidFill>
              <a:srgbClr val="FF0000"/>
            </a:solidFill>
          </a:ln>
        </p:spPr>
        <p:txBody>
          <a:bodyPr wrap="square" rtlCol="0">
            <a:spAutoFit/>
          </a:bodyPr>
          <a:lstStyle/>
          <a:p>
            <a:r>
              <a:rPr lang="en-US" sz="1600" dirty="0">
                <a:solidFill>
                  <a:srgbClr val="FF0000"/>
                </a:solidFill>
              </a:rPr>
              <a:t>Data generated by an unskilled marksman aiming for the point {4,8}. Good luck!</a:t>
            </a:r>
          </a:p>
        </p:txBody>
      </p:sp>
      <p:sp>
        <p:nvSpPr>
          <p:cNvPr id="11" name="TextBox 10"/>
          <p:cNvSpPr txBox="1"/>
          <p:nvPr/>
        </p:nvSpPr>
        <p:spPr>
          <a:xfrm>
            <a:off x="3746243" y="1495953"/>
            <a:ext cx="1786325" cy="338554"/>
          </a:xfrm>
          <a:prstGeom prst="rect">
            <a:avLst/>
          </a:prstGeom>
          <a:solidFill>
            <a:srgbClr val="FFFF00"/>
          </a:solidFill>
          <a:ln w="3175">
            <a:solidFill>
              <a:srgbClr val="FF0000"/>
            </a:solidFill>
          </a:ln>
        </p:spPr>
        <p:txBody>
          <a:bodyPr wrap="square" rtlCol="0">
            <a:spAutoFit/>
          </a:bodyPr>
          <a:lstStyle/>
          <a:p>
            <a:r>
              <a:rPr lang="en-US" sz="1600" dirty="0">
                <a:solidFill>
                  <a:srgbClr val="FF0000"/>
                </a:solidFill>
              </a:rPr>
              <a:t>Some more tries …</a:t>
            </a:r>
          </a:p>
        </p:txBody>
      </p:sp>
      <p:sp>
        <p:nvSpPr>
          <p:cNvPr id="12" name="TextBox 11"/>
          <p:cNvSpPr txBox="1"/>
          <p:nvPr/>
        </p:nvSpPr>
        <p:spPr>
          <a:xfrm>
            <a:off x="4112534" y="1950871"/>
            <a:ext cx="1751371" cy="338554"/>
          </a:xfrm>
          <a:prstGeom prst="rect">
            <a:avLst/>
          </a:prstGeom>
          <a:solidFill>
            <a:srgbClr val="FFFF00"/>
          </a:solidFill>
          <a:ln w="3175">
            <a:solidFill>
              <a:srgbClr val="FF0000"/>
            </a:solidFill>
          </a:ln>
        </p:spPr>
        <p:txBody>
          <a:bodyPr wrap="square" rtlCol="0">
            <a:spAutoFit/>
          </a:bodyPr>
          <a:lstStyle/>
          <a:p>
            <a:r>
              <a:rPr lang="en-US" sz="1600" dirty="0">
                <a:solidFill>
                  <a:srgbClr val="FF0000"/>
                </a:solidFill>
              </a:rPr>
              <a:t>Even more tries …</a:t>
            </a:r>
          </a:p>
        </p:txBody>
      </p:sp>
    </p:spTree>
    <p:extLst>
      <p:ext uri="{BB962C8B-B14F-4D97-AF65-F5344CB8AC3E}">
        <p14:creationId xmlns:p14="http://schemas.microsoft.com/office/powerpoint/2010/main" val="123393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073" y="700642"/>
            <a:ext cx="5081158" cy="5233592"/>
          </a:xfrm>
          <a:prstGeom prst="rect">
            <a:avLst/>
          </a:prstGeom>
        </p:spPr>
      </p:pic>
      <p:pic>
        <p:nvPicPr>
          <p:cNvPr id="5" name="Picture 4"/>
          <p:cNvPicPr>
            <a:picLocks noChangeAspect="1"/>
          </p:cNvPicPr>
          <p:nvPr/>
        </p:nvPicPr>
        <p:blipFill>
          <a:blip r:embed="rId3"/>
          <a:stretch>
            <a:fillRect/>
          </a:stretch>
        </p:blipFill>
        <p:spPr>
          <a:xfrm>
            <a:off x="120073" y="700642"/>
            <a:ext cx="5081158" cy="5233592"/>
          </a:xfrm>
          <a:prstGeom prst="rect">
            <a:avLst/>
          </a:prstGeom>
        </p:spPr>
      </p:pic>
      <p:pic>
        <p:nvPicPr>
          <p:cNvPr id="6" name="Picture 5"/>
          <p:cNvPicPr>
            <a:picLocks noChangeAspect="1"/>
          </p:cNvPicPr>
          <p:nvPr/>
        </p:nvPicPr>
        <p:blipFill>
          <a:blip r:embed="rId4"/>
          <a:stretch>
            <a:fillRect/>
          </a:stretch>
        </p:blipFill>
        <p:spPr>
          <a:xfrm>
            <a:off x="120073" y="700642"/>
            <a:ext cx="5081158" cy="5233592"/>
          </a:xfrm>
          <a:prstGeom prst="rect">
            <a:avLst/>
          </a:prstGeom>
        </p:spPr>
      </p:pic>
      <p:sp>
        <p:nvSpPr>
          <p:cNvPr id="2" name="Title 1"/>
          <p:cNvSpPr>
            <a:spLocks noGrp="1"/>
          </p:cNvSpPr>
          <p:nvPr>
            <p:ph type="title"/>
          </p:nvPr>
        </p:nvSpPr>
        <p:spPr/>
        <p:txBody>
          <a:bodyPr/>
          <a:lstStyle/>
          <a:p>
            <a:r>
              <a:rPr lang="en-US" dirty="0"/>
              <a:t>Two Dimensional Gaussian Intuition (more general)</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42</a:t>
            </a:fld>
            <a:endParaRPr lang="en-US" dirty="0">
              <a:solidFill>
                <a:prstClr val="black">
                  <a:tint val="75000"/>
                </a:prstClr>
              </a:solidFill>
            </a:endParaRPr>
          </a:p>
        </p:txBody>
      </p:sp>
      <p:sp>
        <p:nvSpPr>
          <p:cNvPr id="16" name="Rectangle 15"/>
          <p:cNvSpPr/>
          <p:nvPr/>
        </p:nvSpPr>
        <p:spPr>
          <a:xfrm>
            <a:off x="5310909" y="2578774"/>
            <a:ext cx="3610047" cy="1477328"/>
          </a:xfrm>
          <a:prstGeom prst="rect">
            <a:avLst/>
          </a:prstGeom>
        </p:spPr>
        <p:txBody>
          <a:bodyPr wrap="square">
            <a:spAutoFit/>
          </a:bodyPr>
          <a:lstStyle/>
          <a:p>
            <a:pPr marL="285750" indent="-285750">
              <a:buFont typeface="Arial" panose="020B0604020202020204" pitchFamily="34" charset="0"/>
              <a:buChar char="•"/>
            </a:pPr>
            <a:r>
              <a:rPr lang="en-US" dirty="0"/>
              <a:t>Errors are </a:t>
            </a:r>
            <a:r>
              <a:rPr lang="en-US" dirty="0">
                <a:highlight>
                  <a:srgbClr val="FFFF00"/>
                </a:highlight>
              </a:rPr>
              <a:t>dependent</a:t>
            </a:r>
            <a:r>
              <a:rPr lang="en-US" dirty="0"/>
              <a:t> on orientation.</a:t>
            </a:r>
          </a:p>
          <a:p>
            <a:pPr marL="285750" indent="-285750">
              <a:buFont typeface="Arial" panose="020B0604020202020204" pitchFamily="34" charset="0"/>
              <a:buChar char="•"/>
            </a:pPr>
            <a:r>
              <a:rPr lang="en-US" dirty="0"/>
              <a:t>Errors in x  are </a:t>
            </a:r>
            <a:r>
              <a:rPr lang="en-US" dirty="0">
                <a:highlight>
                  <a:srgbClr val="FFFF00"/>
                </a:highlight>
              </a:rPr>
              <a:t>dependent</a:t>
            </a:r>
            <a:r>
              <a:rPr lang="en-US" dirty="0"/>
              <a:t> on errors in y.</a:t>
            </a:r>
          </a:p>
          <a:p>
            <a:pPr marL="285750" indent="-285750">
              <a:buFont typeface="Arial" panose="020B0604020202020204" pitchFamily="34" charset="0"/>
              <a:buChar char="•"/>
            </a:pPr>
            <a:r>
              <a:rPr lang="en-US" dirty="0"/>
              <a:t>Large errors are less probable</a:t>
            </a:r>
          </a:p>
        </p:txBody>
      </p:sp>
    </p:spTree>
    <p:extLst>
      <p:ext uri="{BB962C8B-B14F-4D97-AF65-F5344CB8AC3E}">
        <p14:creationId xmlns:p14="http://schemas.microsoft.com/office/powerpoint/2010/main" val="36053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an “outlier” mean?</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43</a:t>
            </a:fld>
            <a:endParaRPr lang="en-US" dirty="0">
              <a:solidFill>
                <a:prstClr val="black">
                  <a:tint val="75000"/>
                </a:prstClr>
              </a:solidFill>
            </a:endParaRPr>
          </a:p>
        </p:txBody>
      </p:sp>
      <p:pic>
        <p:nvPicPr>
          <p:cNvPr id="7" name="Picture 6"/>
          <p:cNvPicPr>
            <a:picLocks noChangeAspect="1"/>
          </p:cNvPicPr>
          <p:nvPr/>
        </p:nvPicPr>
        <p:blipFill>
          <a:blip r:embed="rId2"/>
          <a:stretch>
            <a:fillRect/>
          </a:stretch>
        </p:blipFill>
        <p:spPr>
          <a:xfrm>
            <a:off x="2031421" y="812204"/>
            <a:ext cx="5081158" cy="5233592"/>
          </a:xfrm>
          <a:prstGeom prst="rect">
            <a:avLst/>
          </a:prstGeom>
        </p:spPr>
      </p:pic>
      <p:pic>
        <p:nvPicPr>
          <p:cNvPr id="8" name="Picture 7"/>
          <p:cNvPicPr>
            <a:picLocks noChangeAspect="1"/>
          </p:cNvPicPr>
          <p:nvPr/>
        </p:nvPicPr>
        <p:blipFill>
          <a:blip r:embed="rId3"/>
          <a:stretch>
            <a:fillRect/>
          </a:stretch>
        </p:blipFill>
        <p:spPr>
          <a:xfrm>
            <a:off x="2031419" y="812204"/>
            <a:ext cx="5081158" cy="5233592"/>
          </a:xfrm>
          <a:prstGeom prst="rect">
            <a:avLst/>
          </a:prstGeom>
        </p:spPr>
      </p:pic>
      <p:sp>
        <p:nvSpPr>
          <p:cNvPr id="10" name="Oval 9"/>
          <p:cNvSpPr/>
          <p:nvPr/>
        </p:nvSpPr>
        <p:spPr>
          <a:xfrm>
            <a:off x="3672102" y="2977735"/>
            <a:ext cx="82296" cy="822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711229" y="2834217"/>
            <a:ext cx="1914693" cy="369332"/>
            <a:chOff x="1711229" y="2834217"/>
            <a:chExt cx="1914693" cy="369332"/>
          </a:xfrm>
        </p:grpSpPr>
        <p:cxnSp>
          <p:nvCxnSpPr>
            <p:cNvPr id="13" name="Straight Arrow Connector 12"/>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1229" y="2834217"/>
              <a:ext cx="1492716" cy="369332"/>
            </a:xfrm>
            <a:prstGeom prst="rect">
              <a:avLst/>
            </a:prstGeom>
            <a:solidFill>
              <a:schemeClr val="bg1"/>
            </a:solidFill>
          </p:spPr>
          <p:txBody>
            <a:bodyPr wrap="none">
              <a:spAutoFit/>
            </a:bodyPr>
            <a:lstStyle/>
            <a:p>
              <a:r>
                <a:rPr lang="en-US" dirty="0"/>
                <a:t>Not an outlier</a:t>
              </a:r>
            </a:p>
          </p:txBody>
        </p:sp>
      </p:grpSp>
      <p:grpSp>
        <p:nvGrpSpPr>
          <p:cNvPr id="17" name="Group 16"/>
          <p:cNvGrpSpPr/>
          <p:nvPr/>
        </p:nvGrpSpPr>
        <p:grpSpPr>
          <a:xfrm>
            <a:off x="1819616" y="2834217"/>
            <a:ext cx="1806306" cy="369332"/>
            <a:chOff x="1819616" y="2834217"/>
            <a:chExt cx="1806306" cy="369332"/>
          </a:xfrm>
        </p:grpSpPr>
        <p:cxnSp>
          <p:nvCxnSpPr>
            <p:cNvPr id="18" name="Straight Arrow Connector 17"/>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19616" y="2834217"/>
              <a:ext cx="1292341" cy="369332"/>
            </a:xfrm>
            <a:prstGeom prst="rect">
              <a:avLst/>
            </a:prstGeom>
            <a:solidFill>
              <a:schemeClr val="bg1"/>
            </a:solidFill>
          </p:spPr>
          <p:txBody>
            <a:bodyPr wrap="none">
              <a:spAutoFit/>
            </a:bodyPr>
            <a:lstStyle/>
            <a:p>
              <a:r>
                <a:rPr lang="en-US" dirty="0"/>
                <a:t>Is an outlier</a:t>
              </a:r>
            </a:p>
          </p:txBody>
        </p:sp>
      </p:grpSp>
    </p:spTree>
    <p:extLst>
      <p:ext uri="{BB962C8B-B14F-4D97-AF65-F5344CB8AC3E}">
        <p14:creationId xmlns:p14="http://schemas.microsoft.com/office/powerpoint/2010/main" val="21505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Assuming that the points are normally distributed …</a:t>
            </a:r>
          </a:p>
        </p:txBody>
      </p:sp>
      <p:pic>
        <p:nvPicPr>
          <p:cNvPr id="16" name="Picture 15"/>
          <p:cNvPicPr>
            <a:picLocks noChangeAspect="1"/>
          </p:cNvPicPr>
          <p:nvPr/>
        </p:nvPicPr>
        <p:blipFill>
          <a:blip r:embed="rId2"/>
          <a:stretch>
            <a:fillRect/>
          </a:stretch>
        </p:blipFill>
        <p:spPr>
          <a:xfrm>
            <a:off x="388334" y="2462510"/>
            <a:ext cx="3805956" cy="3077156"/>
          </a:xfrm>
          <a:prstGeom prst="rect">
            <a:avLst/>
          </a:prstGeom>
        </p:spPr>
      </p:pic>
      <p:pic>
        <p:nvPicPr>
          <p:cNvPr id="17" name="Picture 16"/>
          <p:cNvPicPr>
            <a:picLocks noChangeAspect="1"/>
          </p:cNvPicPr>
          <p:nvPr/>
        </p:nvPicPr>
        <p:blipFill>
          <a:blip r:embed="rId3"/>
          <a:stretch>
            <a:fillRect/>
          </a:stretch>
        </p:blipFill>
        <p:spPr>
          <a:xfrm>
            <a:off x="4642563" y="2462914"/>
            <a:ext cx="3951021" cy="3076752"/>
          </a:xfrm>
          <a:prstGeom prst="rect">
            <a:avLst/>
          </a:prstGeom>
        </p:spPr>
      </p:pic>
      <p:sp>
        <p:nvSpPr>
          <p:cNvPr id="2" name="Title 1"/>
          <p:cNvSpPr>
            <a:spLocks noGrp="1"/>
          </p:cNvSpPr>
          <p:nvPr>
            <p:ph type="title"/>
          </p:nvPr>
        </p:nvSpPr>
        <p:spPr/>
        <p:txBody>
          <a:bodyPr/>
          <a:lstStyle/>
          <a:p>
            <a:r>
              <a:rPr lang="en-US" dirty="0"/>
              <a:t>How do I specify a 1D point cloud?</a:t>
            </a:r>
          </a:p>
        </p:txBody>
      </p:sp>
    </p:spTree>
    <p:extLst>
      <p:ext uri="{BB962C8B-B14F-4D97-AF65-F5344CB8AC3E}">
        <p14:creationId xmlns:p14="http://schemas.microsoft.com/office/powerpoint/2010/main" val="218737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Assuming that the points are bi-normally distributed …</a:t>
            </a:r>
          </a:p>
        </p:txBody>
      </p:sp>
      <p:pic>
        <p:nvPicPr>
          <p:cNvPr id="5" name="Picture 4"/>
          <p:cNvPicPr>
            <a:picLocks noChangeAspect="1"/>
          </p:cNvPicPr>
          <p:nvPr/>
        </p:nvPicPr>
        <p:blipFill>
          <a:blip r:embed="rId2"/>
          <a:stretch>
            <a:fillRect/>
          </a:stretch>
        </p:blipFill>
        <p:spPr>
          <a:xfrm>
            <a:off x="328870" y="1466095"/>
            <a:ext cx="4218234" cy="4749419"/>
          </a:xfrm>
          <a:prstGeom prst="rect">
            <a:avLst/>
          </a:prstGeom>
        </p:spPr>
      </p:pic>
      <p:pic>
        <p:nvPicPr>
          <p:cNvPr id="6" name="Picture 5"/>
          <p:cNvPicPr>
            <a:picLocks noChangeAspect="1"/>
          </p:cNvPicPr>
          <p:nvPr/>
        </p:nvPicPr>
        <p:blipFill>
          <a:blip r:embed="rId3"/>
          <a:stretch>
            <a:fillRect/>
          </a:stretch>
        </p:blipFill>
        <p:spPr>
          <a:xfrm>
            <a:off x="4680271" y="1466095"/>
            <a:ext cx="4218234" cy="4749419"/>
          </a:xfrm>
          <a:prstGeom prst="rect">
            <a:avLst/>
          </a:prstGeom>
        </p:spPr>
      </p:pic>
      <p:sp>
        <p:nvSpPr>
          <p:cNvPr id="2" name="Title 1"/>
          <p:cNvSpPr>
            <a:spLocks noGrp="1"/>
          </p:cNvSpPr>
          <p:nvPr>
            <p:ph type="title"/>
          </p:nvPr>
        </p:nvSpPr>
        <p:spPr/>
        <p:txBody>
          <a:bodyPr/>
          <a:lstStyle/>
          <a:p>
            <a:r>
              <a:rPr lang="en-US" dirty="0"/>
              <a:t>How do I specify a 2D point cloud?</a:t>
            </a:r>
          </a:p>
        </p:txBody>
      </p:sp>
    </p:spTree>
    <p:extLst>
      <p:ext uri="{BB962C8B-B14F-4D97-AF65-F5344CB8AC3E}">
        <p14:creationId xmlns:p14="http://schemas.microsoft.com/office/powerpoint/2010/main" val="843897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680271" y="1466094"/>
            <a:ext cx="4218234" cy="4749419"/>
          </a:xfrm>
          <a:prstGeom prst="rect">
            <a:avLst/>
          </a:prstGeom>
        </p:spPr>
      </p:pic>
      <p:pic>
        <p:nvPicPr>
          <p:cNvPr id="7" name="Picture 6"/>
          <p:cNvPicPr>
            <a:picLocks noChangeAspect="1"/>
          </p:cNvPicPr>
          <p:nvPr/>
        </p:nvPicPr>
        <p:blipFill>
          <a:blip r:embed="rId3"/>
          <a:stretch>
            <a:fillRect/>
          </a:stretch>
        </p:blipFill>
        <p:spPr>
          <a:xfrm>
            <a:off x="328870" y="1466095"/>
            <a:ext cx="4218234" cy="4749419"/>
          </a:xfrm>
          <a:prstGeom prst="rect">
            <a:avLst/>
          </a:prstGeom>
        </p:spPr>
      </p:pic>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The standard deviations alone are NOT sufficiently descriptive.</a:t>
            </a:r>
          </a:p>
        </p:txBody>
      </p:sp>
      <p:sp>
        <p:nvSpPr>
          <p:cNvPr id="2" name="Title 1"/>
          <p:cNvSpPr>
            <a:spLocks noGrp="1"/>
          </p:cNvSpPr>
          <p:nvPr>
            <p:ph type="title"/>
          </p:nvPr>
        </p:nvSpPr>
        <p:spPr/>
        <p:txBody>
          <a:bodyPr/>
          <a:lstStyle/>
          <a:p>
            <a:r>
              <a:rPr lang="en-US" dirty="0"/>
              <a:t>How do I specify a 2D point cloud?</a:t>
            </a:r>
          </a:p>
        </p:txBody>
      </p:sp>
    </p:spTree>
    <p:extLst>
      <p:ext uri="{BB962C8B-B14F-4D97-AF65-F5344CB8AC3E}">
        <p14:creationId xmlns:p14="http://schemas.microsoft.com/office/powerpoint/2010/main" val="1886863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 between features</a:t>
            </a:r>
          </a:p>
        </p:txBody>
      </p:sp>
      <p:grpSp>
        <p:nvGrpSpPr>
          <p:cNvPr id="13" name="Group 12"/>
          <p:cNvGrpSpPr/>
          <p:nvPr/>
        </p:nvGrpSpPr>
        <p:grpSpPr>
          <a:xfrm>
            <a:off x="4959996" y="904483"/>
            <a:ext cx="3860113" cy="2563992"/>
            <a:chOff x="4840310" y="1749502"/>
            <a:chExt cx="3860113" cy="2563992"/>
          </a:xfrm>
        </p:grpSpPr>
        <p:pic>
          <p:nvPicPr>
            <p:cNvPr id="7" name="Picture 6"/>
            <p:cNvPicPr>
              <a:picLocks noChangeAspect="1"/>
            </p:cNvPicPr>
            <p:nvPr/>
          </p:nvPicPr>
          <p:blipFill>
            <a:blip r:embed="rId3"/>
            <a:stretch>
              <a:fillRect/>
            </a:stretch>
          </p:blipFill>
          <p:spPr>
            <a:xfrm>
              <a:off x="5143094" y="1749502"/>
              <a:ext cx="3557329" cy="2302382"/>
            </a:xfrm>
            <a:prstGeom prst="rect">
              <a:avLst/>
            </a:prstGeom>
          </p:spPr>
        </p:pic>
        <p:sp>
          <p:nvSpPr>
            <p:cNvPr id="37" name="Rectangle 36"/>
            <p:cNvSpPr/>
            <p:nvPr/>
          </p:nvSpPr>
          <p:spPr>
            <a:xfrm>
              <a:off x="5519254" y="4051884"/>
              <a:ext cx="1431802" cy="261610"/>
            </a:xfrm>
            <a:prstGeom prst="rect">
              <a:avLst/>
            </a:prstGeom>
            <a:noFill/>
            <a:ln>
              <a:noFill/>
            </a:ln>
          </p:spPr>
          <p:txBody>
            <a:bodyPr wrap="none">
              <a:spAutoFit/>
            </a:bodyPr>
            <a:lstStyle/>
            <a:p>
              <a:r>
                <a:rPr lang="en-US" sz="1100" dirty="0"/>
                <a:t>Fraction foreign-born</a:t>
              </a:r>
            </a:p>
          </p:txBody>
        </p:sp>
        <p:sp>
          <p:nvSpPr>
            <p:cNvPr id="38" name="Rectangle 37"/>
            <p:cNvSpPr/>
            <p:nvPr/>
          </p:nvSpPr>
          <p:spPr>
            <a:xfrm rot="16200000">
              <a:off x="4211933" y="2992949"/>
              <a:ext cx="1518364" cy="261610"/>
            </a:xfrm>
            <a:prstGeom prst="rect">
              <a:avLst/>
            </a:prstGeom>
            <a:noFill/>
            <a:ln>
              <a:noFill/>
            </a:ln>
          </p:spPr>
          <p:txBody>
            <a:bodyPr wrap="none">
              <a:spAutoFit/>
            </a:bodyPr>
            <a:lstStyle/>
            <a:p>
              <a:r>
                <a:rPr lang="en-US" sz="1100" dirty="0"/>
                <a:t>Fraction Owning home</a:t>
              </a:r>
            </a:p>
          </p:txBody>
        </p:sp>
        <p:cxnSp>
          <p:nvCxnSpPr>
            <p:cNvPr id="40" name="Straight Arrow Connector 39"/>
            <p:cNvCxnSpPr>
              <a:stCxn id="38" idx="3"/>
            </p:cNvCxnSpPr>
            <p:nvPr/>
          </p:nvCxnSpPr>
          <p:spPr>
            <a:xfrm flipV="1">
              <a:off x="4971115" y="1819539"/>
              <a:ext cx="1" cy="5450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7" idx="3"/>
            </p:cNvCxnSpPr>
            <p:nvPr/>
          </p:nvCxnSpPr>
          <p:spPr>
            <a:xfrm flipV="1">
              <a:off x="6951056" y="4177717"/>
              <a:ext cx="448034" cy="49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944688" y="2278735"/>
            <a:ext cx="3860112" cy="2428159"/>
            <a:chOff x="5574474" y="3684088"/>
            <a:chExt cx="3860112" cy="2428159"/>
          </a:xfrm>
        </p:grpSpPr>
        <p:pic>
          <p:nvPicPr>
            <p:cNvPr id="8" name="Picture 7"/>
            <p:cNvPicPr>
              <a:picLocks noChangeAspect="1"/>
            </p:cNvPicPr>
            <p:nvPr/>
          </p:nvPicPr>
          <p:blipFill>
            <a:blip r:embed="rId4"/>
            <a:stretch>
              <a:fillRect/>
            </a:stretch>
          </p:blipFill>
          <p:spPr>
            <a:xfrm>
              <a:off x="5836083" y="3684088"/>
              <a:ext cx="3598503" cy="2259060"/>
            </a:xfrm>
            <a:prstGeom prst="rect">
              <a:avLst/>
            </a:prstGeom>
          </p:spPr>
        </p:pic>
        <p:sp>
          <p:nvSpPr>
            <p:cNvPr id="46" name="Rectangle 45"/>
            <p:cNvSpPr/>
            <p:nvPr/>
          </p:nvSpPr>
          <p:spPr>
            <a:xfrm>
              <a:off x="6028846" y="5850637"/>
              <a:ext cx="1196161" cy="261610"/>
            </a:xfrm>
            <a:prstGeom prst="rect">
              <a:avLst/>
            </a:prstGeom>
            <a:noFill/>
            <a:ln>
              <a:noFill/>
            </a:ln>
          </p:spPr>
          <p:txBody>
            <a:bodyPr wrap="none">
              <a:spAutoFit/>
            </a:bodyPr>
            <a:lstStyle/>
            <a:p>
              <a:r>
                <a:rPr lang="en-US" sz="1100" dirty="0"/>
                <a:t>Mean home price</a:t>
              </a:r>
            </a:p>
          </p:txBody>
        </p:sp>
        <p:sp>
          <p:nvSpPr>
            <p:cNvPr id="47" name="Rectangle 46"/>
            <p:cNvSpPr/>
            <p:nvPr/>
          </p:nvSpPr>
          <p:spPr>
            <a:xfrm rot="16200000">
              <a:off x="5054299" y="5068944"/>
              <a:ext cx="1301959" cy="261610"/>
            </a:xfrm>
            <a:prstGeom prst="rect">
              <a:avLst/>
            </a:prstGeom>
            <a:noFill/>
            <a:ln>
              <a:noFill/>
            </a:ln>
          </p:spPr>
          <p:txBody>
            <a:bodyPr wrap="none">
              <a:spAutoFit/>
            </a:bodyPr>
            <a:lstStyle/>
            <a:p>
              <a:r>
                <a:rPr lang="en-US" sz="1100" dirty="0"/>
                <a:t>Median home price</a:t>
              </a:r>
            </a:p>
          </p:txBody>
        </p:sp>
        <p:cxnSp>
          <p:nvCxnSpPr>
            <p:cNvPr id="48" name="Straight Arrow Connector 47"/>
            <p:cNvCxnSpPr>
              <a:stCxn id="47" idx="3"/>
            </p:cNvCxnSpPr>
            <p:nvPr/>
          </p:nvCxnSpPr>
          <p:spPr>
            <a:xfrm flipV="1">
              <a:off x="5705279" y="3895544"/>
              <a:ext cx="0" cy="653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6" idx="3"/>
            </p:cNvCxnSpPr>
            <p:nvPr/>
          </p:nvCxnSpPr>
          <p:spPr>
            <a:xfrm>
              <a:off x="7225007" y="5981442"/>
              <a:ext cx="392013" cy="5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5"/>
          <a:stretch>
            <a:fillRect/>
          </a:stretch>
        </p:blipFill>
        <p:spPr>
          <a:xfrm>
            <a:off x="306306" y="460497"/>
            <a:ext cx="4549107" cy="5822857"/>
          </a:xfrm>
          <a:prstGeom prst="rect">
            <a:avLst/>
          </a:prstGeom>
        </p:spPr>
      </p:pic>
      <p:grpSp>
        <p:nvGrpSpPr>
          <p:cNvPr id="30" name="Group 29"/>
          <p:cNvGrpSpPr/>
          <p:nvPr/>
        </p:nvGrpSpPr>
        <p:grpSpPr>
          <a:xfrm>
            <a:off x="306306" y="460496"/>
            <a:ext cx="4549107" cy="5822858"/>
            <a:chOff x="666365" y="460496"/>
            <a:chExt cx="4549107" cy="5822858"/>
          </a:xfrm>
        </p:grpSpPr>
        <p:pic>
          <p:nvPicPr>
            <p:cNvPr id="28" name="Picture 27"/>
            <p:cNvPicPr>
              <a:picLocks noChangeAspect="1"/>
            </p:cNvPicPr>
            <p:nvPr/>
          </p:nvPicPr>
          <p:blipFill>
            <a:blip r:embed="rId6"/>
            <a:stretch>
              <a:fillRect/>
            </a:stretch>
          </p:blipFill>
          <p:spPr>
            <a:xfrm>
              <a:off x="666365" y="460497"/>
              <a:ext cx="4549107" cy="5822857"/>
            </a:xfrm>
            <a:prstGeom prst="rect">
              <a:avLst/>
            </a:prstGeom>
          </p:spPr>
        </p:pic>
        <p:sp>
          <p:nvSpPr>
            <p:cNvPr id="25" name="Rectangle 24"/>
            <p:cNvSpPr/>
            <p:nvPr/>
          </p:nvSpPr>
          <p:spPr>
            <a:xfrm>
              <a:off x="2197277" y="460496"/>
              <a:ext cx="930862" cy="5822857"/>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306306" y="460496"/>
            <a:ext cx="4549107" cy="5822858"/>
            <a:chOff x="1771154" y="460496"/>
            <a:chExt cx="4549107" cy="5822858"/>
          </a:xfrm>
        </p:grpSpPr>
        <p:pic>
          <p:nvPicPr>
            <p:cNvPr id="29" name="Picture 28"/>
            <p:cNvPicPr>
              <a:picLocks noChangeAspect="1"/>
            </p:cNvPicPr>
            <p:nvPr/>
          </p:nvPicPr>
          <p:blipFill>
            <a:blip r:embed="rId7"/>
            <a:stretch>
              <a:fillRect/>
            </a:stretch>
          </p:blipFill>
          <p:spPr>
            <a:xfrm>
              <a:off x="1771154" y="460497"/>
              <a:ext cx="4549107" cy="5822857"/>
            </a:xfrm>
            <a:prstGeom prst="rect">
              <a:avLst/>
            </a:prstGeom>
          </p:spPr>
        </p:pic>
        <p:sp>
          <p:nvSpPr>
            <p:cNvPr id="67" name="Rectangle 66"/>
            <p:cNvSpPr/>
            <p:nvPr/>
          </p:nvSpPr>
          <p:spPr>
            <a:xfrm>
              <a:off x="4337511" y="460496"/>
              <a:ext cx="930862" cy="5822857"/>
            </a:xfrm>
            <a:prstGeom prst="rect">
              <a:avLst/>
            </a:prstGeom>
            <a:solidFill>
              <a:srgbClr val="66FF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3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Matrix: Summary of correlations between features</a:t>
            </a:r>
          </a:p>
        </p:txBody>
      </p:sp>
      <p:pic>
        <p:nvPicPr>
          <p:cNvPr id="3" name="Picture 2"/>
          <p:cNvPicPr>
            <a:picLocks noChangeAspect="1"/>
          </p:cNvPicPr>
          <p:nvPr/>
        </p:nvPicPr>
        <p:blipFill>
          <a:blip r:embed="rId3"/>
          <a:stretch>
            <a:fillRect/>
          </a:stretch>
        </p:blipFill>
        <p:spPr>
          <a:xfrm>
            <a:off x="153466" y="2097248"/>
            <a:ext cx="8742536" cy="1602297"/>
          </a:xfrm>
          <a:prstGeom prst="rect">
            <a:avLst/>
          </a:prstGeom>
        </p:spPr>
      </p:pic>
      <p:grpSp>
        <p:nvGrpSpPr>
          <p:cNvPr id="4" name="Group 3"/>
          <p:cNvGrpSpPr/>
          <p:nvPr/>
        </p:nvGrpSpPr>
        <p:grpSpPr>
          <a:xfrm>
            <a:off x="153466" y="2097248"/>
            <a:ext cx="8742536" cy="1602297"/>
            <a:chOff x="153466" y="2097248"/>
            <a:chExt cx="8742536" cy="1602297"/>
          </a:xfrm>
        </p:grpSpPr>
        <p:sp>
          <p:nvSpPr>
            <p:cNvPr id="26" name="Rectangle 25"/>
            <p:cNvSpPr/>
            <p:nvPr/>
          </p:nvSpPr>
          <p:spPr>
            <a:xfrm>
              <a:off x="153466" y="2634143"/>
              <a:ext cx="8742536" cy="159391"/>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971621" y="2097248"/>
              <a:ext cx="709436" cy="1602297"/>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53466" y="2097248"/>
            <a:ext cx="8742536" cy="1602297"/>
            <a:chOff x="-711999" y="2097248"/>
            <a:chExt cx="8742536" cy="1602297"/>
          </a:xfrm>
          <a:solidFill>
            <a:srgbClr val="66FFFF">
              <a:alpha val="20000"/>
            </a:srgbClr>
          </a:solidFill>
        </p:grpSpPr>
        <p:sp>
          <p:nvSpPr>
            <p:cNvPr id="35" name="Rectangle 34"/>
            <p:cNvSpPr/>
            <p:nvPr/>
          </p:nvSpPr>
          <p:spPr>
            <a:xfrm>
              <a:off x="-711999" y="2990675"/>
              <a:ext cx="8742536" cy="1593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137691" y="2097248"/>
              <a:ext cx="993261" cy="160229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00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a:picLocks noChangeAspect="1"/>
          </p:cNvPicPr>
          <p:nvPr/>
        </p:nvPicPr>
        <p:blipFill>
          <a:blip r:embed="rId3"/>
          <a:stretch>
            <a:fillRect/>
          </a:stretch>
        </p:blipFill>
        <p:spPr>
          <a:xfrm>
            <a:off x="3019486" y="1468873"/>
            <a:ext cx="5195484" cy="2159492"/>
          </a:xfrm>
          <a:prstGeom prst="rect">
            <a:avLst/>
          </a:prstGeom>
        </p:spPr>
      </p:pic>
      <p:sp>
        <p:nvSpPr>
          <p:cNvPr id="109" name="Rectangle 108"/>
          <p:cNvSpPr/>
          <p:nvPr/>
        </p:nvSpPr>
        <p:spPr>
          <a:xfrm>
            <a:off x="709715" y="1396287"/>
            <a:ext cx="1650837" cy="369332"/>
          </a:xfrm>
          <a:prstGeom prst="rect">
            <a:avLst/>
          </a:prstGeom>
          <a:ln>
            <a:solidFill>
              <a:schemeClr val="tx1"/>
            </a:solidFill>
          </a:ln>
        </p:spPr>
        <p:txBody>
          <a:bodyPr wrap="none">
            <a:spAutoFit/>
          </a:bodyPr>
          <a:lstStyle/>
          <a:p>
            <a:pPr algn="ctr"/>
            <a:r>
              <a:rPr lang="en-US" dirty="0">
                <a:solidFill>
                  <a:prstClr val="black"/>
                </a:solidFill>
              </a:rPr>
              <a:t>Feature Vectors</a:t>
            </a:r>
          </a:p>
        </p:txBody>
      </p:sp>
      <p:cxnSp>
        <p:nvCxnSpPr>
          <p:cNvPr id="111" name="Straight Arrow Connector 110"/>
          <p:cNvCxnSpPr>
            <a:stCxn id="109" idx="3"/>
          </p:cNvCxnSpPr>
          <p:nvPr/>
        </p:nvCxnSpPr>
        <p:spPr>
          <a:xfrm>
            <a:off x="2360552" y="1580953"/>
            <a:ext cx="5080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09" idx="3"/>
          </p:cNvCxnSpPr>
          <p:nvPr/>
        </p:nvCxnSpPr>
        <p:spPr>
          <a:xfrm>
            <a:off x="2360552" y="1580953"/>
            <a:ext cx="508012" cy="3721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9" idx="3"/>
          </p:cNvCxnSpPr>
          <p:nvPr/>
        </p:nvCxnSpPr>
        <p:spPr>
          <a:xfrm>
            <a:off x="2360552" y="1580953"/>
            <a:ext cx="508012" cy="736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09" idx="3"/>
          </p:cNvCxnSpPr>
          <p:nvPr/>
        </p:nvCxnSpPr>
        <p:spPr>
          <a:xfrm>
            <a:off x="2360552" y="1580953"/>
            <a:ext cx="508012" cy="1095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9" idx="3"/>
          </p:cNvCxnSpPr>
          <p:nvPr/>
        </p:nvCxnSpPr>
        <p:spPr>
          <a:xfrm>
            <a:off x="2360552" y="1580953"/>
            <a:ext cx="508012" cy="1508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9" idx="3"/>
          </p:cNvCxnSpPr>
          <p:nvPr/>
        </p:nvCxnSpPr>
        <p:spPr>
          <a:xfrm>
            <a:off x="2360552" y="1580953"/>
            <a:ext cx="508012" cy="1870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5115114" y="571787"/>
            <a:ext cx="992066" cy="369332"/>
          </a:xfrm>
          <a:prstGeom prst="rect">
            <a:avLst/>
          </a:prstGeom>
          <a:ln>
            <a:solidFill>
              <a:schemeClr val="tx1"/>
            </a:solidFill>
          </a:ln>
        </p:spPr>
        <p:txBody>
          <a:bodyPr wrap="none">
            <a:spAutoFit/>
          </a:bodyPr>
          <a:lstStyle/>
          <a:p>
            <a:pPr algn="ctr"/>
            <a:r>
              <a:rPr lang="en-US" dirty="0">
                <a:solidFill>
                  <a:prstClr val="black"/>
                </a:solidFill>
              </a:rPr>
              <a:t>Features</a:t>
            </a:r>
          </a:p>
        </p:txBody>
      </p:sp>
      <p:cxnSp>
        <p:nvCxnSpPr>
          <p:cNvPr id="130" name="Straight Arrow Connector 129"/>
          <p:cNvCxnSpPr>
            <a:stCxn id="122" idx="2"/>
          </p:cNvCxnSpPr>
          <p:nvPr/>
        </p:nvCxnSpPr>
        <p:spPr>
          <a:xfrm flipH="1">
            <a:off x="3195961" y="941119"/>
            <a:ext cx="2415186"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2" idx="2"/>
          </p:cNvCxnSpPr>
          <p:nvPr/>
        </p:nvCxnSpPr>
        <p:spPr>
          <a:xfrm flipH="1">
            <a:off x="4107485" y="941119"/>
            <a:ext cx="1503662"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22" idx="2"/>
          </p:cNvCxnSpPr>
          <p:nvPr/>
        </p:nvCxnSpPr>
        <p:spPr>
          <a:xfrm flipH="1">
            <a:off x="4776186" y="941119"/>
            <a:ext cx="83496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22" idx="2"/>
          </p:cNvCxnSpPr>
          <p:nvPr/>
        </p:nvCxnSpPr>
        <p:spPr>
          <a:xfrm>
            <a:off x="5611147" y="941119"/>
            <a:ext cx="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2" idx="2"/>
          </p:cNvCxnSpPr>
          <p:nvPr/>
        </p:nvCxnSpPr>
        <p:spPr>
          <a:xfrm>
            <a:off x="5611147" y="941119"/>
            <a:ext cx="56771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22" idx="2"/>
          </p:cNvCxnSpPr>
          <p:nvPr/>
        </p:nvCxnSpPr>
        <p:spPr>
          <a:xfrm>
            <a:off x="5611147" y="941119"/>
            <a:ext cx="1330994"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2" idx="2"/>
          </p:cNvCxnSpPr>
          <p:nvPr/>
        </p:nvCxnSpPr>
        <p:spPr>
          <a:xfrm>
            <a:off x="5611147" y="941119"/>
            <a:ext cx="205916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3240349" y="3320249"/>
            <a:ext cx="213064"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8019659" y="3320249"/>
            <a:ext cx="195311"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Rectangle 144"/>
          <p:cNvSpPr/>
          <p:nvPr/>
        </p:nvSpPr>
        <p:spPr>
          <a:xfrm>
            <a:off x="3063790" y="3884992"/>
            <a:ext cx="566182" cy="369332"/>
          </a:xfrm>
          <a:prstGeom prst="rect">
            <a:avLst/>
          </a:prstGeom>
          <a:ln>
            <a:solidFill>
              <a:schemeClr val="tx1"/>
            </a:solidFill>
          </a:ln>
        </p:spPr>
        <p:txBody>
          <a:bodyPr wrap="none">
            <a:spAutoFit/>
          </a:bodyPr>
          <a:lstStyle/>
          <a:p>
            <a:pPr algn="ctr"/>
            <a:r>
              <a:rPr lang="en-US" dirty="0">
                <a:solidFill>
                  <a:prstClr val="black"/>
                </a:solidFill>
              </a:rPr>
              <a:t>N=6</a:t>
            </a:r>
          </a:p>
        </p:txBody>
      </p:sp>
      <p:sp>
        <p:nvSpPr>
          <p:cNvPr id="146" name="Rectangle 145"/>
          <p:cNvSpPr/>
          <p:nvPr/>
        </p:nvSpPr>
        <p:spPr>
          <a:xfrm>
            <a:off x="7847849" y="3884992"/>
            <a:ext cx="538930" cy="369332"/>
          </a:xfrm>
          <a:prstGeom prst="rect">
            <a:avLst/>
          </a:prstGeom>
          <a:ln>
            <a:solidFill>
              <a:schemeClr val="tx1"/>
            </a:solidFill>
          </a:ln>
        </p:spPr>
        <p:txBody>
          <a:bodyPr wrap="none">
            <a:spAutoFit/>
          </a:bodyPr>
          <a:lstStyle/>
          <a:p>
            <a:pPr algn="ctr"/>
            <a:r>
              <a:rPr lang="en-US" dirty="0">
                <a:solidFill>
                  <a:prstClr val="black"/>
                </a:solidFill>
              </a:rPr>
              <a:t>d=7</a:t>
            </a:r>
          </a:p>
        </p:txBody>
      </p:sp>
      <p:cxnSp>
        <p:nvCxnSpPr>
          <p:cNvPr id="148" name="Straight Arrow Connector 147"/>
          <p:cNvCxnSpPr>
            <a:stCxn id="145" idx="0"/>
          </p:cNvCxnSpPr>
          <p:nvPr/>
        </p:nvCxnSpPr>
        <p:spPr>
          <a:xfrm flipV="1">
            <a:off x="3346881" y="3628365"/>
            <a:ext cx="0"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46" idx="0"/>
            <a:endCxn id="144" idx="2"/>
          </p:cNvCxnSpPr>
          <p:nvPr/>
        </p:nvCxnSpPr>
        <p:spPr>
          <a:xfrm flipV="1">
            <a:off x="8117314" y="3628365"/>
            <a:ext cx="1"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519401" y="1419313"/>
            <a:ext cx="674036" cy="2235685"/>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Rectangle 152"/>
          <p:cNvSpPr/>
          <p:nvPr/>
        </p:nvSpPr>
        <p:spPr>
          <a:xfrm>
            <a:off x="6794549" y="1419312"/>
            <a:ext cx="674036" cy="2235685"/>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4" name="TextBox 153"/>
          <p:cNvSpPr txBox="1"/>
          <p:nvPr/>
        </p:nvSpPr>
        <p:spPr>
          <a:xfrm>
            <a:off x="100737" y="4726261"/>
            <a:ext cx="5634237" cy="1393339"/>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dirty="0">
                <a:solidFill>
                  <a:prstClr val="black"/>
                </a:solidFill>
              </a:rPr>
              <a:t>Are these two features related?</a:t>
            </a:r>
          </a:p>
          <a:p>
            <a:pPr algn="l"/>
            <a:r>
              <a:rPr lang="en-US" sz="1600" dirty="0">
                <a:solidFill>
                  <a:prstClr val="black"/>
                </a:solidFill>
              </a:rPr>
              <a:t>More specifically, are they linearly correlated?</a:t>
            </a:r>
          </a:p>
          <a:p>
            <a:pPr algn="l"/>
            <a:r>
              <a:rPr lang="en-US" sz="1600" dirty="0">
                <a:solidFill>
                  <a:prstClr val="black"/>
                </a:solidFill>
              </a:rPr>
              <a:t>Still more specifically, what is the amount of linear correlation between these two features?</a:t>
            </a:r>
          </a:p>
        </p:txBody>
      </p:sp>
      <p:cxnSp>
        <p:nvCxnSpPr>
          <p:cNvPr id="156" name="Elbow Connector 155"/>
          <p:cNvCxnSpPr>
            <a:stCxn id="154" idx="0"/>
            <a:endCxn id="152" idx="2"/>
          </p:cNvCxnSpPr>
          <p:nvPr/>
        </p:nvCxnSpPr>
        <p:spPr>
          <a:xfrm rot="5400000" flipH="1" flipV="1">
            <a:off x="3351506" y="3221349"/>
            <a:ext cx="1071263" cy="1938563"/>
          </a:xfrm>
          <a:prstGeom prst="bentConnector3">
            <a:avLst>
              <a:gd name="adj1" fmla="val 288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4" idx="0"/>
            <a:endCxn id="153" idx="2"/>
          </p:cNvCxnSpPr>
          <p:nvPr/>
        </p:nvCxnSpPr>
        <p:spPr>
          <a:xfrm rot="5400000" flipH="1" flipV="1">
            <a:off x="4489079" y="2083774"/>
            <a:ext cx="1071264" cy="4213711"/>
          </a:xfrm>
          <a:prstGeom prst="bentConnector3">
            <a:avLst>
              <a:gd name="adj1" fmla="val 280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Covariance: What does it measure?</a:t>
            </a:r>
          </a:p>
        </p:txBody>
      </p:sp>
    </p:spTree>
    <p:extLst>
      <p:ext uri="{BB962C8B-B14F-4D97-AF65-F5344CB8AC3E}">
        <p14:creationId xmlns:p14="http://schemas.microsoft.com/office/powerpoint/2010/main" val="359386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par>
                                <p:cTn id="17" presetID="10" presetClass="entr" presetSubtype="0"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500"/>
                                        <p:tgtEl>
                                          <p:spTgt spid="117"/>
                                        </p:tgtEl>
                                      </p:cBhvr>
                                    </p:animEffect>
                                  </p:childTnLst>
                                </p:cTn>
                              </p:par>
                              <p:par>
                                <p:cTn id="20" presetID="10" presetClass="entr" presetSubtype="0" fill="hold"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500"/>
                                        <p:tgtEl>
                                          <p:spTgt spid="1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2"/>
                                        </p:tgtEl>
                                        <p:attrNameLst>
                                          <p:attrName>style.visibility</p:attrName>
                                        </p:attrNameLst>
                                      </p:cBhvr>
                                      <p:to>
                                        <p:strVal val="visible"/>
                                      </p:to>
                                    </p:set>
                                    <p:animEffect transition="in" filter="fade">
                                      <p:cBhvr>
                                        <p:cTn id="30" dur="500"/>
                                        <p:tgtEl>
                                          <p:spTgt spid="122"/>
                                        </p:tgtEl>
                                      </p:cBhvr>
                                    </p:animEffect>
                                  </p:childTnLst>
                                </p:cTn>
                              </p:par>
                              <p:par>
                                <p:cTn id="31" presetID="10" presetClass="entr" presetSubtype="0" fill="hold" nodeType="with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fade">
                                      <p:cBhvr>
                                        <p:cTn id="33" dur="500"/>
                                        <p:tgtEl>
                                          <p:spTgt spid="130"/>
                                        </p:tgtEl>
                                      </p:cBhvr>
                                    </p:animEffect>
                                  </p:childTnLst>
                                </p:cTn>
                              </p:par>
                              <p:par>
                                <p:cTn id="34" presetID="10" presetClass="entr" presetSubtype="0" fill="hold" nodeType="with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500"/>
                                        <p:tgtEl>
                                          <p:spTgt spid="132"/>
                                        </p:tgtEl>
                                      </p:cBhvr>
                                    </p:animEffect>
                                  </p:childTnLst>
                                </p:cTn>
                              </p:par>
                              <p:par>
                                <p:cTn id="37" presetID="10" presetClass="entr" presetSubtype="0" fill="hold" nodeType="withEffect">
                                  <p:stCondLst>
                                    <p:cond delay="0"/>
                                  </p:stCondLst>
                                  <p:childTnLst>
                                    <p:set>
                                      <p:cBhvr>
                                        <p:cTn id="38" dur="1" fill="hold">
                                          <p:stCondLst>
                                            <p:cond delay="0"/>
                                          </p:stCondLst>
                                        </p:cTn>
                                        <p:tgtEl>
                                          <p:spTgt spid="134"/>
                                        </p:tgtEl>
                                        <p:attrNameLst>
                                          <p:attrName>style.visibility</p:attrName>
                                        </p:attrNameLst>
                                      </p:cBhvr>
                                      <p:to>
                                        <p:strVal val="visible"/>
                                      </p:to>
                                    </p:set>
                                    <p:animEffect transition="in" filter="fade">
                                      <p:cBhvr>
                                        <p:cTn id="39" dur="500"/>
                                        <p:tgtEl>
                                          <p:spTgt spid="134"/>
                                        </p:tgtEl>
                                      </p:cBhvr>
                                    </p:animEffect>
                                  </p:childTnLst>
                                </p:cTn>
                              </p:par>
                              <p:par>
                                <p:cTn id="40" presetID="10" presetClass="entr" presetSubtype="0" fill="hold" nodeType="with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500"/>
                                        <p:tgtEl>
                                          <p:spTgt spid="136"/>
                                        </p:tgtEl>
                                      </p:cBhvr>
                                    </p:animEffect>
                                  </p:childTnLst>
                                </p:cTn>
                              </p:par>
                              <p:par>
                                <p:cTn id="43" presetID="10" presetClass="entr" presetSubtype="0" fill="hold" nodeType="withEffect">
                                  <p:stCondLst>
                                    <p:cond delay="0"/>
                                  </p:stCondLst>
                                  <p:childTnLst>
                                    <p:set>
                                      <p:cBhvr>
                                        <p:cTn id="44" dur="1" fill="hold">
                                          <p:stCondLst>
                                            <p:cond delay="0"/>
                                          </p:stCondLst>
                                        </p:cTn>
                                        <p:tgtEl>
                                          <p:spTgt spid="138"/>
                                        </p:tgtEl>
                                        <p:attrNameLst>
                                          <p:attrName>style.visibility</p:attrName>
                                        </p:attrNameLst>
                                      </p:cBhvr>
                                      <p:to>
                                        <p:strVal val="visible"/>
                                      </p:to>
                                    </p:set>
                                    <p:animEffect transition="in" filter="fade">
                                      <p:cBhvr>
                                        <p:cTn id="45" dur="500"/>
                                        <p:tgtEl>
                                          <p:spTgt spid="138"/>
                                        </p:tgtEl>
                                      </p:cBhvr>
                                    </p:animEffect>
                                  </p:childTnLst>
                                </p:cTn>
                              </p:par>
                              <p:par>
                                <p:cTn id="46" presetID="10" presetClass="entr" presetSubtype="0" fill="hold" nodeType="withEffect">
                                  <p:stCondLst>
                                    <p:cond delay="0"/>
                                  </p:stCondLst>
                                  <p:childTnLst>
                                    <p:set>
                                      <p:cBhvr>
                                        <p:cTn id="47" dur="1" fill="hold">
                                          <p:stCondLst>
                                            <p:cond delay="0"/>
                                          </p:stCondLst>
                                        </p:cTn>
                                        <p:tgtEl>
                                          <p:spTgt spid="140"/>
                                        </p:tgtEl>
                                        <p:attrNameLst>
                                          <p:attrName>style.visibility</p:attrName>
                                        </p:attrNameLst>
                                      </p:cBhvr>
                                      <p:to>
                                        <p:strVal val="visible"/>
                                      </p:to>
                                    </p:set>
                                    <p:animEffect transition="in" filter="fade">
                                      <p:cBhvr>
                                        <p:cTn id="48" dur="500"/>
                                        <p:tgtEl>
                                          <p:spTgt spid="140"/>
                                        </p:tgtEl>
                                      </p:cBhvr>
                                    </p:animEffect>
                                  </p:childTnLst>
                                </p:cTn>
                              </p:par>
                              <p:par>
                                <p:cTn id="49" presetID="10" presetClass="entr" presetSubtype="0" fill="hold" nodeType="withEffect">
                                  <p:stCondLst>
                                    <p:cond delay="0"/>
                                  </p:stCondLst>
                                  <p:childTnLst>
                                    <p:set>
                                      <p:cBhvr>
                                        <p:cTn id="50" dur="1" fill="hold">
                                          <p:stCondLst>
                                            <p:cond delay="0"/>
                                          </p:stCondLst>
                                        </p:cTn>
                                        <p:tgtEl>
                                          <p:spTgt spid="142"/>
                                        </p:tgtEl>
                                        <p:attrNameLst>
                                          <p:attrName>style.visibility</p:attrName>
                                        </p:attrNameLst>
                                      </p:cBhvr>
                                      <p:to>
                                        <p:strVal val="visible"/>
                                      </p:to>
                                    </p:set>
                                    <p:animEffect transition="in" filter="fade">
                                      <p:cBhvr>
                                        <p:cTn id="51" dur="500"/>
                                        <p:tgtEl>
                                          <p:spTgt spid="14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500"/>
                                        <p:tgtEl>
                                          <p:spTgt spid="1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5"/>
                                        </p:tgtEl>
                                        <p:attrNameLst>
                                          <p:attrName>style.visibility</p:attrName>
                                        </p:attrNameLst>
                                      </p:cBhvr>
                                      <p:to>
                                        <p:strVal val="visible"/>
                                      </p:to>
                                    </p:set>
                                    <p:animEffect transition="in" filter="fade">
                                      <p:cBhvr>
                                        <p:cTn id="59" dur="500"/>
                                        <p:tgtEl>
                                          <p:spTgt spid="145"/>
                                        </p:tgtEl>
                                      </p:cBhvr>
                                    </p:animEffect>
                                  </p:childTnLst>
                                </p:cTn>
                              </p:par>
                              <p:par>
                                <p:cTn id="60" presetID="10" presetClass="entr" presetSubtype="0" fill="hold" nodeType="withEffect">
                                  <p:stCondLst>
                                    <p:cond delay="0"/>
                                  </p:stCondLst>
                                  <p:childTnLst>
                                    <p:set>
                                      <p:cBhvr>
                                        <p:cTn id="61" dur="1" fill="hold">
                                          <p:stCondLst>
                                            <p:cond delay="0"/>
                                          </p:stCondLst>
                                        </p:cTn>
                                        <p:tgtEl>
                                          <p:spTgt spid="148"/>
                                        </p:tgtEl>
                                        <p:attrNameLst>
                                          <p:attrName>style.visibility</p:attrName>
                                        </p:attrNameLst>
                                      </p:cBhvr>
                                      <p:to>
                                        <p:strVal val="visible"/>
                                      </p:to>
                                    </p:set>
                                    <p:animEffect transition="in" filter="fade">
                                      <p:cBhvr>
                                        <p:cTn id="62" dur="500"/>
                                        <p:tgtEl>
                                          <p:spTgt spid="14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4"/>
                                        </p:tgtEl>
                                        <p:attrNameLst>
                                          <p:attrName>style.visibility</p:attrName>
                                        </p:attrNameLst>
                                      </p:cBhvr>
                                      <p:to>
                                        <p:strVal val="visible"/>
                                      </p:to>
                                    </p:set>
                                    <p:animEffect transition="in" filter="fade">
                                      <p:cBhvr>
                                        <p:cTn id="67" dur="500"/>
                                        <p:tgtEl>
                                          <p:spTgt spid="1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fade">
                                      <p:cBhvr>
                                        <p:cTn id="70" dur="500"/>
                                        <p:tgtEl>
                                          <p:spTgt spid="146"/>
                                        </p:tgtEl>
                                      </p:cBhvr>
                                    </p:animEffect>
                                  </p:childTnLst>
                                </p:cTn>
                              </p:par>
                              <p:par>
                                <p:cTn id="71" presetID="10"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fade">
                                      <p:cBhvr>
                                        <p:cTn id="73" dur="500"/>
                                        <p:tgtEl>
                                          <p:spTgt spid="1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52"/>
                                        </p:tgtEl>
                                        <p:attrNameLst>
                                          <p:attrName>style.visibility</p:attrName>
                                        </p:attrNameLst>
                                      </p:cBhvr>
                                      <p:to>
                                        <p:strVal val="visible"/>
                                      </p:to>
                                    </p:set>
                                    <p:animEffect transition="in" filter="fade">
                                      <p:cBhvr>
                                        <p:cTn id="78" dur="500"/>
                                        <p:tgtEl>
                                          <p:spTgt spid="15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fade">
                                      <p:cBhvr>
                                        <p:cTn id="81" dur="500"/>
                                        <p:tgtEl>
                                          <p:spTgt spid="15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6"/>
                                        </p:tgtEl>
                                        <p:attrNameLst>
                                          <p:attrName>style.visibility</p:attrName>
                                        </p:attrNameLst>
                                      </p:cBhvr>
                                      <p:to>
                                        <p:strVal val="visible"/>
                                      </p:to>
                                    </p:set>
                                    <p:animEffect transition="in" filter="fade">
                                      <p:cBhvr>
                                        <p:cTn id="86" dur="500"/>
                                        <p:tgtEl>
                                          <p:spTgt spid="156"/>
                                        </p:tgtEl>
                                      </p:cBhvr>
                                    </p:animEffect>
                                  </p:childTnLst>
                                </p:cTn>
                              </p:par>
                              <p:par>
                                <p:cTn id="87" presetID="10" presetClass="entr" presetSubtype="0" fill="hold" nodeType="withEffect">
                                  <p:stCondLst>
                                    <p:cond delay="0"/>
                                  </p:stCondLst>
                                  <p:childTnLst>
                                    <p:set>
                                      <p:cBhvr>
                                        <p:cTn id="88" dur="1" fill="hold">
                                          <p:stCondLst>
                                            <p:cond delay="0"/>
                                          </p:stCondLst>
                                        </p:cTn>
                                        <p:tgtEl>
                                          <p:spTgt spid="158"/>
                                        </p:tgtEl>
                                        <p:attrNameLst>
                                          <p:attrName>style.visibility</p:attrName>
                                        </p:attrNameLst>
                                      </p:cBhvr>
                                      <p:to>
                                        <p:strVal val="visible"/>
                                      </p:to>
                                    </p:set>
                                    <p:animEffect transition="in" filter="fade">
                                      <p:cBhvr>
                                        <p:cTn id="89" dur="500"/>
                                        <p:tgtEl>
                                          <p:spTgt spid="15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fade">
                                      <p:cBhvr>
                                        <p:cTn id="92"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2" grpId="0" animBg="1"/>
      <p:bldP spid="143" grpId="0" animBg="1"/>
      <p:bldP spid="144" grpId="0" animBg="1"/>
      <p:bldP spid="145" grpId="0" animBg="1"/>
      <p:bldP spid="146" grpId="0" animBg="1"/>
      <p:bldP spid="152" grpId="0" animBg="1"/>
      <p:bldP spid="153" grpId="0" animBg="1"/>
      <p:bldP spid="1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71559" y="2153959"/>
            <a:ext cx="7600879" cy="1527673"/>
            <a:chOff x="719090" y="3585864"/>
            <a:chExt cx="7600879" cy="1527673"/>
          </a:xfrm>
        </p:grpSpPr>
        <p:pic>
          <p:nvPicPr>
            <p:cNvPr id="6" name="Picture 5"/>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7483876" y="3585864"/>
              <a:ext cx="836093"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553593" y="3746377"/>
            <a:ext cx="5513032" cy="1516322"/>
            <a:chOff x="1553593" y="3746377"/>
            <a:chExt cx="5513032" cy="1516322"/>
          </a:xfrm>
        </p:grpSpPr>
        <p:sp>
          <p:nvSpPr>
            <p:cNvPr id="8" name="TextBox 7"/>
            <p:cNvSpPr txBox="1"/>
            <p:nvPr/>
          </p:nvSpPr>
          <p:spPr>
            <a:xfrm>
              <a:off x="4208016" y="4893367"/>
              <a:ext cx="992066" cy="369332"/>
            </a:xfrm>
            <a:prstGeom prst="rect">
              <a:avLst/>
            </a:prstGeom>
            <a:noFill/>
          </p:spPr>
          <p:txBody>
            <a:bodyPr wrap="none" rtlCol="0">
              <a:spAutoFit/>
            </a:bodyPr>
            <a:lstStyle/>
            <a:p>
              <a:r>
                <a:rPr lang="en-US" dirty="0"/>
                <a:t>Features</a:t>
              </a:r>
            </a:p>
          </p:txBody>
        </p:sp>
        <p:cxnSp>
          <p:nvCxnSpPr>
            <p:cNvPr id="10" name="Straight Arrow Connector 9"/>
            <p:cNvCxnSpPr/>
            <p:nvPr/>
          </p:nvCxnSpPr>
          <p:spPr>
            <a:xfrm flipH="1" flipV="1">
              <a:off x="1553593" y="3746378"/>
              <a:ext cx="2451351" cy="1132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334827" y="3746377"/>
              <a:ext cx="1821037" cy="112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382393" y="3746378"/>
              <a:ext cx="996512" cy="11469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208016" y="3746378"/>
              <a:ext cx="447497" cy="11484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857200" y="3746377"/>
              <a:ext cx="12480"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09491" y="3746377"/>
              <a:ext cx="503542"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142403" y="3746377"/>
              <a:ext cx="1222886"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337153" y="3746378"/>
              <a:ext cx="1729472" cy="1132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1376039" y="2707689"/>
            <a:ext cx="5894773" cy="3187084"/>
            <a:chOff x="1376039" y="2707689"/>
            <a:chExt cx="5894773" cy="3187084"/>
          </a:xfrm>
        </p:grpSpPr>
        <p:sp>
          <p:nvSpPr>
            <p:cNvPr id="38" name="Rectangle 37"/>
            <p:cNvSpPr/>
            <p:nvPr/>
          </p:nvSpPr>
          <p:spPr>
            <a:xfrm>
              <a:off x="1376039" y="2707689"/>
              <a:ext cx="5894773" cy="133165"/>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76039" y="5256795"/>
              <a:ext cx="2095130" cy="63797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Feature Vector</a:t>
              </a:r>
            </a:p>
            <a:p>
              <a:r>
                <a:rPr lang="en-US" dirty="0">
                  <a:solidFill>
                    <a:schemeClr val="tx1"/>
                  </a:solidFill>
                </a:rPr>
                <a:t>also called </a:t>
              </a:r>
              <a:r>
                <a:rPr lang="en-US" i="1" dirty="0">
                  <a:solidFill>
                    <a:schemeClr val="tx1"/>
                  </a:solidFill>
                </a:rPr>
                <a:t>pattern</a:t>
              </a:r>
            </a:p>
          </p:txBody>
        </p:sp>
        <p:cxnSp>
          <p:nvCxnSpPr>
            <p:cNvPr id="41" name="Elbow Connector 40"/>
            <p:cNvCxnSpPr>
              <a:stCxn id="39" idx="1"/>
              <a:endCxn id="38" idx="1"/>
            </p:cNvCxnSpPr>
            <p:nvPr/>
          </p:nvCxnSpPr>
          <p:spPr>
            <a:xfrm rot="10800000">
              <a:off x="1376039" y="2774272"/>
              <a:ext cx="12700" cy="2801512"/>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375546" y="3760687"/>
            <a:ext cx="1157689" cy="985526"/>
            <a:chOff x="7375546" y="3760687"/>
            <a:chExt cx="1157689" cy="985526"/>
          </a:xfrm>
        </p:grpSpPr>
        <p:sp>
          <p:nvSpPr>
            <p:cNvPr id="42" name="TextBox 41"/>
            <p:cNvSpPr txBox="1"/>
            <p:nvPr/>
          </p:nvSpPr>
          <p:spPr>
            <a:xfrm>
              <a:off x="7375546" y="4376881"/>
              <a:ext cx="1157689" cy="369332"/>
            </a:xfrm>
            <a:prstGeom prst="rect">
              <a:avLst/>
            </a:prstGeom>
            <a:noFill/>
          </p:spPr>
          <p:txBody>
            <a:bodyPr wrap="none" rtlCol="0">
              <a:spAutoFit/>
            </a:bodyPr>
            <a:lstStyle/>
            <a:p>
              <a:r>
                <a:rPr lang="en-US" dirty="0"/>
                <a:t>Class label</a:t>
              </a:r>
            </a:p>
          </p:txBody>
        </p:sp>
        <p:cxnSp>
          <p:nvCxnSpPr>
            <p:cNvPr id="43" name="Straight Arrow Connector 42"/>
            <p:cNvCxnSpPr/>
            <p:nvPr/>
          </p:nvCxnSpPr>
          <p:spPr>
            <a:xfrm flipH="1" flipV="1">
              <a:off x="7752800" y="3760687"/>
              <a:ext cx="6161" cy="5591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313893" y="1356637"/>
            <a:ext cx="6041143" cy="801824"/>
            <a:chOff x="1313893" y="1356637"/>
            <a:chExt cx="6041143" cy="801824"/>
          </a:xfrm>
        </p:grpSpPr>
        <p:sp>
          <p:nvSpPr>
            <p:cNvPr id="45" name="TextBox 44"/>
            <p:cNvSpPr txBox="1"/>
            <p:nvPr/>
          </p:nvSpPr>
          <p:spPr>
            <a:xfrm rot="16200000">
              <a:off x="1106561" y="1642490"/>
              <a:ext cx="722442" cy="307777"/>
            </a:xfrm>
            <a:prstGeom prst="rect">
              <a:avLst/>
            </a:prstGeom>
            <a:noFill/>
          </p:spPr>
          <p:txBody>
            <a:bodyPr wrap="none" rtlCol="0">
              <a:spAutoFit/>
            </a:bodyPr>
            <a:lstStyle/>
            <a:p>
              <a:r>
                <a:rPr lang="en-US" sz="1400" dirty="0"/>
                <a:t>Ordinal</a:t>
              </a:r>
            </a:p>
          </p:txBody>
        </p:sp>
        <p:sp>
          <p:nvSpPr>
            <p:cNvPr id="46" name="TextBox 45"/>
            <p:cNvSpPr txBox="1"/>
            <p:nvPr/>
          </p:nvSpPr>
          <p:spPr>
            <a:xfrm rot="16200000">
              <a:off x="1640181" y="1603661"/>
              <a:ext cx="801823" cy="307777"/>
            </a:xfrm>
            <a:prstGeom prst="rect">
              <a:avLst/>
            </a:prstGeom>
            <a:noFill/>
          </p:spPr>
          <p:txBody>
            <a:bodyPr wrap="none" rtlCol="0">
              <a:spAutoFit/>
            </a:bodyPr>
            <a:lstStyle/>
            <a:p>
              <a:r>
                <a:rPr lang="en-US" sz="1400" dirty="0"/>
                <a:t>Nominal</a:t>
              </a:r>
            </a:p>
          </p:txBody>
        </p:sp>
        <p:sp>
          <p:nvSpPr>
            <p:cNvPr id="47" name="TextBox 46"/>
            <p:cNvSpPr txBox="1"/>
            <p:nvPr/>
          </p:nvSpPr>
          <p:spPr>
            <a:xfrm rot="16200000">
              <a:off x="5270189" y="1642491"/>
              <a:ext cx="722442" cy="307777"/>
            </a:xfrm>
            <a:prstGeom prst="rect">
              <a:avLst/>
            </a:prstGeom>
            <a:noFill/>
          </p:spPr>
          <p:txBody>
            <a:bodyPr wrap="none" rtlCol="0">
              <a:spAutoFit/>
            </a:bodyPr>
            <a:lstStyle/>
            <a:p>
              <a:r>
                <a:rPr lang="en-US" sz="1400" dirty="0"/>
                <a:t>Ordinal</a:t>
              </a:r>
            </a:p>
          </p:txBody>
        </p:sp>
        <p:sp>
          <p:nvSpPr>
            <p:cNvPr id="48" name="TextBox 47"/>
            <p:cNvSpPr txBox="1"/>
            <p:nvPr/>
          </p:nvSpPr>
          <p:spPr>
            <a:xfrm rot="16200000">
              <a:off x="6026763" y="1603660"/>
              <a:ext cx="801823" cy="307777"/>
            </a:xfrm>
            <a:prstGeom prst="rect">
              <a:avLst/>
            </a:prstGeom>
            <a:noFill/>
          </p:spPr>
          <p:txBody>
            <a:bodyPr wrap="none" rtlCol="0">
              <a:spAutoFit/>
            </a:bodyPr>
            <a:lstStyle/>
            <a:p>
              <a:r>
                <a:rPr lang="en-US" sz="1400" dirty="0"/>
                <a:t>Nominal</a:t>
              </a:r>
            </a:p>
          </p:txBody>
        </p:sp>
        <p:sp>
          <p:nvSpPr>
            <p:cNvPr id="49" name="TextBox 48"/>
            <p:cNvSpPr txBox="1"/>
            <p:nvPr/>
          </p:nvSpPr>
          <p:spPr>
            <a:xfrm rot="16200000">
              <a:off x="4457026" y="1603661"/>
              <a:ext cx="801823" cy="307777"/>
            </a:xfrm>
            <a:prstGeom prst="rect">
              <a:avLst/>
            </a:prstGeom>
            <a:noFill/>
          </p:spPr>
          <p:txBody>
            <a:bodyPr wrap="none" rtlCol="0">
              <a:spAutoFit/>
            </a:bodyPr>
            <a:lstStyle/>
            <a:p>
              <a:r>
                <a:rPr lang="en-US" sz="1400" dirty="0"/>
                <a:t>Nominal</a:t>
              </a:r>
            </a:p>
          </p:txBody>
        </p:sp>
        <p:sp>
          <p:nvSpPr>
            <p:cNvPr id="50" name="TextBox 49"/>
            <p:cNvSpPr txBox="1"/>
            <p:nvPr/>
          </p:nvSpPr>
          <p:spPr>
            <a:xfrm rot="16200000">
              <a:off x="3741847" y="1603661"/>
              <a:ext cx="801823" cy="307777"/>
            </a:xfrm>
            <a:prstGeom prst="rect">
              <a:avLst/>
            </a:prstGeom>
            <a:noFill/>
          </p:spPr>
          <p:txBody>
            <a:bodyPr wrap="none" rtlCol="0">
              <a:spAutoFit/>
            </a:bodyPr>
            <a:lstStyle/>
            <a:p>
              <a:r>
                <a:rPr lang="en-US" sz="1400" dirty="0"/>
                <a:t>Nominal</a:t>
              </a:r>
            </a:p>
          </p:txBody>
        </p:sp>
        <p:sp>
          <p:nvSpPr>
            <p:cNvPr id="51" name="TextBox 50"/>
            <p:cNvSpPr txBox="1"/>
            <p:nvPr/>
          </p:nvSpPr>
          <p:spPr>
            <a:xfrm rot="16200000">
              <a:off x="2694617" y="1603661"/>
              <a:ext cx="801823" cy="307777"/>
            </a:xfrm>
            <a:prstGeom prst="rect">
              <a:avLst/>
            </a:prstGeom>
            <a:noFill/>
          </p:spPr>
          <p:txBody>
            <a:bodyPr wrap="none" rtlCol="0">
              <a:spAutoFit/>
            </a:bodyPr>
            <a:lstStyle/>
            <a:p>
              <a:r>
                <a:rPr lang="en-US" sz="1400" dirty="0"/>
                <a:t>Nominal</a:t>
              </a:r>
            </a:p>
          </p:txBody>
        </p:sp>
        <p:sp>
          <p:nvSpPr>
            <p:cNvPr id="52" name="TextBox 51"/>
            <p:cNvSpPr txBox="1"/>
            <p:nvPr/>
          </p:nvSpPr>
          <p:spPr>
            <a:xfrm rot="16200000">
              <a:off x="6800236" y="1603661"/>
              <a:ext cx="801823" cy="307777"/>
            </a:xfrm>
            <a:prstGeom prst="rect">
              <a:avLst/>
            </a:prstGeom>
            <a:noFill/>
          </p:spPr>
          <p:txBody>
            <a:bodyPr wrap="none" rtlCol="0">
              <a:spAutoFit/>
            </a:bodyPr>
            <a:lstStyle/>
            <a:p>
              <a:r>
                <a:rPr lang="en-US" sz="1400" dirty="0"/>
                <a:t>Nominal</a:t>
              </a:r>
            </a:p>
          </p:txBody>
        </p:sp>
      </p:grpSp>
      <p:sp>
        <p:nvSpPr>
          <p:cNvPr id="9" name="Rounded Rectangle 8"/>
          <p:cNvSpPr/>
          <p:nvPr/>
        </p:nvSpPr>
        <p:spPr>
          <a:xfrm>
            <a:off x="275208" y="710208"/>
            <a:ext cx="8487052" cy="539762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693476" y="713258"/>
            <a:ext cx="1638782" cy="461665"/>
          </a:xfrm>
          <a:prstGeom prst="rect">
            <a:avLst/>
          </a:prstGeom>
          <a:solidFill>
            <a:schemeClr val="tx1"/>
          </a:solidFill>
        </p:spPr>
        <p:txBody>
          <a:bodyPr wrap="none" rtlCol="0">
            <a:spAutoFit/>
          </a:bodyPr>
          <a:lstStyle/>
          <a:p>
            <a:r>
              <a:rPr lang="en-US" sz="2400" dirty="0">
                <a:solidFill>
                  <a:schemeClr val="bg1"/>
                </a:solidFill>
              </a:rPr>
              <a:t>Training Set</a:t>
            </a:r>
          </a:p>
        </p:txBody>
      </p:sp>
      <p:sp>
        <p:nvSpPr>
          <p:cNvPr id="2" name="Title 1"/>
          <p:cNvSpPr>
            <a:spLocks noGrp="1"/>
          </p:cNvSpPr>
          <p:nvPr>
            <p:ph type="title"/>
          </p:nvPr>
        </p:nvSpPr>
        <p:spPr/>
        <p:txBody>
          <a:bodyPr/>
          <a:lstStyle/>
          <a:p>
            <a:r>
              <a:rPr lang="en-US" sz="2400" dirty="0"/>
              <a:t>Excuse to introduce some jargon</a:t>
            </a:r>
            <a:endParaRPr lang="en-US" dirty="0"/>
          </a:p>
        </p:txBody>
      </p:sp>
    </p:spTree>
    <p:extLst>
      <p:ext uri="{BB962C8B-B14F-4D97-AF65-F5344CB8AC3E}">
        <p14:creationId xmlns:p14="http://schemas.microsoft.com/office/powerpoint/2010/main" val="160947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19486" y="1006959"/>
            <a:ext cx="5195484" cy="2616796"/>
          </a:xfrm>
          <a:prstGeom prst="rect">
            <a:avLst/>
          </a:prstGeom>
        </p:spPr>
      </p:pic>
      <p:sp>
        <p:nvSpPr>
          <p:cNvPr id="152" name="Rectangle 151"/>
          <p:cNvSpPr/>
          <p:nvPr/>
        </p:nvSpPr>
        <p:spPr>
          <a:xfrm>
            <a:off x="4519401" y="957399"/>
            <a:ext cx="674036" cy="223568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Rectangle 152"/>
          <p:cNvSpPr/>
          <p:nvPr/>
        </p:nvSpPr>
        <p:spPr>
          <a:xfrm>
            <a:off x="6794549" y="957398"/>
            <a:ext cx="674036" cy="223568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972084" y="3254423"/>
            <a:ext cx="1392432" cy="369332"/>
          </a:xfrm>
          <a:prstGeom prst="rect">
            <a:avLst/>
          </a:prstGeom>
          <a:ln>
            <a:solidFill>
              <a:schemeClr val="tx1"/>
            </a:solidFill>
          </a:ln>
        </p:spPr>
        <p:txBody>
          <a:bodyPr wrap="none">
            <a:spAutoFit/>
          </a:bodyPr>
          <a:lstStyle/>
          <a:p>
            <a:pPr algn="ctr"/>
            <a:r>
              <a:rPr lang="en-US" dirty="0">
                <a:solidFill>
                  <a:prstClr val="black"/>
                </a:solidFill>
              </a:rPr>
              <a:t>Mean Vector</a:t>
            </a:r>
          </a:p>
        </p:txBody>
      </p:sp>
      <p:cxnSp>
        <p:nvCxnSpPr>
          <p:cNvPr id="34" name="Straight Arrow Connector 33"/>
          <p:cNvCxnSpPr>
            <a:stCxn id="33" idx="3"/>
          </p:cNvCxnSpPr>
          <p:nvPr/>
        </p:nvCxnSpPr>
        <p:spPr>
          <a:xfrm>
            <a:off x="2364516" y="3439089"/>
            <a:ext cx="637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519401" y="5051128"/>
                <a:ext cx="3664144" cy="77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𝑐</m:t>
                          </m:r>
                        </m:e>
                        <m:sub>
                          <m:r>
                            <a:rPr lang="en-US" b="0" i="1" smtClean="0">
                              <a:solidFill>
                                <a:prstClr val="black"/>
                              </a:solidFill>
                              <a:latin typeface="Cambria Math" panose="02040503050406030204" pitchFamily="18" charset="0"/>
                            </a:rPr>
                            <m:t>36</m:t>
                          </m:r>
                        </m:sub>
                      </m:sSub>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6</m:t>
                          </m:r>
                          <m:r>
                            <a:rPr lang="en-US" i="1" smtClean="0">
                              <a:solidFill>
                                <a:prstClr val="black"/>
                              </a:solidFill>
                              <a:latin typeface="Cambria Math" panose="02040503050406030204" pitchFamily="18" charset="0"/>
                            </a:rPr>
                            <m:t>−1</m:t>
                          </m:r>
                        </m:den>
                      </m:f>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=1</m:t>
                          </m:r>
                        </m:sub>
                        <m:sup>
                          <m:r>
                            <a:rPr lang="en-US" b="0" i="1" smtClean="0">
                              <a:solidFill>
                                <a:prstClr val="black"/>
                              </a:solidFill>
                              <a:latin typeface="Cambria Math" panose="02040503050406030204" pitchFamily="18" charset="0"/>
                            </a:rPr>
                            <m:t>6</m:t>
                          </m:r>
                        </m:sup>
                        <m:e>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b="0" i="1" smtClean="0">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b="0" i="1" smtClean="0">
                                      <a:solidFill>
                                        <a:prstClr val="black"/>
                                      </a:solidFill>
                                      <a:latin typeface="Cambria Math" panose="02040503050406030204" pitchFamily="18" charset="0"/>
                                    </a:rPr>
                                    <m:t>3</m:t>
                                  </m:r>
                                </m:sub>
                              </m:sSub>
                            </m:e>
                          </m:d>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b="0" i="1" smtClean="0">
                                      <a:solidFill>
                                        <a:prstClr val="black"/>
                                      </a:solidFill>
                                      <a:latin typeface="Cambria Math" panose="02040503050406030204" pitchFamily="18" charset="0"/>
                                    </a:rPr>
                                    <m:t>6</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b="0" i="1" smtClean="0">
                                      <a:solidFill>
                                        <a:prstClr val="black"/>
                                      </a:solidFill>
                                      <a:latin typeface="Cambria Math" panose="02040503050406030204" pitchFamily="18" charset="0"/>
                                    </a:rPr>
                                    <m:t>6</m:t>
                                  </m:r>
                                </m:sub>
                              </m:sSub>
                            </m:e>
                          </m:d>
                          <m:r>
                            <m:rPr>
                              <m:nor/>
                            </m:rPr>
                            <a:rPr lang="en-US" dirty="0">
                              <a:solidFill>
                                <a:prstClr val="black"/>
                              </a:solidFill>
                            </a:rPr>
                            <m:t> </m:t>
                          </m:r>
                        </m:e>
                      </m:nary>
                    </m:oMath>
                  </m:oMathPara>
                </a14:m>
                <a:endParaRPr 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519401" y="5051128"/>
                <a:ext cx="3664144" cy="77873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5836" y="4260882"/>
                <a:ext cx="3052707" cy="369332"/>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Variance of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3</m:t>
                        </m:r>
                      </m:sub>
                    </m:sSub>
                  </m:oMath>
                </a14:m>
                <a:r>
                  <a:rPr lang="en-US" dirty="0">
                    <a:solidFill>
                      <a:srgbClr val="FF0000"/>
                    </a:solidFill>
                  </a:rPr>
                  <a:t> (feature 3)</a:t>
                </a:r>
              </a:p>
            </p:txBody>
          </p:sp>
        </mc:Choice>
        <mc:Fallback xmlns="">
          <p:sp>
            <p:nvSpPr>
              <p:cNvPr id="38" name="TextBox 37"/>
              <p:cNvSpPr txBox="1">
                <a:spLocks noRot="1" noChangeAspect="1" noMove="1" noResize="1" noEditPoints="1" noAdjustHandles="1" noChangeArrowheads="1" noChangeShapeType="1" noTextEdit="1"/>
              </p:cNvSpPr>
              <p:nvPr/>
            </p:nvSpPr>
            <p:spPr>
              <a:xfrm>
                <a:off x="495836" y="4260882"/>
                <a:ext cx="3052707" cy="369332"/>
              </a:xfrm>
              <a:prstGeom prst="rect">
                <a:avLst/>
              </a:prstGeom>
              <a:blipFill>
                <a:blip r:embed="rId4"/>
                <a:stretch>
                  <a:fillRect l="-986" t="-4478" b="-17910"/>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95836" y="5255832"/>
                <a:ext cx="3052707" cy="369332"/>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Covariance between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3</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6</m:t>
                        </m:r>
                      </m:sub>
                    </m:sSub>
                  </m:oMath>
                </a14:m>
                <a:endParaRPr lang="en-US" dirty="0">
                  <a:solidFill>
                    <a:srgbClr val="FF000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495836" y="5255832"/>
                <a:ext cx="3052707" cy="369332"/>
              </a:xfrm>
              <a:prstGeom prst="rect">
                <a:avLst/>
              </a:prstGeom>
              <a:blipFill>
                <a:blip r:embed="rId5"/>
                <a:stretch>
                  <a:fillRect l="-986" t="-2985" b="-17910"/>
                </a:stretch>
              </a:blipFill>
              <a:ln w="38100">
                <a:solidFill>
                  <a:srgbClr val="FF0000"/>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Covariance versus variance</a:t>
            </a:r>
          </a:p>
        </p:txBody>
      </p:sp>
      <mc:AlternateContent xmlns:mc="http://schemas.openxmlformats.org/markup-compatibility/2006" xmlns:a14="http://schemas.microsoft.com/office/drawing/2010/main">
        <mc:Choice Requires="a14">
          <p:sp>
            <p:nvSpPr>
              <p:cNvPr id="14" name="TextBox 13"/>
              <p:cNvSpPr txBox="1"/>
              <p:nvPr/>
            </p:nvSpPr>
            <p:spPr>
              <a:xfrm>
                <a:off x="4569735" y="4056178"/>
                <a:ext cx="3561488" cy="778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prstClr val="black"/>
                              </a:solidFill>
                              <a:latin typeface="Cambria Math" panose="02040503050406030204" pitchFamily="18" charset="0"/>
                            </a:rPr>
                          </m:ctrlPr>
                        </m:sSubSupPr>
                        <m:e>
                          <m:r>
                            <a:rPr lang="en-US" i="1" smtClean="0">
                              <a:solidFill>
                                <a:prstClr val="black"/>
                              </a:solidFill>
                              <a:latin typeface="Cambria Math" panose="02040503050406030204" pitchFamily="18" charset="0"/>
                              <a:ea typeface="Cambria Math" panose="02040503050406030204" pitchFamily="18" charset="0"/>
                            </a:rPr>
                            <m:t>𝜎</m:t>
                          </m:r>
                        </m:e>
                        <m:sub>
                          <m:r>
                            <a:rPr lang="en-US" b="0" i="1" smtClean="0">
                              <a:solidFill>
                                <a:prstClr val="black"/>
                              </a:solidFill>
                              <a:latin typeface="Cambria Math" panose="02040503050406030204" pitchFamily="18" charset="0"/>
                            </a:rPr>
                            <m:t>3</m:t>
                          </m:r>
                        </m:sub>
                        <m:sup>
                          <m:r>
                            <a:rPr lang="en-US" b="0" i="1" smtClean="0">
                              <a:solidFill>
                                <a:prstClr val="black"/>
                              </a:solidFill>
                              <a:latin typeface="Cambria Math" panose="02040503050406030204" pitchFamily="18" charset="0"/>
                            </a:rPr>
                            <m:t>2</m:t>
                          </m:r>
                        </m:sup>
                      </m:sSubSup>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6</m:t>
                          </m:r>
                          <m:r>
                            <a:rPr lang="en-US" i="1" smtClean="0">
                              <a:solidFill>
                                <a:prstClr val="black"/>
                              </a:solidFill>
                              <a:latin typeface="Cambria Math" panose="02040503050406030204" pitchFamily="18" charset="0"/>
                            </a:rPr>
                            <m:t>−1</m:t>
                          </m:r>
                        </m:den>
                      </m:f>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=1</m:t>
                          </m:r>
                        </m:sub>
                        <m:sup>
                          <m:r>
                            <a:rPr lang="en-US" b="0" i="1" smtClean="0">
                              <a:solidFill>
                                <a:prstClr val="black"/>
                              </a:solidFill>
                              <a:latin typeface="Cambria Math" panose="02040503050406030204" pitchFamily="18" charset="0"/>
                            </a:rPr>
                            <m:t>6</m:t>
                          </m:r>
                        </m:sup>
                        <m:e>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b="0" i="1" smtClean="0">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b="0" i="1" smtClean="0">
                                      <a:solidFill>
                                        <a:prstClr val="black"/>
                                      </a:solidFill>
                                      <a:latin typeface="Cambria Math" panose="02040503050406030204" pitchFamily="18" charset="0"/>
                                    </a:rPr>
                                    <m:t>3</m:t>
                                  </m:r>
                                </m:sub>
                              </m:sSub>
                            </m:e>
                          </m:d>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i="1">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i="1">
                                      <a:solidFill>
                                        <a:prstClr val="black"/>
                                      </a:solidFill>
                                      <a:latin typeface="Cambria Math" panose="02040503050406030204" pitchFamily="18" charset="0"/>
                                    </a:rPr>
                                    <m:t>3</m:t>
                                  </m:r>
                                </m:sub>
                              </m:sSub>
                            </m:e>
                          </m:d>
                        </m:e>
                      </m:nary>
                    </m:oMath>
                  </m:oMathPara>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69735" y="4056178"/>
                <a:ext cx="3561488" cy="778740"/>
              </a:xfrm>
              <a:prstGeom prst="rect">
                <a:avLst/>
              </a:prstGeom>
              <a:blipFill>
                <a:blip r:embed="rId6"/>
                <a:stretch>
                  <a:fillRect/>
                </a:stretch>
              </a:blipFill>
            </p:spPr>
            <p:txBody>
              <a:bodyPr/>
              <a:lstStyle/>
              <a:p>
                <a:r>
                  <a:rPr lang="en-US">
                    <a:noFill/>
                  </a:rPr>
                  <a:t> </a:t>
                </a:r>
              </a:p>
            </p:txBody>
          </p:sp>
        </mc:Fallback>
      </mc:AlternateContent>
      <p:sp>
        <p:nvSpPr>
          <p:cNvPr id="15" name="Rectangle 14"/>
          <p:cNvSpPr/>
          <p:nvPr/>
        </p:nvSpPr>
        <p:spPr>
          <a:xfrm>
            <a:off x="6056851" y="4311578"/>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7073318" y="4312976"/>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6047063" y="5322271"/>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7063530" y="5323669"/>
            <a:ext cx="1006679" cy="30149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2095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500"/>
                                        <p:tgtEl>
                                          <p:spTgt spid="1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3"/>
                                        </p:tgtEl>
                                        <p:attrNameLst>
                                          <p:attrName>style.visibility</p:attrName>
                                        </p:attrNameLst>
                                      </p:cBhvr>
                                      <p:to>
                                        <p:strVal val="visible"/>
                                      </p:to>
                                    </p:set>
                                    <p:animEffect transition="in" filter="fade">
                                      <p:cBhvr>
                                        <p:cTn id="28" dur="500"/>
                                        <p:tgtEl>
                                          <p:spTgt spid="1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33" grpId="0" animBg="1"/>
      <p:bldP spid="36" grpId="0"/>
      <p:bldP spid="38" grpId="0" animBg="1"/>
      <p:bldP spid="39" grpId="0" animBg="1"/>
      <p:bldP spid="14" grpId="0"/>
      <p:bldP spid="15" grpId="0" animBg="1"/>
      <p:bldP spid="16" grpId="0" animBg="1"/>
      <p:bldP spid="17"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211188" y="3433014"/>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894121" y="3437130"/>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683581" y="1823440"/>
            <a:ext cx="3639844"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5211188" y="1823439"/>
            <a:ext cx="3486130"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7" name="TextBox 6"/>
              <p:cNvSpPr txBox="1"/>
              <p:nvPr/>
            </p:nvSpPr>
            <p:spPr>
              <a:xfrm>
                <a:off x="838295" y="577909"/>
                <a:ext cx="7467408" cy="4401205"/>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sz="2000" dirty="0">
                    <a:solidFill>
                      <a:prstClr val="black"/>
                    </a:solidFill>
                  </a:rPr>
                  <a:t>In order to classify using </a:t>
                </a:r>
                <a:r>
                  <a:rPr lang="en-US" sz="2000" i="1" dirty="0">
                    <a:solidFill>
                      <a:prstClr val="black"/>
                    </a:solidFill>
                    <a:latin typeface="Times New Roman" panose="02020603050405020304" pitchFamily="18" charset="0"/>
                    <a:cs typeface="Times New Roman" panose="02020603050405020304" pitchFamily="18" charset="0"/>
                  </a:rPr>
                  <a:t>d</a:t>
                </a:r>
                <a:r>
                  <a:rPr lang="en-US" sz="2000" dirty="0">
                    <a:solidFill>
                      <a:prstClr val="black"/>
                    </a:solidFill>
                  </a:rPr>
                  <a:t> features (height, </a:t>
                </a:r>
                <a:r>
                  <a:rPr lang="en-US" sz="2000" dirty="0" err="1">
                    <a:solidFill>
                      <a:prstClr val="black"/>
                    </a:solidFill>
                  </a:rPr>
                  <a:t>handspan</a:t>
                </a:r>
                <a:r>
                  <a:rPr lang="en-US" sz="2000" dirty="0">
                    <a:solidFill>
                      <a:prstClr val="black"/>
                    </a:solidFill>
                  </a:rPr>
                  <a:t>, voice frequency, … ) we need to use the following formula which contains a generalization of the normal PDFs</a:t>
                </a: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r>
                  <a:rPr lang="en-US" sz="2000" dirty="0">
                    <a:solidFill>
                      <a:prstClr val="black"/>
                    </a:solidFill>
                  </a:rPr>
                  <a:t>Try approximating (using a common covariance matrix </a:t>
                </a:r>
                <a14:m>
                  <m:oMath xmlns:m="http://schemas.openxmlformats.org/officeDocument/2006/math">
                    <m:r>
                      <m:rPr>
                        <m:sty m:val="p"/>
                      </m:rPr>
                      <a:rPr lang="el-GR" sz="2000" i="1" smtClean="0">
                        <a:solidFill>
                          <a:prstClr val="black"/>
                        </a:solidFill>
                        <a:latin typeface="Cambria Math" panose="02040503050406030204" pitchFamily="18" charset="0"/>
                        <a:ea typeface="Cambria Math" panose="02040503050406030204" pitchFamily="18" charset="0"/>
                      </a:rPr>
                      <m:t>Σ</m:t>
                    </m:r>
                  </m:oMath>
                </a14:m>
                <a:r>
                  <a:rPr lang="en-US" sz="2000" dirty="0">
                    <a:solidFill>
                      <a:prstClr val="black"/>
                    </a:solidFill>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4401205"/>
              </a:xfrm>
              <a:prstGeom prst="rect">
                <a:avLst/>
              </a:prstGeom>
              <a:blipFill rotWithShape="0">
                <a:blip r:embed="rId2"/>
                <a:stretch>
                  <a:fillRect l="-735" t="-970" b="-1524"/>
                </a:stretch>
              </a:blipFill>
            </p:spPr>
            <p:txBody>
              <a:bodyPr/>
              <a:lstStyle/>
              <a:p>
                <a:r>
                  <a:rPr lang="en-US">
                    <a:noFill/>
                  </a:rPr>
                  <a:t> </a:t>
                </a:r>
              </a:p>
            </p:txBody>
          </p:sp>
        </mc:Fallback>
      </mc:AlternateContent>
      <p:grpSp>
        <p:nvGrpSpPr>
          <p:cNvPr id="16" name="Group 15"/>
          <p:cNvGrpSpPr/>
          <p:nvPr/>
        </p:nvGrpSpPr>
        <p:grpSpPr>
          <a:xfrm>
            <a:off x="227753" y="1759774"/>
            <a:ext cx="8546397" cy="935567"/>
            <a:chOff x="-2003970" y="4091593"/>
            <a:chExt cx="8546397" cy="935567"/>
          </a:xfrm>
        </p:grpSpPr>
        <mc:AlternateContent xmlns:mc="http://schemas.openxmlformats.org/markup-compatibility/2006" xmlns:a14="http://schemas.microsoft.com/office/drawing/2010/main">
          <mc:Choice Requires="a14">
            <p:sp>
              <p:nvSpPr>
                <p:cNvPr id="17" name="Rectangle 16"/>
                <p:cNvSpPr/>
                <p:nvPr/>
              </p:nvSpPr>
              <p:spPr>
                <a:xfrm>
                  <a:off x="-2003970" y="4168108"/>
                  <a:ext cx="4205446" cy="8304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d>
                          <m:dPr>
                            <m:ctrlPr>
                              <a:rPr lang="en-US" i="1" smtClean="0">
                                <a:solidFill>
                                  <a:prstClr val="black"/>
                                </a:solidFill>
                                <a:latin typeface="Cambria Math" panose="02040503050406030204" pitchFamily="18" charset="0"/>
                              </a:rPr>
                            </m:ctrlPr>
                          </m:dPr>
                          <m:e>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sSup>
                                  <m:sSupPr>
                                    <m:ctrlPr>
                                      <a:rPr lang="en-US" i="1" smtClean="0">
                                        <a:solidFill>
                                          <a:prstClr val="black"/>
                                        </a:solidFill>
                                        <a:latin typeface="Cambria Math" panose="02040503050406030204" pitchFamily="18" charset="0"/>
                                      </a:rPr>
                                    </m:ctrlPr>
                                  </m:sSupPr>
                                  <m:e>
                                    <m:d>
                                      <m:dPr>
                                        <m:ctrlPr>
                                          <a:rPr lang="en-US" i="1" smtClean="0">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e>
                                    </m:d>
                                  </m:e>
                                  <m:sup>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𝑑</m:t>
                                        </m:r>
                                      </m:num>
                                      <m:den>
                                        <m:r>
                                          <a:rPr lang="en-US" i="1" smtClean="0">
                                            <a:solidFill>
                                              <a:prstClr val="black"/>
                                            </a:solidFill>
                                            <a:latin typeface="Cambria Math" panose="02040503050406030204" pitchFamily="18" charset="0"/>
                                          </a:rPr>
                                          <m:t>2</m:t>
                                        </m:r>
                                      </m:den>
                                    </m:f>
                                  </m:sup>
                                </m:sSup>
                                <m:sSup>
                                  <m:sSupPr>
                                    <m:ctrlPr>
                                      <a:rPr lang="en-US" i="1" smtClean="0">
                                        <a:solidFill>
                                          <a:prstClr val="black"/>
                                        </a:solidFill>
                                        <a:latin typeface="Cambria Math" panose="02040503050406030204" pitchFamily="18" charset="0"/>
                                        <a:ea typeface="Cambria Math" panose="02040503050406030204" pitchFamily="18" charset="0"/>
                                      </a:rPr>
                                    </m:ctrlPr>
                                  </m:sSupPr>
                                  <m:e>
                                    <m:d>
                                      <m:dPr>
                                        <m:begChr m:val="|"/>
                                        <m:endChr m:val="|"/>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d>
                                  </m:e>
                                  <m:sup>
                                    <m:f>
                                      <m:fPr>
                                        <m:ctrlPr>
                                          <a:rPr lang="en-US" i="1" smtClean="0">
                                            <a:solidFill>
                                              <a:prstClr val="black"/>
                                            </a:solidFill>
                                            <a:latin typeface="Cambria Math" panose="02040503050406030204" pitchFamily="18" charset="0"/>
                                            <a:ea typeface="Cambria Math" panose="02040503050406030204" pitchFamily="18" charset="0"/>
                                          </a:rPr>
                                        </m:ctrlPr>
                                      </m:fPr>
                                      <m:num>
                                        <m:r>
                                          <a:rPr lang="en-US" i="1" smtClean="0">
                                            <a:solidFill>
                                              <a:prstClr val="black"/>
                                            </a:solidFill>
                                            <a:latin typeface="Cambria Math" panose="02040503050406030204" pitchFamily="18" charset="0"/>
                                            <a:ea typeface="Cambria Math" panose="02040503050406030204" pitchFamily="18" charset="0"/>
                                          </a:rPr>
                                          <m:t>1</m:t>
                                        </m:r>
                                      </m:num>
                                      <m:den>
                                        <m:r>
                                          <a:rPr lang="en-US" i="1" smtClean="0">
                                            <a:solidFill>
                                              <a:prstClr val="black"/>
                                            </a:solidFill>
                                            <a:latin typeface="Cambria Math" panose="02040503050406030204" pitchFamily="18" charset="0"/>
                                            <a:ea typeface="Cambria Math" panose="02040503050406030204" pitchFamily="18" charset="0"/>
                                          </a:rPr>
                                          <m:t>2</m:t>
                                        </m:r>
                                      </m:den>
                                    </m:f>
                                  </m:sup>
                                </m:sSup>
                              </m:den>
                            </m:f>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𝑒</m:t>
                                </m:r>
                              </m:e>
                              <m:sup>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i="1" smtClean="0">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r>
                                  <a:rPr lang="en-US" i="1" smtClean="0">
                                    <a:solidFill>
                                      <a:prstClr val="black"/>
                                    </a:solidFill>
                                    <a:latin typeface="Cambria Math" panose="02040503050406030204" pitchFamily="18" charset="0"/>
                                    <a:ea typeface="Cambria Math" panose="02040503050406030204" pitchFamily="18" charset="0"/>
                                  </a:rPr>
                                  <m:t> </m:t>
                                </m:r>
                                <m:sSup>
                                  <m:sSupPr>
                                    <m:ctrlPr>
                                      <a:rPr lang="en-US" i="1" smtClean="0">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sup>
                                    <m:r>
                                      <a:rPr lang="en-US" i="1" smtClean="0">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e>
                                  <m:sup>
                                    <m:r>
                                      <a:rPr lang="en-US" i="1">
                                        <a:solidFill>
                                          <a:prstClr val="black"/>
                                        </a:solidFill>
                                        <a:latin typeface="Cambria Math" panose="02040503050406030204" pitchFamily="18" charset="0"/>
                                      </a:rPr>
                                      <m:t>𝑇</m:t>
                                    </m:r>
                                  </m:sup>
                                </m:sSup>
                              </m:sup>
                            </m:sSup>
                          </m:e>
                        </m:d>
                      </m:oMath>
                    </m:oMathPara>
                  </a14:m>
                  <a:endParaRPr lang="en-US"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2003970" y="4168108"/>
                  <a:ext cx="4205446" cy="8304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187" y="4155259"/>
                  <a:ext cx="3967240"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d>
                          <m:dPr>
                            <m:ctrlPr>
                              <a:rPr lang="en-US" i="1">
                                <a:solidFill>
                                  <a:prstClr val="black"/>
                                </a:solidFill>
                                <a:latin typeface="Cambria Math" panose="02040503050406030204" pitchFamily="18" charset="0"/>
                              </a:rPr>
                            </m:ctrlPr>
                          </m:dPr>
                          <m:e>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e>
                                    </m:d>
                                  </m:e>
                                  <m:sup>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𝑑</m:t>
                                        </m:r>
                                      </m:num>
                                      <m:den>
                                        <m:r>
                                          <a:rPr lang="en-US" i="1">
                                            <a:solidFill>
                                              <a:prstClr val="black"/>
                                            </a:solidFill>
                                            <a:latin typeface="Cambria Math" panose="02040503050406030204" pitchFamily="18" charset="0"/>
                                          </a:rPr>
                                          <m:t>2</m:t>
                                        </m:r>
                                      </m:den>
                                    </m:f>
                                  </m:sup>
                                </m:sSup>
                                <m:sSup>
                                  <m:sSupPr>
                                    <m:ctrlPr>
                                      <a:rPr lang="en-US" i="1">
                                        <a:solidFill>
                                          <a:prstClr val="black"/>
                                        </a:solidFill>
                                        <a:latin typeface="Cambria Math" panose="02040503050406030204" pitchFamily="18" charset="0"/>
                                        <a:ea typeface="Cambria Math" panose="02040503050406030204" pitchFamily="18" charset="0"/>
                                      </a:rPr>
                                    </m:ctrlPr>
                                  </m:sSupPr>
                                  <m:e>
                                    <m:d>
                                      <m:dPr>
                                        <m:begChr m:val="|"/>
                                        <m:endChr m:val="|"/>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rPr>
                                              <m:t>𝐹</m:t>
                                            </m:r>
                                          </m:sub>
                                        </m:sSub>
                                      </m:e>
                                    </m:d>
                                  </m:e>
                                  <m:sup>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2</m:t>
                                        </m:r>
                                      </m:den>
                                    </m:f>
                                  </m:sup>
                                </m:sSup>
                              </m:den>
                            </m:f>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𝑒</m:t>
                                </m:r>
                              </m:e>
                              <m:sup>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e>
                                </m:d>
                                <m:r>
                                  <a:rPr lang="en-US" i="1">
                                    <a:solidFill>
                                      <a:prstClr val="black"/>
                                    </a:solidFill>
                                    <a:latin typeface="Cambria Math" panose="02040503050406030204" pitchFamily="18" charset="0"/>
                                    <a:ea typeface="Cambria Math" panose="02040503050406030204" pitchFamily="18" charset="0"/>
                                  </a:rPr>
                                  <m:t> </m:t>
                                </m:r>
                                <m:sSup>
                                  <m:sSupPr>
                                    <m:ctrlPr>
                                      <a:rPr lang="en-US" i="1">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rPr>
                                          <m:t>𝐹</m:t>
                                        </m:r>
                                      </m:sub>
                                    </m:sSub>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e>
                                    </m:d>
                                  </m:e>
                                  <m:sup>
                                    <m:r>
                                      <a:rPr lang="en-US" i="1">
                                        <a:solidFill>
                                          <a:prstClr val="black"/>
                                        </a:solidFill>
                                        <a:latin typeface="Cambria Math" panose="02040503050406030204" pitchFamily="18" charset="0"/>
                                      </a:rPr>
                                      <m:t>𝑇</m:t>
                                    </m:r>
                                  </m:sup>
                                </m:sSup>
                              </m:sup>
                            </m:sSup>
                          </m:e>
                        </m:d>
                      </m:oMath>
                    </m:oMathPara>
                  </a14:m>
                  <a:endParaRPr lang="en-US"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187" y="4155259"/>
                  <a:ext cx="3967240" cy="808235"/>
                </a:xfrm>
                <a:prstGeom prst="rect">
                  <a:avLst/>
                </a:prstGeom>
                <a:blipFill rotWithShape="0">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404278" cy="935567"/>
              <a:chOff x="2170909" y="4091593"/>
              <a:chExt cx="404278" cy="935567"/>
            </a:xfrm>
          </p:grpSpPr>
          <p:sp>
            <p:nvSpPr>
              <p:cNvPr id="20" name="Rectangle 19"/>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21" name="Rectangle 20"/>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22" name="Rectangle 21"/>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23" name="Rectangle 22"/>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grpSp>
        <p:nvGrpSpPr>
          <p:cNvPr id="14" name="Group 13"/>
          <p:cNvGrpSpPr/>
          <p:nvPr/>
        </p:nvGrpSpPr>
        <p:grpSpPr>
          <a:xfrm>
            <a:off x="618379" y="5274675"/>
            <a:ext cx="7589462" cy="935567"/>
            <a:chOff x="-1613344" y="4091593"/>
            <a:chExt cx="7589462" cy="935567"/>
          </a:xfrm>
        </p:grpSpPr>
        <mc:AlternateContent xmlns:mc="http://schemas.openxmlformats.org/markup-compatibility/2006" xmlns:a14="http://schemas.microsoft.com/office/drawing/2010/main">
          <mc:Choice Requires="a14">
            <p:sp>
              <p:nvSpPr>
                <p:cNvPr id="15" name="Rectangle 14"/>
                <p:cNvSpPr/>
                <p:nvPr/>
              </p:nvSpPr>
              <p:spPr>
                <a:xfrm>
                  <a:off x="-1613344" y="4168108"/>
                  <a:ext cx="3585212"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d>
                          <m:dPr>
                            <m:ctrlPr>
                              <a:rPr lang="en-US" i="1" smtClean="0">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r>
                              <a:rPr lang="en-US" i="1">
                                <a:solidFill>
                                  <a:prstClr val="black"/>
                                </a:solidFill>
                                <a:latin typeface="Cambria Math" panose="02040503050406030204" pitchFamily="18" charset="0"/>
                                <a:ea typeface="Cambria Math" panose="02040503050406030204" pitchFamily="18" charset="0"/>
                              </a:rPr>
                              <m:t> </m:t>
                            </m:r>
                            <m:sSup>
                              <m:sSupPr>
                                <m:ctrlPr>
                                  <a:rPr lang="en-US" i="1">
                                    <a:solidFill>
                                      <a:prstClr val="black"/>
                                    </a:solidFill>
                                    <a:latin typeface="Cambria Math" panose="02040503050406030204" pitchFamily="18" charset="0"/>
                                  </a:rPr>
                                </m:ctrlPr>
                              </m:sSupPr>
                              <m:e>
                                <m:r>
                                  <m:rPr>
                                    <m:sty m:val="p"/>
                                  </m:rPr>
                                  <a:rPr lang="el-GR" i="1">
                                    <a:solidFill>
                                      <a:prstClr val="black"/>
                                    </a:solidFill>
                                    <a:latin typeface="Cambria Math" panose="02040503050406030204" pitchFamily="18" charset="0"/>
                                    <a:ea typeface="Cambria Math" panose="02040503050406030204" pitchFamily="18" charset="0"/>
                                  </a:rPr>
                                  <m:t>Σ</m:t>
                                </m:r>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e>
                              <m:sup>
                                <m:r>
                                  <a:rPr lang="en-US" i="1">
                                    <a:solidFill>
                                      <a:prstClr val="black"/>
                                    </a:solidFill>
                                    <a:latin typeface="Cambria Math" panose="02040503050406030204" pitchFamily="18" charset="0"/>
                                  </a:rPr>
                                  <m:t>𝑇</m:t>
                                </m:r>
                              </m:sup>
                            </m:sSup>
                          </m:e>
                        </m:d>
                      </m:oMath>
                    </m:oMathPara>
                  </a14:m>
                  <a:endParaRPr lang="en-US" dirty="0">
                    <a:solidFill>
                      <a:prstClr val="black"/>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1613344" y="4168108"/>
                  <a:ext cx="3585212" cy="7146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575187" y="4155259"/>
                  <a:ext cx="340093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𝑭</m:t>
                                    </m:r>
                                  </m:sub>
                                </m:sSub>
                              </m:e>
                            </m:d>
                            <m:sSup>
                              <m:sSupPr>
                                <m:ctrlPr>
                                  <a:rPr lang="en-US" i="1">
                                    <a:solidFill>
                                      <a:prstClr val="black"/>
                                    </a:solidFill>
                                    <a:latin typeface="Cambria Math" panose="02040503050406030204" pitchFamily="18" charset="0"/>
                                  </a:rPr>
                                </m:ctrlPr>
                              </m:sSupPr>
                              <m:e>
                                <m:r>
                                  <m:rPr>
                                    <m:sty m:val="p"/>
                                  </m:rPr>
                                  <a:rPr lang="el-GR" i="1">
                                    <a:solidFill>
                                      <a:prstClr val="black"/>
                                    </a:solidFill>
                                    <a:latin typeface="Cambria Math" panose="02040503050406030204" pitchFamily="18" charset="0"/>
                                    <a:ea typeface="Cambria Math" panose="02040503050406030204" pitchFamily="18" charset="0"/>
                                  </a:rPr>
                                  <m:t>Σ</m:t>
                                </m:r>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𝑭</m:t>
                                        </m:r>
                                      </m:sub>
                                    </m:sSub>
                                  </m:e>
                                </m:d>
                              </m:e>
                              <m:sup>
                                <m:r>
                                  <a:rPr lang="en-US" i="1">
                                    <a:solidFill>
                                      <a:prstClr val="black"/>
                                    </a:solidFill>
                                    <a:latin typeface="Cambria Math" panose="02040503050406030204" pitchFamily="18" charset="0"/>
                                  </a:rPr>
                                  <m:t>𝑇</m:t>
                                </m:r>
                              </m:sup>
                            </m:sSup>
                          </m:e>
                        </m:d>
                      </m:oMath>
                    </m:oMathPara>
                  </a14:m>
                  <a:endParaRPr lang="en-US" dirty="0">
                    <a:solidFill>
                      <a:prstClr val="black"/>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2575187" y="4155259"/>
                  <a:ext cx="3400931" cy="714683"/>
                </a:xfrm>
                <a:prstGeom prst="rect">
                  <a:avLst/>
                </a:prstGeom>
                <a:blipFill rotWithShape="0">
                  <a:blip r:embed="rId6"/>
                  <a:stretch>
                    <a:fillRect/>
                  </a:stretch>
                </a:blipFill>
              </p:spPr>
              <p:txBody>
                <a:bodyPr/>
                <a:lstStyle/>
                <a:p>
                  <a:r>
                    <a:rPr lang="en-US">
                      <a:noFill/>
                    </a:rPr>
                    <a:t> </a:t>
                  </a:r>
                </a:p>
              </p:txBody>
            </p:sp>
          </mc:Fallback>
        </mc:AlternateContent>
        <p:grpSp>
          <p:nvGrpSpPr>
            <p:cNvPr id="25" name="Group 24"/>
            <p:cNvGrpSpPr/>
            <p:nvPr/>
          </p:nvGrpSpPr>
          <p:grpSpPr>
            <a:xfrm>
              <a:off x="2170909" y="4091593"/>
              <a:ext cx="404278" cy="935567"/>
              <a:chOff x="2170909" y="4091593"/>
              <a:chExt cx="404278" cy="935567"/>
            </a:xfrm>
          </p:grpSpPr>
          <p:sp>
            <p:nvSpPr>
              <p:cNvPr id="26" name="Rectangle 25"/>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27" name="Rectangle 26"/>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28" name="Rectangle 27"/>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29" name="Rectangle 28"/>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grpSp>
        <p:nvGrpSpPr>
          <p:cNvPr id="30" name="Group 29"/>
          <p:cNvGrpSpPr/>
          <p:nvPr/>
        </p:nvGrpSpPr>
        <p:grpSpPr>
          <a:xfrm>
            <a:off x="2442319" y="3199264"/>
            <a:ext cx="4159179" cy="935567"/>
            <a:chOff x="210596" y="4091593"/>
            <a:chExt cx="4159179" cy="935567"/>
          </a:xfrm>
        </p:grpSpPr>
        <mc:AlternateContent xmlns:mc="http://schemas.openxmlformats.org/markup-compatibility/2006" xmlns:a14="http://schemas.microsoft.com/office/drawing/2010/main">
          <mc:Choice Requires="a14">
            <p:sp>
              <p:nvSpPr>
                <p:cNvPr id="31" name="Rectangle 30"/>
                <p:cNvSpPr/>
                <p:nvPr/>
              </p:nvSpPr>
              <p:spPr>
                <a:xfrm>
                  <a:off x="210596" y="4325343"/>
                  <a:ext cx="19146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ea typeface="Cambria Math" panose="02040503050406030204" pitchFamily="18" charset="0"/>
                          </a:rPr>
                          <m:t>𝒩</m:t>
                        </m:r>
                        <m:d>
                          <m:dPr>
                            <m:ctrlPr>
                              <a:rPr lang="en-US" i="1" smtClean="0">
                                <a:solidFill>
                                  <a:prstClr val="black"/>
                                </a:solidFill>
                                <a:latin typeface="Cambria Math" panose="02040503050406030204" pitchFamily="18" charset="0"/>
                                <a:ea typeface="Cambria Math" panose="02040503050406030204" pitchFamily="18" charset="0"/>
                              </a:rPr>
                            </m:ctrlPr>
                          </m:dPr>
                          <m:e>
                            <m:r>
                              <a:rPr lang="en-US" b="1" i="1">
                                <a:solidFill>
                                  <a:prstClr val="black"/>
                                </a:solidFill>
                                <a:latin typeface="Cambria Math" panose="02040503050406030204" pitchFamily="18" charset="0"/>
                              </a:rPr>
                              <m:t>𝒙</m:t>
                            </m:r>
                            <m:r>
                              <a:rPr lang="en-US" i="1" smtClean="0">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r>
                              <a:rPr lang="en-US" i="1" smtClean="0">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d>
                      </m:oMath>
                    </m:oMathPara>
                  </a14:m>
                  <a:endParaRPr lang="en-US" dirty="0">
                    <a:solidFill>
                      <a:prstClr val="black"/>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210596" y="4325343"/>
                  <a:ext cx="1914627" cy="369332"/>
                </a:xfrm>
                <a:prstGeom prst="rect">
                  <a:avLst/>
                </a:prstGeom>
                <a:blipFill rotWithShape="0">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2592943" y="4325343"/>
                  <a:ext cx="17768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𝒩</m:t>
                        </m:r>
                        <m:d>
                          <m:dPr>
                            <m:ctrlPr>
                              <a:rPr lang="en-US" i="1">
                                <a:solidFill>
                                  <a:prstClr val="black"/>
                                </a:solidFill>
                                <a:latin typeface="Cambria Math" panose="02040503050406030204" pitchFamily="18" charset="0"/>
                                <a:ea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ea typeface="Cambria Math" panose="02040503050406030204" pitchFamily="18" charset="0"/>
                                  </a:rPr>
                                  <m:t>𝐹</m:t>
                                </m:r>
                              </m:sub>
                            </m:sSub>
                          </m:e>
                        </m:d>
                      </m:oMath>
                    </m:oMathPara>
                  </a14:m>
                  <a:endParaRPr lang="en-US" dirty="0">
                    <a:solidFill>
                      <a:prstClr val="black"/>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2592943" y="4325343"/>
                  <a:ext cx="1776832" cy="369332"/>
                </a:xfrm>
                <a:prstGeom prst="rect">
                  <a:avLst/>
                </a:prstGeom>
                <a:blipFill rotWithShape="0">
                  <a:blip r:embed="rId8"/>
                  <a:stretch>
                    <a:fillRect b="-13115"/>
                  </a:stretch>
                </a:blipFill>
              </p:spPr>
              <p:txBody>
                <a:bodyPr/>
                <a:lstStyle/>
                <a:p>
                  <a:r>
                    <a:rPr lang="en-US">
                      <a:noFill/>
                    </a:rPr>
                    <a:t> </a:t>
                  </a:r>
                </a:p>
              </p:txBody>
            </p:sp>
          </mc:Fallback>
        </mc:AlternateContent>
        <p:grpSp>
          <p:nvGrpSpPr>
            <p:cNvPr id="33" name="Group 32"/>
            <p:cNvGrpSpPr/>
            <p:nvPr/>
          </p:nvGrpSpPr>
          <p:grpSpPr>
            <a:xfrm>
              <a:off x="2170909" y="4091593"/>
              <a:ext cx="404278" cy="935567"/>
              <a:chOff x="2170909" y="4091593"/>
              <a:chExt cx="404278" cy="935567"/>
            </a:xfrm>
          </p:grpSpPr>
          <p:sp>
            <p:nvSpPr>
              <p:cNvPr id="34" name="Rectangle 33"/>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35" name="Rectangle 34"/>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36" name="Rectangle 35"/>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37" name="Rectangle 36"/>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grpSp>
        <p:nvGrpSpPr>
          <p:cNvPr id="10" name="Group 9"/>
          <p:cNvGrpSpPr/>
          <p:nvPr/>
        </p:nvGrpSpPr>
        <p:grpSpPr>
          <a:xfrm>
            <a:off x="1829638" y="2250160"/>
            <a:ext cx="6235574" cy="944124"/>
            <a:chOff x="1829638" y="2250160"/>
            <a:chExt cx="6235574" cy="944124"/>
          </a:xfrm>
        </p:grpSpPr>
        <mc:AlternateContent xmlns:mc="http://schemas.openxmlformats.org/markup-compatibility/2006" xmlns:a14="http://schemas.microsoft.com/office/drawing/2010/main">
          <mc:Choice Requires="a14">
            <p:sp>
              <p:nvSpPr>
                <p:cNvPr id="38" name="TextBox 37"/>
                <p:cNvSpPr txBox="1"/>
                <p:nvPr/>
              </p:nvSpPr>
              <p:spPr>
                <a:xfrm>
                  <a:off x="1829638" y="2917285"/>
                  <a:ext cx="767967" cy="276999"/>
                </a:xfrm>
                <a:prstGeom prst="rect">
                  <a:avLst/>
                </a:prstGeom>
                <a:solidFill>
                  <a:srgbClr val="FFFF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smtClean="0">
                                <a:solidFill>
                                  <a:srgbClr val="FF0000"/>
                                </a:solidFill>
                                <a:latin typeface="Cambria Math" panose="02040503050406030204" pitchFamily="18" charset="0"/>
                              </a:rPr>
                              <m:t>1</m:t>
                            </m:r>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𝑑</m:t>
                            </m:r>
                          </m:e>
                        </m:d>
                      </m:oMath>
                    </m:oMathPara>
                  </a14:m>
                  <a:endParaRPr lang="en-US" dirty="0">
                    <a:solidFill>
                      <a:srgbClr val="FF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1829638" y="2917285"/>
                  <a:ext cx="767967" cy="276999"/>
                </a:xfrm>
                <a:prstGeom prst="rect">
                  <a:avLst/>
                </a:prstGeom>
                <a:blipFill rotWithShape="0">
                  <a:blip r:embed="rId9"/>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2683860" y="2917285"/>
                  <a:ext cx="780085" cy="276999"/>
                </a:xfrm>
                <a:prstGeom prst="rect">
                  <a:avLst/>
                </a:prstGeom>
                <a:solidFill>
                  <a:srgbClr val="FFFF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smtClean="0">
                                <a:solidFill>
                                  <a:srgbClr val="FF0000"/>
                                </a:solidFill>
                                <a:latin typeface="Cambria Math" panose="02040503050406030204" pitchFamily="18" charset="0"/>
                              </a:rPr>
                              <m:t>𝑑</m:t>
                            </m:r>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𝑑</m:t>
                            </m:r>
                          </m:e>
                        </m:d>
                      </m:oMath>
                    </m:oMathPara>
                  </a14:m>
                  <a:endParaRPr lang="en-US" dirty="0">
                    <a:solidFill>
                      <a:srgbClr val="FF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683860" y="2917285"/>
                  <a:ext cx="780085" cy="276999"/>
                </a:xfrm>
                <a:prstGeom prst="rect">
                  <a:avLst/>
                </a:prstGeom>
                <a:blipFill rotWithShape="0">
                  <a:blip r:embed="rId10"/>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3550201" y="2917285"/>
                  <a:ext cx="767967" cy="276999"/>
                </a:xfrm>
                <a:prstGeom prst="rect">
                  <a:avLst/>
                </a:prstGeom>
                <a:solidFill>
                  <a:srgbClr val="FFFF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smtClean="0">
                                <a:solidFill>
                                  <a:srgbClr val="FF0000"/>
                                </a:solidFill>
                                <a:latin typeface="Cambria Math" panose="02040503050406030204" pitchFamily="18" charset="0"/>
                              </a:rPr>
                              <m:t>𝑑</m:t>
                            </m:r>
                            <m:r>
                              <a:rPr lang="en-US" i="1" smtClean="0">
                                <a:solidFill>
                                  <a:srgbClr val="FF0000"/>
                                </a:solidFill>
                                <a:latin typeface="Cambria Math" panose="02040503050406030204" pitchFamily="18" charset="0"/>
                                <a:ea typeface="Cambria Math" panose="02040503050406030204" pitchFamily="18" charset="0"/>
                              </a:rPr>
                              <m:t>×1</m:t>
                            </m:r>
                          </m:e>
                        </m:d>
                      </m:oMath>
                    </m:oMathPara>
                  </a14:m>
                  <a:endParaRPr lang="en-US" dirty="0">
                    <a:solidFill>
                      <a:srgbClr val="FF0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3550201" y="2917285"/>
                  <a:ext cx="767967" cy="276999"/>
                </a:xfrm>
                <a:prstGeom prst="rect">
                  <a:avLst/>
                </a:prstGeom>
                <a:blipFill rotWithShape="0">
                  <a:blip r:embed="rId11"/>
                  <a:stretch>
                    <a:fillRect b="-6383"/>
                  </a:stretch>
                </a:blipFill>
                <a:ln>
                  <a:solidFill>
                    <a:schemeClr val="tx1"/>
                  </a:solidFill>
                </a:ln>
              </p:spPr>
              <p:txBody>
                <a:bodyPr/>
                <a:lstStyle/>
                <a:p>
                  <a:r>
                    <a:rPr lang="en-US">
                      <a:noFill/>
                    </a:rPr>
                    <a:t> </a:t>
                  </a:r>
                </a:p>
              </p:txBody>
            </p:sp>
          </mc:Fallback>
        </mc:AlternateContent>
        <p:cxnSp>
          <p:nvCxnSpPr>
            <p:cNvPr id="8" name="Straight Arrow Connector 7"/>
            <p:cNvCxnSpPr/>
            <p:nvPr/>
          </p:nvCxnSpPr>
          <p:spPr>
            <a:xfrm flipV="1">
              <a:off x="2594214" y="2256246"/>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077292" y="2259389"/>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660837" y="2250160"/>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72882" y="2915434"/>
              <a:ext cx="3592330" cy="276999"/>
            </a:xfrm>
            <a:prstGeom prst="rect">
              <a:avLst/>
            </a:prstGeom>
            <a:solidFill>
              <a:srgbClr val="FFFF00"/>
            </a:solidFill>
            <a:ln>
              <a:solidFill>
                <a:schemeClr val="tx1"/>
              </a:solidFill>
            </a:ln>
          </p:spPr>
          <p:txBody>
            <a:bodyPr wrap="none" lIns="0" tIns="0" rIns="0" bIns="0" rtlCol="0">
              <a:spAutoFit/>
            </a:bodyPr>
            <a:lstStyle/>
            <a:p>
              <a:r>
                <a:rPr lang="en-US" i="1" dirty="0">
                  <a:solidFill>
                    <a:srgbClr val="FF0000"/>
                  </a:solidFill>
                  <a:latin typeface="Cambria Math" panose="02040503050406030204" pitchFamily="18" charset="0"/>
                </a:rPr>
                <a:t>Turns out to be a scalar, real number</a:t>
              </a:r>
            </a:p>
          </p:txBody>
        </p:sp>
      </p:grpSp>
      <p:sp>
        <p:nvSpPr>
          <p:cNvPr id="2" name="Title 1"/>
          <p:cNvSpPr>
            <a:spLocks noGrp="1"/>
          </p:cNvSpPr>
          <p:nvPr>
            <p:ph type="title"/>
          </p:nvPr>
        </p:nvSpPr>
        <p:spPr/>
        <p:txBody>
          <a:bodyPr/>
          <a:lstStyle/>
          <a:p>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a:t>
            </a:r>
            <a:r>
              <a:rPr lang="en-US" sz="2400" i="1"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d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DIMENSIONS)</a:t>
            </a:r>
            <a:endParaRPr lang="en-US" dirty="0"/>
          </a:p>
        </p:txBody>
      </p:sp>
    </p:spTree>
    <p:extLst>
      <p:ext uri="{BB962C8B-B14F-4D97-AF65-F5344CB8AC3E}">
        <p14:creationId xmlns:p14="http://schemas.microsoft.com/office/powerpoint/2010/main" val="387975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11" end="11"/>
                                            </p:txEl>
                                          </p:spTgt>
                                        </p:tgtEl>
                                        <p:attrNameLst>
                                          <p:attrName>style.visibility</p:attrName>
                                        </p:attrNameLst>
                                      </p:cBhvr>
                                      <p:to>
                                        <p:strVal val="visible"/>
                                      </p:to>
                                    </p:set>
                                    <p:animEffect transition="in" filter="fade">
                                      <p:cBhvr>
                                        <p:cTn id="30" dur="500"/>
                                        <p:tgtEl>
                                          <p:spTgt spid="7">
                                            <p:txEl>
                                              <p:pRg st="11" end="1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6" grpId="0" animBg="1"/>
      <p:bldP spid="39" grpId="0" animBg="1"/>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0333" y="689560"/>
            <a:ext cx="4012525" cy="2835018"/>
          </a:xfrm>
          <a:prstGeom prst="rect">
            <a:avLst/>
          </a:prstGeom>
        </p:spPr>
      </p:pic>
      <p:pic>
        <p:nvPicPr>
          <p:cNvPr id="6" name="Picture 5"/>
          <p:cNvPicPr>
            <a:picLocks noChangeAspect="1"/>
          </p:cNvPicPr>
          <p:nvPr/>
        </p:nvPicPr>
        <p:blipFill>
          <a:blip r:embed="rId3"/>
          <a:stretch>
            <a:fillRect/>
          </a:stretch>
        </p:blipFill>
        <p:spPr>
          <a:xfrm>
            <a:off x="4772840" y="3373357"/>
            <a:ext cx="3937525" cy="2835019"/>
          </a:xfrm>
          <a:prstGeom prst="rect">
            <a:avLst/>
          </a:prstGeom>
        </p:spPr>
      </p:pic>
      <p:pic>
        <p:nvPicPr>
          <p:cNvPr id="7" name="Picture 6"/>
          <p:cNvPicPr>
            <a:picLocks noChangeAspect="1"/>
          </p:cNvPicPr>
          <p:nvPr/>
        </p:nvPicPr>
        <p:blipFill>
          <a:blip r:embed="rId4"/>
          <a:stretch>
            <a:fillRect/>
          </a:stretch>
        </p:blipFill>
        <p:spPr>
          <a:xfrm>
            <a:off x="4772840" y="689559"/>
            <a:ext cx="4267528" cy="2835019"/>
          </a:xfrm>
          <a:prstGeom prst="rect">
            <a:avLst/>
          </a:prstGeom>
        </p:spPr>
      </p:pic>
      <p:pic>
        <p:nvPicPr>
          <p:cNvPr id="8" name="Picture 7"/>
          <p:cNvPicPr>
            <a:picLocks noChangeAspect="1"/>
          </p:cNvPicPr>
          <p:nvPr/>
        </p:nvPicPr>
        <p:blipFill>
          <a:blip r:embed="rId5"/>
          <a:stretch>
            <a:fillRect/>
          </a:stretch>
        </p:blipFill>
        <p:spPr>
          <a:xfrm>
            <a:off x="350333" y="3373357"/>
            <a:ext cx="4177527" cy="2835019"/>
          </a:xfrm>
          <a:prstGeom prst="rect">
            <a:avLst/>
          </a:prstGeom>
        </p:spPr>
      </p:pic>
      <p:sp>
        <p:nvSpPr>
          <p:cNvPr id="2" name="Title 1"/>
          <p:cNvSpPr>
            <a:spLocks noGrp="1"/>
          </p:cNvSpPr>
          <p:nvPr>
            <p:ph type="title"/>
          </p:nvPr>
        </p:nvSpPr>
        <p:spPr/>
        <p:txBody>
          <a:bodyPr/>
          <a:lstStyle/>
          <a:p>
            <a:r>
              <a:rPr lang="en-US" dirty="0"/>
              <a:t>Covariance Interpretation Practice</a:t>
            </a:r>
          </a:p>
        </p:txBody>
      </p:sp>
      <p:sp>
        <p:nvSpPr>
          <p:cNvPr id="3" name="Rectangle 2"/>
          <p:cNvSpPr/>
          <p:nvPr/>
        </p:nvSpPr>
        <p:spPr>
          <a:xfrm>
            <a:off x="3738282" y="1685365"/>
            <a:ext cx="519953"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90412" y="1699174"/>
            <a:ext cx="72050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38282" y="4382972"/>
            <a:ext cx="62457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190412" y="4382972"/>
            <a:ext cx="406741"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71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Step-by-step: PDF of the </a:t>
            </a:r>
            <a:r>
              <a:rPr lang="en-US" dirty="0" err="1"/>
              <a:t>binormal</a:t>
            </a:r>
            <a:r>
              <a:rPr lang="en-US" dirty="0"/>
              <a:t> distribution</a:t>
            </a:r>
          </a:p>
        </p:txBody>
      </p:sp>
      <p:sp>
        <p:nvSpPr>
          <p:cNvPr id="12" name="Rectangle 11"/>
          <p:cNvSpPr/>
          <p:nvPr/>
        </p:nvSpPr>
        <p:spPr>
          <a:xfrm>
            <a:off x="307940" y="731235"/>
            <a:ext cx="8528116" cy="738664"/>
          </a:xfrm>
          <a:prstGeom prst="rect">
            <a:avLst/>
          </a:prstGeom>
        </p:spPr>
        <p:txBody>
          <a:bodyPr wrap="square">
            <a:spAutoFit/>
          </a:bodyPr>
          <a:lstStyle/>
          <a:p>
            <a:pPr>
              <a:spcAft>
                <a:spcPts val="600"/>
              </a:spcAft>
            </a:pPr>
            <a:r>
              <a:rPr lang="en-US" sz="1400" dirty="0">
                <a:solidFill>
                  <a:prstClr val="black"/>
                </a:solidFill>
              </a:rPr>
              <a:t>It is highly recommended that you define a general function to compute the PDF of a Gaussian distribution in multiple dimensions. At least once, calculate an example by hand (the calculation of the inverse is optional) and track all the intermediate results</a:t>
            </a:r>
          </a:p>
        </p:txBody>
      </p:sp>
      <p:pic>
        <p:nvPicPr>
          <p:cNvPr id="6" name="Picture 5"/>
          <p:cNvPicPr>
            <a:picLocks noChangeAspect="1"/>
          </p:cNvPicPr>
          <p:nvPr/>
        </p:nvPicPr>
        <p:blipFill>
          <a:blip r:embed="rId2"/>
          <a:stretch>
            <a:fillRect/>
          </a:stretch>
        </p:blipFill>
        <p:spPr>
          <a:xfrm>
            <a:off x="2707341" y="1503109"/>
            <a:ext cx="3530541" cy="4670254"/>
          </a:xfrm>
          <a:prstGeom prst="rect">
            <a:avLst/>
          </a:prstGeom>
        </p:spPr>
      </p:pic>
    </p:spTree>
    <p:extLst>
      <p:ext uri="{BB962C8B-B14F-4D97-AF65-F5344CB8AC3E}">
        <p14:creationId xmlns:p14="http://schemas.microsoft.com/office/powerpoint/2010/main" val="1127462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102" y="613533"/>
            <a:ext cx="5180029" cy="307777"/>
          </a:xfrm>
          <a:prstGeom prst="rect">
            <a:avLst/>
          </a:prstGeom>
        </p:spPr>
        <p:txBody>
          <a:bodyPr wrap="square">
            <a:spAutoFit/>
          </a:bodyPr>
          <a:lstStyle/>
          <a:p>
            <a:r>
              <a:rPr lang="en-US" sz="1400" dirty="0">
                <a:solidFill>
                  <a:prstClr val="black"/>
                </a:solidFill>
              </a:rPr>
              <a:t>The PDF of a Gaussian distribution </a:t>
            </a:r>
            <a:r>
              <a:rPr lang="en-US" sz="1400" b="1" u="sng" dirty="0">
                <a:solidFill>
                  <a:prstClr val="black"/>
                </a:solidFill>
              </a:rPr>
              <a:t>in two dimensions </a:t>
            </a:r>
            <a:r>
              <a:rPr lang="en-US" sz="1400" dirty="0">
                <a:solidFill>
                  <a:prstClr val="black"/>
                </a:solidFill>
              </a:rPr>
              <a:t>is given by </a:t>
            </a:r>
          </a:p>
        </p:txBody>
      </p:sp>
      <p:pic>
        <p:nvPicPr>
          <p:cNvPr id="9" name="Picture 8"/>
          <p:cNvPicPr>
            <a:picLocks noChangeAspect="1"/>
          </p:cNvPicPr>
          <p:nvPr/>
        </p:nvPicPr>
        <p:blipFill>
          <a:blip r:embed="rId2"/>
          <a:stretch>
            <a:fillRect/>
          </a:stretch>
        </p:blipFill>
        <p:spPr>
          <a:xfrm>
            <a:off x="212102" y="1074361"/>
            <a:ext cx="3097498" cy="669547"/>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3560188" y="1255245"/>
                <a:ext cx="5180029" cy="307777"/>
              </a:xfrm>
              <a:prstGeom prst="rect">
                <a:avLst/>
              </a:prstGeom>
            </p:spPr>
            <p:txBody>
              <a:bodyPr wrap="square">
                <a:spAutoFit/>
              </a:bodyPr>
              <a:lstStyle/>
              <a:p>
                <a:r>
                  <a:rPr lang="en-US" sz="1400" dirty="0">
                    <a:solidFill>
                      <a:prstClr val="black"/>
                    </a:solidFill>
                  </a:rPr>
                  <a:t>where </a:t>
                </a:r>
                <a14:m>
                  <m:oMath xmlns:m="http://schemas.openxmlformats.org/officeDocument/2006/math">
                    <m:r>
                      <a:rPr lang="en-US" sz="1400" b="1" i="1" smtClean="0">
                        <a:solidFill>
                          <a:prstClr val="black"/>
                        </a:solidFill>
                        <a:latin typeface="Cambria Math" panose="02040503050406030204" pitchFamily="18" charset="0"/>
                      </a:rPr>
                      <m:t>𝒙</m:t>
                    </m:r>
                  </m:oMath>
                </a14:m>
                <a:r>
                  <a:rPr lang="en-US" sz="1400" dirty="0">
                    <a:solidFill>
                      <a:prstClr val="black"/>
                    </a:solidFill>
                  </a:rPr>
                  <a:t> and </a:t>
                </a:r>
                <a14:m>
                  <m:oMath xmlns:m="http://schemas.openxmlformats.org/officeDocument/2006/math">
                    <m:r>
                      <a:rPr lang="en-US" sz="1400" b="1" i="1" smtClean="0">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are two dimensional vectors and </a:t>
                </a:r>
                <a14:m>
                  <m:oMath xmlns:m="http://schemas.openxmlformats.org/officeDocument/2006/math">
                    <m:r>
                      <m:rPr>
                        <m:sty m:val="p"/>
                      </m:rPr>
                      <a:rPr lang="el-GR" sz="1400" i="1" smtClean="0">
                        <a:solidFill>
                          <a:prstClr val="black"/>
                        </a:solidFill>
                        <a:latin typeface="Cambria Math" panose="02040503050406030204" pitchFamily="18" charset="0"/>
                        <a:ea typeface="Cambria Math" panose="02040503050406030204" pitchFamily="18" charset="0"/>
                      </a:rPr>
                      <m:t>Σ</m:t>
                    </m:r>
                  </m:oMath>
                </a14:m>
                <a:r>
                  <a:rPr lang="en-US" sz="1400" dirty="0">
                    <a:solidFill>
                      <a:prstClr val="black"/>
                    </a:solidFill>
                  </a:rPr>
                  <a:t> is a </a:t>
                </a:r>
                <a14:m>
                  <m:oMath xmlns:m="http://schemas.openxmlformats.org/officeDocument/2006/math">
                    <m:r>
                      <a:rPr lang="en-US" sz="1400" i="1" smtClean="0">
                        <a:solidFill>
                          <a:prstClr val="black"/>
                        </a:solidFill>
                        <a:latin typeface="Cambria Math" panose="02040503050406030204" pitchFamily="18" charset="0"/>
                      </a:rPr>
                      <m:t>2</m:t>
                    </m:r>
                    <m:r>
                      <a:rPr lang="en-US" sz="1400" i="1" smtClean="0">
                        <a:solidFill>
                          <a:prstClr val="black"/>
                        </a:solidFill>
                        <a:latin typeface="Cambria Math" panose="02040503050406030204" pitchFamily="18" charset="0"/>
                        <a:ea typeface="Cambria Math" panose="02040503050406030204" pitchFamily="18" charset="0"/>
                      </a:rPr>
                      <m:t>×2</m:t>
                    </m:r>
                  </m:oMath>
                </a14:m>
                <a:r>
                  <a:rPr lang="en-US" sz="1400" dirty="0">
                    <a:solidFill>
                      <a:prstClr val="black"/>
                    </a:solidFill>
                  </a:rPr>
                  <a:t> matrix.</a:t>
                </a:r>
              </a:p>
            </p:txBody>
          </p:sp>
        </mc:Choice>
        <mc:Fallback xmlns="">
          <p:sp>
            <p:nvSpPr>
              <p:cNvPr id="10" name="Rectangle 9"/>
              <p:cNvSpPr>
                <a:spLocks noRot="1" noChangeAspect="1" noMove="1" noResize="1" noEditPoints="1" noAdjustHandles="1" noChangeArrowheads="1" noChangeShapeType="1" noTextEdit="1"/>
              </p:cNvSpPr>
              <p:nvPr/>
            </p:nvSpPr>
            <p:spPr>
              <a:xfrm>
                <a:off x="3560188" y="1255245"/>
                <a:ext cx="5180029" cy="307777"/>
              </a:xfrm>
              <a:prstGeom prst="rect">
                <a:avLst/>
              </a:prstGeom>
              <a:blipFill rotWithShape="0">
                <a:blip r:embed="rId3"/>
                <a:stretch>
                  <a:fillRect l="-353"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12101" y="2040082"/>
                <a:ext cx="8528116" cy="2928559"/>
              </a:xfrm>
              <a:prstGeom prst="rect">
                <a:avLst/>
              </a:prstGeom>
            </p:spPr>
            <p:txBody>
              <a:bodyPr wrap="square">
                <a:spAutoFit/>
              </a:bodyPr>
              <a:lstStyle/>
              <a:p>
                <a:pPr>
                  <a:spcAft>
                    <a:spcPts val="600"/>
                  </a:spcAft>
                </a:pPr>
                <a:r>
                  <a:rPr lang="en-US" sz="1400" dirty="0">
                    <a:solidFill>
                      <a:prstClr val="black"/>
                    </a:solidFill>
                  </a:rPr>
                  <a:t>The expression for the PDF can be written in a form more suitable for computation by writing out the variables and parameters explicitly:</a:t>
                </a:r>
              </a:p>
              <a:p>
                <a:pPr>
                  <a:spcAft>
                    <a:spcPts val="600"/>
                  </a:spcAft>
                </a:pPr>
                <a14:m>
                  <m:oMathPara xmlns:m="http://schemas.openxmlformats.org/officeDocument/2006/math">
                    <m:oMathParaPr>
                      <m:jc m:val="left"/>
                    </m:oMathParaPr>
                    <m:oMath xmlns:m="http://schemas.openxmlformats.org/officeDocument/2006/math">
                      <m:r>
                        <a:rPr lang="en-US" sz="1400" b="1" i="1" smtClean="0">
                          <a:solidFill>
                            <a:prstClr val="black"/>
                          </a:solidFill>
                          <a:latin typeface="Cambria Math" panose="02040503050406030204" pitchFamily="18" charset="0"/>
                        </a:rPr>
                        <m:t>𝒙</m:t>
                      </m:r>
                      <m:r>
                        <a:rPr lang="en-US" sz="1400" b="1" i="1" smtClean="0">
                          <a:solidFill>
                            <a:prstClr val="black"/>
                          </a:solidFill>
                          <a:latin typeface="Cambria Math" panose="02040503050406030204" pitchFamily="18" charset="0"/>
                        </a:rPr>
                        <m:t>=</m:t>
                      </m:r>
                      <m:d>
                        <m:dPr>
                          <m:begChr m:val="{"/>
                          <m:endChr m:val="}"/>
                          <m:ctrlPr>
                            <a:rPr lang="en-US" sz="1400" b="1" i="1" smtClean="0">
                              <a:solidFill>
                                <a:prstClr val="black"/>
                              </a:solidFill>
                              <a:latin typeface="Cambria Math" panose="02040503050406030204" pitchFamily="18" charset="0"/>
                            </a:rPr>
                          </m:ctrlPr>
                        </m:dPr>
                        <m:e>
                          <m:sSub>
                            <m:sSubPr>
                              <m:ctrlPr>
                                <a:rPr lang="en-US" sz="1400" b="1" i="1" smtClean="0">
                                  <a:solidFill>
                                    <a:prstClr val="black"/>
                                  </a:solidFill>
                                  <a:latin typeface="Cambria Math" panose="02040503050406030204" pitchFamily="18" charset="0"/>
                                </a:rPr>
                              </m:ctrlPr>
                            </m:sSubPr>
                            <m:e>
                              <m:r>
                                <a:rPr lang="en-US" sz="1400" b="1" i="1" smtClean="0">
                                  <a:solidFill>
                                    <a:prstClr val="black"/>
                                  </a:solidFill>
                                  <a:latin typeface="Cambria Math" panose="02040503050406030204" pitchFamily="18" charset="0"/>
                                </a:rPr>
                                <m:t>𝒙</m:t>
                              </m:r>
                            </m:e>
                            <m:sub>
                              <m:r>
                                <a:rPr lang="en-US" sz="1400" b="1" i="1" smtClean="0">
                                  <a:solidFill>
                                    <a:prstClr val="black"/>
                                  </a:solidFill>
                                  <a:latin typeface="Cambria Math" panose="02040503050406030204" pitchFamily="18" charset="0"/>
                                </a:rPr>
                                <m:t>𝟏</m:t>
                              </m:r>
                            </m:sub>
                          </m:sSub>
                          <m:r>
                            <a:rPr lang="en-US" sz="1400" b="1" i="1" smtClean="0">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rPr>
                                <m:t>𝒙</m:t>
                              </m:r>
                            </m:e>
                            <m:sub>
                              <m:r>
                                <a:rPr lang="en-US" sz="1400" b="1" i="1" smtClean="0">
                                  <a:solidFill>
                                    <a:prstClr val="black"/>
                                  </a:solidFill>
                                  <a:latin typeface="Cambria Math" panose="02040503050406030204" pitchFamily="18" charset="0"/>
                                </a:rPr>
                                <m:t>𝟐</m:t>
                              </m:r>
                            </m:sub>
                          </m:sSub>
                        </m:e>
                      </m:d>
                      <m:r>
                        <a:rPr lang="en-US" sz="1400" b="1" i="1" smtClean="0">
                          <a:solidFill>
                            <a:prstClr val="black"/>
                          </a:solidFill>
                          <a:latin typeface="Cambria Math" panose="02040503050406030204" pitchFamily="18" charset="0"/>
                        </a:rPr>
                        <m:t> </m:t>
                      </m:r>
                      <m:r>
                        <m:rPr>
                          <m:nor/>
                        </m:rPr>
                        <a:rPr lang="en-US" sz="1400" smtClean="0">
                          <a:solidFill>
                            <a:prstClr val="black"/>
                          </a:solidFill>
                          <a:latin typeface="Cambria Math" panose="02040503050406030204" pitchFamily="18" charset="0"/>
                        </a:rPr>
                        <m:t>and</m:t>
                      </m:r>
                      <m:r>
                        <a:rPr lang="en-US" sz="1400" b="1" i="1" smtClean="0">
                          <a:solidFill>
                            <a:prstClr val="black"/>
                          </a:solidFill>
                          <a:latin typeface="Cambria Math" panose="02040503050406030204" pitchFamily="18" charset="0"/>
                        </a:rPr>
                        <m:t> </m:t>
                      </m:r>
                      <m:r>
                        <a:rPr lang="en-US" sz="1400" b="1" i="1" smtClean="0">
                          <a:solidFill>
                            <a:prstClr val="black"/>
                          </a:solidFill>
                          <a:latin typeface="Cambria Math" panose="02040503050406030204" pitchFamily="18" charset="0"/>
                          <a:ea typeface="Cambria Math" panose="02040503050406030204" pitchFamily="18" charset="0"/>
                        </a:rPr>
                        <m:t>𝝁</m:t>
                      </m:r>
                      <m:r>
                        <a:rPr lang="en-US" sz="1400" b="1" i="1">
                          <a:solidFill>
                            <a:prstClr val="black"/>
                          </a:solidFill>
                          <a:latin typeface="Cambria Math" panose="02040503050406030204" pitchFamily="18" charset="0"/>
                        </a:rPr>
                        <m:t>=</m:t>
                      </m:r>
                      <m:d>
                        <m:dPr>
                          <m:begChr m:val="{"/>
                          <m:endChr m:val="}"/>
                          <m:ctrlPr>
                            <a:rPr lang="en-US" sz="1400" b="1" i="1">
                              <a:solidFill>
                                <a:prstClr val="black"/>
                              </a:solidFill>
                              <a:latin typeface="Cambria Math" panose="02040503050406030204" pitchFamily="18" charset="0"/>
                            </a:rPr>
                          </m:ctrlPr>
                        </m:dPr>
                        <m:e>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rPr>
                                <m:t>𝟏</m:t>
                              </m:r>
                            </m:sub>
                          </m:sSub>
                          <m:r>
                            <a:rPr lang="en-US" sz="1400" b="1"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rPr>
                                <m:t>𝟐</m:t>
                              </m:r>
                            </m:sub>
                          </m:sSub>
                        </m:e>
                      </m:d>
                    </m:oMath>
                  </m:oMathPara>
                </a14:m>
                <a:endParaRPr lang="en-US" sz="1400" dirty="0">
                  <a:solidFill>
                    <a:prstClr val="black"/>
                  </a:solidFill>
                </a:endParaRPr>
              </a:p>
              <a:p>
                <a:pPr>
                  <a:spcAft>
                    <a:spcPts val="600"/>
                  </a:spcAft>
                </a:pPr>
                <a14:m>
                  <m:oMathPara xmlns:m="http://schemas.openxmlformats.org/officeDocument/2006/math">
                    <m:oMathParaPr>
                      <m:jc m:val="left"/>
                    </m:oMathParaPr>
                    <m:oMath xmlns:m="http://schemas.openxmlformats.org/officeDocument/2006/math">
                      <m:r>
                        <m:rPr>
                          <m:sty m:val="p"/>
                        </m:rPr>
                        <a:rPr lang="el-GR" sz="1400" i="1">
                          <a:solidFill>
                            <a:prstClr val="black"/>
                          </a:solidFill>
                          <a:latin typeface="Cambria Math" panose="02040503050406030204" pitchFamily="18" charset="0"/>
                          <a:ea typeface="Cambria Math" panose="02040503050406030204" pitchFamily="18" charset="0"/>
                        </a:rPr>
                        <m:t>Σ</m:t>
                      </m:r>
                      <m:r>
                        <a:rPr lang="en-US" sz="1400" i="1" smtClean="0">
                          <a:solidFill>
                            <a:prstClr val="black"/>
                          </a:solidFill>
                          <a:latin typeface="Cambria Math" panose="02040503050406030204" pitchFamily="18" charset="0"/>
                          <a:ea typeface="Cambria Math" panose="02040503050406030204" pitchFamily="18" charset="0"/>
                        </a:rPr>
                        <m:t>=</m:t>
                      </m:r>
                      <m:d>
                        <m:dPr>
                          <m:ctrlPr>
                            <a:rPr lang="en-US" sz="1400" i="1" smtClean="0">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sz="1400" i="1" smtClean="0">
                                  <a:solidFill>
                                    <a:prstClr val="black"/>
                                  </a:solidFill>
                                  <a:latin typeface="Cambria Math" panose="02040503050406030204" pitchFamily="18" charset="0"/>
                                  <a:ea typeface="Cambria Math" panose="02040503050406030204" pitchFamily="18" charset="0"/>
                                </a:rPr>
                              </m:ctrlPr>
                            </m:mPr>
                            <m:mr>
                              <m:e>
                                <m:sSub>
                                  <m:sSubPr>
                                    <m:ctrlPr>
                                      <a:rPr lang="en-US" sz="1400" i="1" smtClean="0">
                                        <a:solidFill>
                                          <a:prstClr val="black"/>
                                        </a:solidFill>
                                        <a:latin typeface="Cambria Math" panose="02040503050406030204" pitchFamily="18" charset="0"/>
                                        <a:ea typeface="Cambria Math" panose="02040503050406030204" pitchFamily="18" charset="0"/>
                                      </a:rPr>
                                    </m:ctrlPr>
                                  </m:sSubPr>
                                  <m:e>
                                    <m:r>
                                      <a:rPr lang="en-US" sz="1400" i="1" smtClean="0">
                                        <a:solidFill>
                                          <a:prstClr val="black"/>
                                        </a:solidFill>
                                        <a:latin typeface="Cambria Math" panose="02040503050406030204" pitchFamily="18" charset="0"/>
                                        <a:ea typeface="Cambria Math" panose="02040503050406030204" pitchFamily="18" charset="0"/>
                                      </a:rPr>
                                      <m:t>𝑐</m:t>
                                    </m:r>
                                  </m:e>
                                  <m:sub>
                                    <m:r>
                                      <a:rPr lang="en-US" sz="1400" i="1" smtClean="0">
                                        <a:solidFill>
                                          <a:prstClr val="black"/>
                                        </a:solidFill>
                                        <a:latin typeface="Cambria Math" panose="02040503050406030204" pitchFamily="18" charset="0"/>
                                        <a:ea typeface="Cambria Math" panose="02040503050406030204" pitchFamily="18" charset="0"/>
                                      </a:rPr>
                                      <m:t>11</m:t>
                                    </m:r>
                                  </m:sub>
                                </m:sSub>
                              </m:e>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𝑐</m:t>
                                    </m:r>
                                  </m:e>
                                  <m:sub>
                                    <m:r>
                                      <a:rPr lang="en-US" sz="1400" i="1">
                                        <a:solidFill>
                                          <a:prstClr val="black"/>
                                        </a:solidFill>
                                        <a:latin typeface="Cambria Math" panose="02040503050406030204" pitchFamily="18" charset="0"/>
                                        <a:ea typeface="Cambria Math" panose="02040503050406030204" pitchFamily="18" charset="0"/>
                                      </a:rPr>
                                      <m:t>1</m:t>
                                    </m:r>
                                    <m:r>
                                      <a:rPr lang="en-US" sz="1400" i="1" smtClean="0">
                                        <a:solidFill>
                                          <a:prstClr val="black"/>
                                        </a:solidFill>
                                        <a:latin typeface="Cambria Math" panose="02040503050406030204" pitchFamily="18" charset="0"/>
                                        <a:ea typeface="Cambria Math" panose="02040503050406030204" pitchFamily="18" charset="0"/>
                                      </a:rPr>
                                      <m:t>2</m:t>
                                    </m:r>
                                  </m:sub>
                                </m:sSub>
                              </m:e>
                            </m:mr>
                            <m:mr>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𝑐</m:t>
                                    </m:r>
                                  </m:e>
                                  <m:sub>
                                    <m:r>
                                      <a:rPr lang="en-US" sz="1400" i="1" smtClean="0">
                                        <a:solidFill>
                                          <a:prstClr val="black"/>
                                        </a:solidFill>
                                        <a:latin typeface="Cambria Math" panose="02040503050406030204" pitchFamily="18" charset="0"/>
                                        <a:ea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1</m:t>
                                    </m:r>
                                  </m:sub>
                                </m:sSub>
                              </m:e>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𝑐</m:t>
                                    </m:r>
                                  </m:e>
                                  <m:sub>
                                    <m:r>
                                      <a:rPr lang="en-US" sz="1400" i="1" smtClean="0">
                                        <a:solidFill>
                                          <a:prstClr val="black"/>
                                        </a:solidFill>
                                        <a:latin typeface="Cambria Math" panose="02040503050406030204" pitchFamily="18" charset="0"/>
                                        <a:ea typeface="Cambria Math" panose="02040503050406030204" pitchFamily="18" charset="0"/>
                                      </a:rPr>
                                      <m:t>22</m:t>
                                    </m:r>
                                  </m:sub>
                                </m:sSub>
                              </m:e>
                            </m:mr>
                          </m:m>
                        </m:e>
                      </m:d>
                    </m:oMath>
                  </m:oMathPara>
                </a14:m>
                <a:endParaRPr lang="en-US" sz="1400" dirty="0">
                  <a:solidFill>
                    <a:prstClr val="black"/>
                  </a:solidFill>
                </a:endParaRPr>
              </a:p>
              <a:p>
                <a:pPr>
                  <a:spcAft>
                    <a:spcPts val="600"/>
                  </a:spcAft>
                </a:pPr>
                <a:r>
                  <a:rPr lang="en-US" sz="1400" dirty="0">
                    <a:solidFill>
                      <a:prstClr val="black"/>
                    </a:solidFill>
                  </a:rPr>
                  <a:t>Then, the determinant in the expression turns out to be </a:t>
                </a:r>
                <a14:m>
                  <m:oMath xmlns:m="http://schemas.openxmlformats.org/officeDocument/2006/math">
                    <m:d>
                      <m:dPr>
                        <m:begChr m:val="|"/>
                        <m:endChr m:val="|"/>
                        <m:ctrlPr>
                          <a:rPr lang="en-US" sz="1400" i="1" smtClean="0">
                            <a:solidFill>
                              <a:prstClr val="black"/>
                            </a:solidFill>
                            <a:latin typeface="Cambria Math" panose="02040503050406030204" pitchFamily="18" charset="0"/>
                          </a:rPr>
                        </m:ctrlPr>
                      </m:dPr>
                      <m:e>
                        <m:r>
                          <m:rPr>
                            <m:sty m:val="p"/>
                          </m:rPr>
                          <a:rPr lang="el-GR" sz="1400" i="1" smtClean="0">
                            <a:solidFill>
                              <a:prstClr val="black"/>
                            </a:solidFill>
                            <a:latin typeface="Cambria Math" panose="02040503050406030204" pitchFamily="18" charset="0"/>
                            <a:ea typeface="Cambria Math" panose="02040503050406030204" pitchFamily="18" charset="0"/>
                          </a:rPr>
                          <m:t>Σ</m:t>
                        </m:r>
                      </m:e>
                    </m:d>
                    <m:r>
                      <a:rPr lang="en-US" sz="1400" i="1" smtClean="0">
                        <a:solidFill>
                          <a:prstClr val="black"/>
                        </a:solidFill>
                        <a:latin typeface="Cambria Math" panose="02040503050406030204" pitchFamily="18" charset="0"/>
                      </a:rPr>
                      <m:t>=</m:t>
                    </m:r>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11</m:t>
                        </m:r>
                      </m:sub>
                    </m:sSub>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22</m:t>
                        </m:r>
                      </m:sub>
                    </m:sSub>
                    <m:r>
                      <a:rPr lang="en-US" sz="1400" i="1" smtClean="0">
                        <a:solidFill>
                          <a:prstClr val="black"/>
                        </a:solidFill>
                        <a:latin typeface="Cambria Math" panose="02040503050406030204" pitchFamily="18" charset="0"/>
                      </a:rPr>
                      <m:t>−</m:t>
                    </m:r>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12</m:t>
                        </m:r>
                      </m:sub>
                    </m:sSub>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21</m:t>
                        </m:r>
                      </m:sub>
                    </m:sSub>
                  </m:oMath>
                </a14:m>
                <a:endParaRPr lang="en-US" sz="1400" dirty="0">
                  <a:solidFill>
                    <a:prstClr val="black"/>
                  </a:solidFill>
                </a:endParaRPr>
              </a:p>
              <a:p>
                <a:pPr>
                  <a:spcAft>
                    <a:spcPts val="600"/>
                  </a:spcAft>
                </a:pPr>
                <a:r>
                  <a:rPr lang="en-US" sz="1400" dirty="0">
                    <a:solidFill>
                      <a:prstClr val="black"/>
                    </a:solidFill>
                  </a:rPr>
                  <a:t>The argument of the exponential turns out to be</a:t>
                </a:r>
              </a:p>
              <a:p>
                <a:pPr>
                  <a:spcAft>
                    <a:spcPts val="600"/>
                  </a:spcAft>
                </a:pPr>
                <a:endParaRPr lang="en-US" sz="1400" dirty="0">
                  <a:solidFill>
                    <a:prstClr val="black"/>
                  </a:solidFill>
                </a:endParaRPr>
              </a:p>
              <a:p>
                <a:pPr>
                  <a:spcAft>
                    <a:spcPts val="600"/>
                  </a:spcAft>
                </a:pPr>
                <a:endParaRPr lang="en-US" sz="1400" dirty="0">
                  <a:solidFill>
                    <a:prstClr val="black"/>
                  </a:solidFill>
                </a:endParaRPr>
              </a:p>
              <a:p>
                <a:pPr>
                  <a:spcAft>
                    <a:spcPts val="600"/>
                  </a:spcAft>
                </a:pPr>
                <a:r>
                  <a:rPr lang="en-US" sz="1400" dirty="0">
                    <a:solidFill>
                      <a:prstClr val="black"/>
                    </a:solidFill>
                  </a:rPr>
                  <a:t>It is highly recommended that you define a general function to compute the PDF of a Gaussian distribution in multiple dimensions.</a:t>
                </a:r>
              </a:p>
            </p:txBody>
          </p:sp>
        </mc:Choice>
        <mc:Fallback xmlns="">
          <p:sp>
            <p:nvSpPr>
              <p:cNvPr id="11" name="Rectangle 10"/>
              <p:cNvSpPr>
                <a:spLocks noRot="1" noChangeAspect="1" noMove="1" noResize="1" noEditPoints="1" noAdjustHandles="1" noChangeArrowheads="1" noChangeShapeType="1" noTextEdit="1"/>
              </p:cNvSpPr>
              <p:nvPr/>
            </p:nvSpPr>
            <p:spPr>
              <a:xfrm>
                <a:off x="212101" y="2040082"/>
                <a:ext cx="8528116" cy="2928559"/>
              </a:xfrm>
              <a:prstGeom prst="rect">
                <a:avLst/>
              </a:prstGeom>
              <a:blipFill rotWithShape="0">
                <a:blip r:embed="rId4"/>
                <a:stretch>
                  <a:fillRect l="-214" t="-417" b="-1250"/>
                </a:stretch>
              </a:blipFill>
            </p:spPr>
            <p:txBody>
              <a:bodyPr/>
              <a:lstStyle/>
              <a:p>
                <a:r>
                  <a:rPr lang="en-US">
                    <a:noFill/>
                  </a:rPr>
                  <a:t> </a:t>
                </a:r>
              </a:p>
            </p:txBody>
          </p:sp>
        </mc:Fallback>
      </mc:AlternateContent>
      <p:pic>
        <p:nvPicPr>
          <p:cNvPr id="14" name="Picture 13"/>
          <p:cNvPicPr>
            <a:picLocks noChangeAspect="1"/>
          </p:cNvPicPr>
          <p:nvPr/>
        </p:nvPicPr>
        <p:blipFill>
          <a:blip r:embed="rId5"/>
          <a:stretch>
            <a:fillRect/>
          </a:stretch>
        </p:blipFill>
        <p:spPr>
          <a:xfrm>
            <a:off x="2275787" y="3905671"/>
            <a:ext cx="4407817" cy="462873"/>
          </a:xfrm>
          <a:prstGeom prst="rect">
            <a:avLst/>
          </a:prstGeom>
        </p:spPr>
      </p:pic>
      <p:sp>
        <p:nvSpPr>
          <p:cNvPr id="3" name="Title 2"/>
          <p:cNvSpPr>
            <a:spLocks noGrp="1"/>
          </p:cNvSpPr>
          <p:nvPr>
            <p:ph type="title"/>
          </p:nvPr>
        </p:nvSpPr>
        <p:spPr/>
        <p:txBody>
          <a:bodyPr/>
          <a:lstStyle/>
          <a:p>
            <a:r>
              <a:rPr lang="en-US" dirty="0"/>
              <a:t>Calculation of the PDF of the </a:t>
            </a:r>
            <a:r>
              <a:rPr lang="en-US" dirty="0" err="1"/>
              <a:t>binormal</a:t>
            </a:r>
            <a:r>
              <a:rPr lang="en-US" dirty="0"/>
              <a:t> distribution</a:t>
            </a:r>
          </a:p>
        </p:txBody>
      </p:sp>
    </p:spTree>
    <p:extLst>
      <p:ext uri="{BB962C8B-B14F-4D97-AF65-F5344CB8AC3E}">
        <p14:creationId xmlns:p14="http://schemas.microsoft.com/office/powerpoint/2010/main" val="3595833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Rectangle 16"/>
              <p:cNvSpPr/>
              <p:nvPr/>
            </p:nvSpPr>
            <p:spPr>
              <a:xfrm>
                <a:off x="313588" y="2345857"/>
                <a:ext cx="8821261" cy="2252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5400" i="1" smtClean="0">
                              <a:solidFill>
                                <a:prstClr val="black"/>
                              </a:solidFill>
                              <a:latin typeface="Cambria Math" panose="02040503050406030204" pitchFamily="18" charset="0"/>
                            </a:rPr>
                          </m:ctrlPr>
                        </m:fPr>
                        <m:num>
                          <m:r>
                            <a:rPr lang="en-US" sz="5400" i="1">
                              <a:solidFill>
                                <a:prstClr val="black"/>
                              </a:solidFill>
                              <a:latin typeface="Cambria Math" panose="02040503050406030204" pitchFamily="18" charset="0"/>
                            </a:rPr>
                            <m:t>1</m:t>
                          </m:r>
                        </m:num>
                        <m:den>
                          <m:sSup>
                            <m:sSupPr>
                              <m:ctrlPr>
                                <a:rPr lang="en-US" sz="5400" i="1">
                                  <a:solidFill>
                                    <a:prstClr val="black"/>
                                  </a:solidFill>
                                  <a:latin typeface="Cambria Math" panose="02040503050406030204" pitchFamily="18" charset="0"/>
                                </a:rPr>
                              </m:ctrlPr>
                            </m:sSupPr>
                            <m:e>
                              <m:d>
                                <m:dPr>
                                  <m:ctrlPr>
                                    <a:rPr lang="en-US" sz="5400" i="1">
                                      <a:solidFill>
                                        <a:prstClr val="black"/>
                                      </a:solidFill>
                                      <a:latin typeface="Cambria Math" panose="02040503050406030204" pitchFamily="18" charset="0"/>
                                    </a:rPr>
                                  </m:ctrlPr>
                                </m:dPr>
                                <m:e>
                                  <m:r>
                                    <a:rPr lang="en-US" sz="5400" i="1">
                                      <a:solidFill>
                                        <a:prstClr val="black"/>
                                      </a:solidFill>
                                      <a:latin typeface="Cambria Math" panose="02040503050406030204" pitchFamily="18" charset="0"/>
                                    </a:rPr>
                                    <m:t>2</m:t>
                                  </m:r>
                                  <m:r>
                                    <a:rPr lang="en-US" sz="5400" i="1">
                                      <a:solidFill>
                                        <a:prstClr val="black"/>
                                      </a:solidFill>
                                      <a:latin typeface="Cambria Math" panose="02040503050406030204" pitchFamily="18" charset="0"/>
                                      <a:ea typeface="Cambria Math" panose="02040503050406030204" pitchFamily="18" charset="0"/>
                                    </a:rPr>
                                    <m:t>𝜋</m:t>
                                  </m:r>
                                </m:e>
                              </m:d>
                            </m:e>
                            <m:sup>
                              <m:f>
                                <m:fPr>
                                  <m:ctrlPr>
                                    <a:rPr lang="en-US" sz="5400" i="1">
                                      <a:solidFill>
                                        <a:prstClr val="black"/>
                                      </a:solidFill>
                                      <a:latin typeface="Cambria Math" panose="02040503050406030204" pitchFamily="18" charset="0"/>
                                    </a:rPr>
                                  </m:ctrlPr>
                                </m:fPr>
                                <m:num>
                                  <m:r>
                                    <a:rPr lang="en-US" sz="5400" i="1">
                                      <a:solidFill>
                                        <a:prstClr val="black"/>
                                      </a:solidFill>
                                      <a:latin typeface="Cambria Math" panose="02040503050406030204" pitchFamily="18" charset="0"/>
                                    </a:rPr>
                                    <m:t>𝑑</m:t>
                                  </m:r>
                                </m:num>
                                <m:den>
                                  <m:r>
                                    <a:rPr lang="en-US" sz="5400" i="1">
                                      <a:solidFill>
                                        <a:prstClr val="black"/>
                                      </a:solidFill>
                                      <a:latin typeface="Cambria Math" panose="02040503050406030204" pitchFamily="18" charset="0"/>
                                    </a:rPr>
                                    <m:t>2</m:t>
                                  </m:r>
                                </m:den>
                              </m:f>
                            </m:sup>
                          </m:sSup>
                          <m:rad>
                            <m:radPr>
                              <m:degHide m:val="on"/>
                              <m:ctrlPr>
                                <a:rPr lang="en-US" sz="5400" i="1" smtClean="0">
                                  <a:solidFill>
                                    <a:prstClr val="black"/>
                                  </a:solidFill>
                                  <a:latin typeface="Cambria Math" panose="02040503050406030204" pitchFamily="18" charset="0"/>
                                </a:rPr>
                              </m:ctrlPr>
                            </m:radPr>
                            <m:deg/>
                            <m:e>
                              <m:d>
                                <m:dPr>
                                  <m:begChr m:val="|"/>
                                  <m:endChr m:val="|"/>
                                  <m:ctrlPr>
                                    <a:rPr lang="en-US" sz="5400" i="1">
                                      <a:solidFill>
                                        <a:prstClr val="black"/>
                                      </a:solidFill>
                                      <a:latin typeface="Cambria Math" panose="02040503050406030204" pitchFamily="18" charset="0"/>
                                      <a:ea typeface="Cambria Math" panose="02040503050406030204" pitchFamily="18" charset="0"/>
                                    </a:rPr>
                                  </m:ctrlPr>
                                </m:dPr>
                                <m:e>
                                  <m:r>
                                    <m:rPr>
                                      <m:sty m:val="p"/>
                                    </m:rPr>
                                    <a:rPr lang="el-GR" sz="5400" i="1">
                                      <a:solidFill>
                                        <a:prstClr val="black"/>
                                      </a:solidFill>
                                      <a:latin typeface="Cambria Math" panose="02040503050406030204" pitchFamily="18" charset="0"/>
                                      <a:ea typeface="Cambria Math" panose="02040503050406030204" pitchFamily="18" charset="0"/>
                                    </a:rPr>
                                    <m:t>Σ</m:t>
                                  </m:r>
                                </m:e>
                              </m:d>
                            </m:e>
                          </m:rad>
                        </m:den>
                      </m:f>
                      <m:sSup>
                        <m:sSupPr>
                          <m:ctrlPr>
                            <a:rPr lang="en-US" sz="5400" i="1">
                              <a:solidFill>
                                <a:prstClr val="black"/>
                              </a:solidFill>
                              <a:latin typeface="Cambria Math" panose="02040503050406030204" pitchFamily="18" charset="0"/>
                            </a:rPr>
                          </m:ctrlPr>
                        </m:sSupPr>
                        <m:e>
                          <m:r>
                            <a:rPr lang="en-US" sz="5400" i="1">
                              <a:solidFill>
                                <a:prstClr val="black"/>
                              </a:solidFill>
                              <a:latin typeface="Cambria Math" panose="02040503050406030204" pitchFamily="18" charset="0"/>
                            </a:rPr>
                            <m:t>𝑒</m:t>
                          </m:r>
                        </m:e>
                        <m:sup>
                          <m:r>
                            <a:rPr lang="en-US" sz="5400" i="1">
                              <a:solidFill>
                                <a:prstClr val="black"/>
                              </a:solidFill>
                              <a:latin typeface="Cambria Math" panose="02040503050406030204" pitchFamily="18" charset="0"/>
                            </a:rPr>
                            <m:t>−</m:t>
                          </m:r>
                          <m:f>
                            <m:fPr>
                              <m:ctrlPr>
                                <a:rPr lang="en-US" sz="5400" i="1">
                                  <a:solidFill>
                                    <a:prstClr val="black"/>
                                  </a:solidFill>
                                  <a:latin typeface="Cambria Math" panose="02040503050406030204" pitchFamily="18" charset="0"/>
                                </a:rPr>
                              </m:ctrlPr>
                            </m:fPr>
                            <m:num>
                              <m:r>
                                <a:rPr lang="en-US" sz="5400" i="1">
                                  <a:solidFill>
                                    <a:prstClr val="black"/>
                                  </a:solidFill>
                                  <a:latin typeface="Cambria Math" panose="02040503050406030204" pitchFamily="18" charset="0"/>
                                </a:rPr>
                                <m:t>1</m:t>
                              </m:r>
                            </m:num>
                            <m:den>
                              <m:r>
                                <a:rPr lang="en-US" sz="5400" i="1">
                                  <a:solidFill>
                                    <a:prstClr val="black"/>
                                  </a:solidFill>
                                  <a:latin typeface="Cambria Math" panose="02040503050406030204" pitchFamily="18" charset="0"/>
                                </a:rPr>
                                <m:t>2</m:t>
                              </m:r>
                            </m:den>
                          </m:f>
                          <m:r>
                            <a:rPr lang="en-US" sz="5400" b="0" i="1" smtClean="0">
                              <a:solidFill>
                                <a:prstClr val="black"/>
                              </a:solidFill>
                              <a:latin typeface="Cambria Math" panose="02040503050406030204" pitchFamily="18" charset="0"/>
                            </a:rPr>
                            <m:t> </m:t>
                          </m:r>
                          <m:d>
                            <m:dPr>
                              <m:ctrlPr>
                                <a:rPr lang="en-US" sz="5400" i="1">
                                  <a:solidFill>
                                    <a:prstClr val="black"/>
                                  </a:solidFill>
                                  <a:latin typeface="Cambria Math" panose="02040503050406030204" pitchFamily="18" charset="0"/>
                                </a:rPr>
                              </m:ctrlPr>
                            </m:dPr>
                            <m:e>
                              <m:r>
                                <a:rPr lang="en-US" sz="5400" b="1" i="1">
                                  <a:solidFill>
                                    <a:prstClr val="black"/>
                                  </a:solidFill>
                                  <a:latin typeface="Cambria Math" panose="02040503050406030204" pitchFamily="18" charset="0"/>
                                </a:rPr>
                                <m:t>𝒙</m:t>
                              </m:r>
                              <m:r>
                                <a:rPr lang="en-US" sz="5400" i="1">
                                  <a:solidFill>
                                    <a:prstClr val="black"/>
                                  </a:solidFill>
                                  <a:latin typeface="Cambria Math" panose="02040503050406030204" pitchFamily="18" charset="0"/>
                                </a:rPr>
                                <m:t>−</m:t>
                              </m:r>
                              <m:r>
                                <a:rPr lang="en-US" sz="5400" b="1" i="1">
                                  <a:solidFill>
                                    <a:prstClr val="black"/>
                                  </a:solidFill>
                                  <a:latin typeface="Cambria Math" panose="02040503050406030204" pitchFamily="18" charset="0"/>
                                  <a:ea typeface="Cambria Math" panose="02040503050406030204" pitchFamily="18" charset="0"/>
                                </a:rPr>
                                <m:t>𝝁</m:t>
                              </m:r>
                            </m:e>
                          </m:d>
                          <m:r>
                            <a:rPr lang="en-US" sz="5400" i="1">
                              <a:solidFill>
                                <a:prstClr val="black"/>
                              </a:solidFill>
                              <a:latin typeface="Cambria Math" panose="02040503050406030204" pitchFamily="18" charset="0"/>
                              <a:ea typeface="Cambria Math" panose="02040503050406030204" pitchFamily="18" charset="0"/>
                            </a:rPr>
                            <m:t> </m:t>
                          </m:r>
                          <m:sSup>
                            <m:sSupPr>
                              <m:ctrlPr>
                                <a:rPr lang="en-US" sz="5400" i="1">
                                  <a:solidFill>
                                    <a:prstClr val="black"/>
                                  </a:solidFill>
                                  <a:latin typeface="Cambria Math" panose="02040503050406030204" pitchFamily="18" charset="0"/>
                                </a:rPr>
                              </m:ctrlPr>
                            </m:sSupPr>
                            <m:e>
                              <m:r>
                                <m:rPr>
                                  <m:sty m:val="p"/>
                                </m:rPr>
                                <a:rPr lang="el-GR" sz="5400" i="1">
                                  <a:solidFill>
                                    <a:prstClr val="black"/>
                                  </a:solidFill>
                                  <a:latin typeface="Cambria Math" panose="02040503050406030204" pitchFamily="18" charset="0"/>
                                  <a:ea typeface="Cambria Math" panose="02040503050406030204" pitchFamily="18" charset="0"/>
                                </a:rPr>
                                <m:t>Σ</m:t>
                              </m:r>
                            </m:e>
                            <m:sup>
                              <m:r>
                                <a:rPr lang="en-US" sz="5400" i="1">
                                  <a:solidFill>
                                    <a:prstClr val="black"/>
                                  </a:solidFill>
                                  <a:latin typeface="Cambria Math" panose="02040503050406030204" pitchFamily="18" charset="0"/>
                                </a:rPr>
                                <m:t>−1</m:t>
                              </m:r>
                            </m:sup>
                          </m:sSup>
                          <m:sSup>
                            <m:sSupPr>
                              <m:ctrlPr>
                                <a:rPr lang="en-US" sz="5400" i="1">
                                  <a:solidFill>
                                    <a:prstClr val="black"/>
                                  </a:solidFill>
                                  <a:latin typeface="Cambria Math" panose="02040503050406030204" pitchFamily="18" charset="0"/>
                                </a:rPr>
                              </m:ctrlPr>
                            </m:sSupPr>
                            <m:e>
                              <m:d>
                                <m:dPr>
                                  <m:ctrlPr>
                                    <a:rPr lang="en-US" sz="5400" i="1">
                                      <a:solidFill>
                                        <a:prstClr val="black"/>
                                      </a:solidFill>
                                      <a:latin typeface="Cambria Math" panose="02040503050406030204" pitchFamily="18" charset="0"/>
                                    </a:rPr>
                                  </m:ctrlPr>
                                </m:dPr>
                                <m:e>
                                  <m:r>
                                    <a:rPr lang="en-US" sz="5400" b="1" i="1">
                                      <a:solidFill>
                                        <a:prstClr val="black"/>
                                      </a:solidFill>
                                      <a:latin typeface="Cambria Math" panose="02040503050406030204" pitchFamily="18" charset="0"/>
                                    </a:rPr>
                                    <m:t>𝒙</m:t>
                                  </m:r>
                                  <m:r>
                                    <a:rPr lang="en-US" sz="5400" i="1">
                                      <a:solidFill>
                                        <a:prstClr val="black"/>
                                      </a:solidFill>
                                      <a:latin typeface="Cambria Math" panose="02040503050406030204" pitchFamily="18" charset="0"/>
                                    </a:rPr>
                                    <m:t>−</m:t>
                                  </m:r>
                                  <m:r>
                                    <a:rPr lang="en-US" sz="5400" b="1" i="1">
                                      <a:solidFill>
                                        <a:prstClr val="black"/>
                                      </a:solidFill>
                                      <a:latin typeface="Cambria Math" panose="02040503050406030204" pitchFamily="18" charset="0"/>
                                      <a:ea typeface="Cambria Math" panose="02040503050406030204" pitchFamily="18" charset="0"/>
                                    </a:rPr>
                                    <m:t>𝝁</m:t>
                                  </m:r>
                                </m:e>
                              </m:d>
                            </m:e>
                            <m:sup>
                              <m:r>
                                <a:rPr lang="en-US" sz="5400" i="1">
                                  <a:solidFill>
                                    <a:prstClr val="black"/>
                                  </a:solidFill>
                                  <a:latin typeface="Cambria Math" panose="02040503050406030204" pitchFamily="18" charset="0"/>
                                </a:rPr>
                                <m:t>𝑇</m:t>
                              </m:r>
                            </m:sup>
                          </m:sSup>
                        </m:sup>
                      </m:sSup>
                    </m:oMath>
                  </m:oMathPara>
                </a14:m>
                <a:endParaRPr lang="en-US" sz="5400"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313588" y="2345857"/>
                <a:ext cx="8821261" cy="2252540"/>
              </a:xfrm>
              <a:prstGeom prst="rect">
                <a:avLst/>
              </a:prstGeom>
              <a:blipFill rotWithShape="0">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solidFill>
                  <a:prstClr val="black"/>
                </a:solidFill>
              </a:rPr>
              <a:t>Calculation of the PDF of the </a:t>
            </a:r>
            <a:r>
              <a:rPr lang="en-US" dirty="0" err="1">
                <a:solidFill>
                  <a:prstClr val="black"/>
                </a:solidFill>
              </a:rPr>
              <a:t>multinormal</a:t>
            </a:r>
            <a:r>
              <a:rPr lang="en-US" dirty="0">
                <a:solidFill>
                  <a:prstClr val="black"/>
                </a:solidFill>
              </a:rPr>
              <a:t> distribution</a:t>
            </a:r>
            <a:endParaRPr lang="en-US" dirty="0"/>
          </a:p>
        </p:txBody>
      </p:sp>
      <mc:AlternateContent xmlns:mc="http://schemas.openxmlformats.org/markup-compatibility/2006" xmlns:a14="http://schemas.microsoft.com/office/drawing/2010/main">
        <mc:Choice Requires="a14">
          <p:sp>
            <p:nvSpPr>
              <p:cNvPr id="47" name="Rectangle 46"/>
              <p:cNvSpPr/>
              <p:nvPr/>
            </p:nvSpPr>
            <p:spPr>
              <a:xfrm>
                <a:off x="323657" y="835526"/>
                <a:ext cx="3060567" cy="1169551"/>
              </a:xfrm>
              <a:prstGeom prst="rect">
                <a:avLst/>
              </a:prstGeom>
              <a:solidFill>
                <a:schemeClr val="bg2">
                  <a:lumMod val="9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r>
                  <a:rPr lang="en-US" sz="1400" dirty="0">
                    <a:solidFill>
                      <a:schemeClr val="tx1"/>
                    </a:solidFill>
                  </a:rPr>
                  <a:t>The covariance matrix (</a:t>
                </a:r>
                <a14:m>
                  <m:oMath xmlns:m="http://schemas.openxmlformats.org/officeDocument/2006/math">
                    <m:r>
                      <a:rPr lang="en-US" sz="1400" b="0" i="1" smtClean="0">
                        <a:solidFill>
                          <a:schemeClr val="tx1"/>
                        </a:solidFill>
                        <a:latin typeface="Cambria Math" panose="02040503050406030204" pitchFamily="18" charset="0"/>
                      </a:rPr>
                      <m:t>𝑑</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for a given numerical dataset (</a:t>
                </a:r>
                <a14:m>
                  <m:oMath xmlns:m="http://schemas.openxmlformats.org/officeDocument/2006/math">
                    <m:r>
                      <a:rPr lang="en-US" sz="1400" b="0" i="1" smtClean="0">
                        <a:solidFill>
                          <a:schemeClr val="tx1"/>
                        </a:solidFill>
                        <a:latin typeface="Cambria Math" panose="02040503050406030204" pitchFamily="18" charset="0"/>
                      </a:rPr>
                      <m:t>𝑁</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can be found using callable functions available in most numerical software development platforms.</a:t>
                </a:r>
              </a:p>
            </p:txBody>
          </p:sp>
        </mc:Choice>
        <mc:Fallback xmlns="">
          <p:sp>
            <p:nvSpPr>
              <p:cNvPr id="47" name="Rectangle 46"/>
              <p:cNvSpPr>
                <a:spLocks noRot="1" noChangeAspect="1" noMove="1" noResize="1" noEditPoints="1" noAdjustHandles="1" noChangeArrowheads="1" noChangeShapeType="1" noTextEdit="1"/>
              </p:cNvSpPr>
              <p:nvPr/>
            </p:nvSpPr>
            <p:spPr>
              <a:xfrm>
                <a:off x="323657" y="835526"/>
                <a:ext cx="3060567" cy="1169551"/>
              </a:xfrm>
              <a:prstGeom prst="rect">
                <a:avLst/>
              </a:prstGeom>
              <a:blipFill rotWithShape="0">
                <a:blip r:embed="rId3"/>
                <a:stretch>
                  <a:fillRect b="-3030"/>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89928" y="4598397"/>
                <a:ext cx="4523474" cy="1528175"/>
              </a:xfrm>
              <a:prstGeom prst="rect">
                <a:avLst/>
              </a:prstGeom>
              <a:solidFill>
                <a:schemeClr val="accent2">
                  <a:lumMod val="60000"/>
                  <a:lumOff val="4000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solidFill>
                  </a:rPr>
                  <a:t>The determinant of the covariance matrix can be found using callable functions available in most numerical software development platforms.</a:t>
                </a:r>
              </a:p>
              <a:p>
                <a:endParaRPr lang="en-US" sz="1400" dirty="0">
                  <a:solidFill>
                    <a:schemeClr val="tx1"/>
                  </a:solidFill>
                </a:endParaRPr>
              </a:p>
              <a:p>
                <a:r>
                  <a:rPr lang="en-US" sz="1400" dirty="0">
                    <a:solidFill>
                      <a:schemeClr val="tx1"/>
                    </a:solidFill>
                  </a:rPr>
                  <a:t>For the simple case of a </a:t>
                </a:r>
                <a14:m>
                  <m:oMath xmlns:m="http://schemas.openxmlformats.org/officeDocument/2006/math">
                    <m:r>
                      <a:rPr lang="en-US" sz="1400" b="0" i="1" smtClean="0">
                        <a:solidFill>
                          <a:schemeClr val="tx1"/>
                        </a:solidFill>
                        <a:latin typeface="Cambria Math" panose="02040503050406030204" pitchFamily="18" charset="0"/>
                      </a:rPr>
                      <m:t>2</m:t>
                    </m:r>
                    <m:r>
                      <a:rPr lang="en-US" sz="1400" i="1">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2</m:t>
                    </m:r>
                  </m:oMath>
                </a14:m>
                <a:r>
                  <a:rPr lang="en-US" sz="1400" dirty="0">
                    <a:solidFill>
                      <a:schemeClr val="tx1"/>
                    </a:solidFill>
                  </a:rPr>
                  <a:t> covariance matrix </a:t>
                </a:r>
                <a14:m>
                  <m:oMath xmlns:m="http://schemas.openxmlformats.org/officeDocument/2006/math">
                    <m:d>
                      <m:dPr>
                        <m:begChr m:val="["/>
                        <m:endChr m:val="]"/>
                        <m:ctrlPr>
                          <a:rPr lang="en-US" sz="1400" i="1" smtClean="0">
                            <a:solidFill>
                              <a:schemeClr val="tx1"/>
                            </a:solidFill>
                            <a:latin typeface="Cambria Math" panose="02040503050406030204" pitchFamily="18" charset="0"/>
                          </a:rPr>
                        </m:ctrlPr>
                      </m:dPr>
                      <m:e>
                        <m:m>
                          <m:mPr>
                            <m:mcs>
                              <m:mc>
                                <m:mcPr>
                                  <m:count m:val="2"/>
                                  <m:mcJc m:val="center"/>
                                </m:mcPr>
                              </m:mc>
                            </m:mcs>
                            <m:ctrlPr>
                              <a:rPr lang="en-US" sz="1400" i="1" smtClean="0">
                                <a:solidFill>
                                  <a:schemeClr val="tx1"/>
                                </a:solidFill>
                                <a:latin typeface="Cambria Math" panose="02040503050406030204" pitchFamily="18" charset="0"/>
                              </a:rPr>
                            </m:ctrlPr>
                          </m:mPr>
                          <m:mr>
                            <m:e>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11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2</m:t>
                                  </m:r>
                                </m:sub>
                              </m:sSub>
                            </m:e>
                          </m:m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22</m:t>
                                  </m:r>
                                </m:sub>
                              </m:sSub>
                            </m:e>
                          </m:mr>
                        </m:m>
                      </m:e>
                    </m:d>
                  </m:oMath>
                </a14:m>
                <a:r>
                  <a:rPr lang="en-US" sz="1400" dirty="0">
                    <a:solidFill>
                      <a:schemeClr val="tx1"/>
                    </a:solidFill>
                  </a:rPr>
                  <a:t>, the determinant is readily calculated as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11</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22</m:t>
                        </m:r>
                      </m:sub>
                    </m:sSub>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2</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1</m:t>
                        </m:r>
                      </m:sub>
                    </m:sSub>
                  </m:oMath>
                </a14:m>
                <a:r>
                  <a:rPr lang="en-US" sz="1400" dirty="0">
                    <a:solidFill>
                      <a:schemeClr val="tx1"/>
                    </a:solidFill>
                  </a:rPr>
                  <a:t>.</a:t>
                </a:r>
              </a:p>
            </p:txBody>
          </p:sp>
        </mc:Choice>
        <mc:Fallback xmlns="">
          <p:sp>
            <p:nvSpPr>
              <p:cNvPr id="48" name="Rectangle 47"/>
              <p:cNvSpPr>
                <a:spLocks noRot="1" noChangeAspect="1" noMove="1" noResize="1" noEditPoints="1" noAdjustHandles="1" noChangeArrowheads="1" noChangeShapeType="1" noTextEdit="1"/>
              </p:cNvSpPr>
              <p:nvPr/>
            </p:nvSpPr>
            <p:spPr>
              <a:xfrm>
                <a:off x="189928" y="4598397"/>
                <a:ext cx="4523474" cy="1528175"/>
              </a:xfrm>
              <a:prstGeom prst="rect">
                <a:avLst/>
              </a:prstGeom>
              <a:blipFill rotWithShape="0">
                <a:blip r:embed="rId4"/>
                <a:stretch>
                  <a:fillRect r="-668" b="-2335"/>
                </a:stretch>
              </a:blipFill>
              <a:ln w="38100">
                <a:solidFill>
                  <a:srgbClr val="92D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817855" y="567499"/>
                <a:ext cx="5109329" cy="1671355"/>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r>
                  <a:rPr lang="en-US" sz="1400" dirty="0">
                    <a:solidFill>
                      <a:schemeClr val="tx1"/>
                    </a:solidFill>
                  </a:rPr>
                  <a:t>The inverse (</a:t>
                </a:r>
                <a14:m>
                  <m:oMath xmlns:m="http://schemas.openxmlformats.org/officeDocument/2006/math">
                    <m:r>
                      <a:rPr lang="en-US" sz="1400" i="1">
                        <a:solidFill>
                          <a:schemeClr val="tx1"/>
                        </a:solidFill>
                        <a:latin typeface="Cambria Math" panose="02040503050406030204" pitchFamily="18" charset="0"/>
                      </a:rPr>
                      <m:t>𝑑</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of the covariance matrix for a given numerical dataset (</a:t>
                </a:r>
                <a14:m>
                  <m:oMath xmlns:m="http://schemas.openxmlformats.org/officeDocument/2006/math">
                    <m:r>
                      <a:rPr lang="en-US" sz="1400" b="0" i="1" smtClean="0">
                        <a:solidFill>
                          <a:schemeClr val="tx1"/>
                        </a:solidFill>
                        <a:latin typeface="Cambria Math" panose="02040503050406030204" pitchFamily="18" charset="0"/>
                      </a:rPr>
                      <m:t>𝑁</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can be found using callable functions available in most numerical software development platforms.</a:t>
                </a:r>
              </a:p>
              <a:p>
                <a:endParaRPr lang="en-US" sz="1400" dirty="0">
                  <a:solidFill>
                    <a:schemeClr val="tx1"/>
                  </a:solidFill>
                </a:endParaRPr>
              </a:p>
              <a:p>
                <a:r>
                  <a:rPr lang="en-US" sz="1400" dirty="0">
                    <a:solidFill>
                      <a:schemeClr val="tx1"/>
                    </a:solidFill>
                  </a:rPr>
                  <a:t>For the simple case of a </a:t>
                </a:r>
                <a14:m>
                  <m:oMath xmlns:m="http://schemas.openxmlformats.org/officeDocument/2006/math">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ea typeface="Cambria Math" panose="02040503050406030204" pitchFamily="18" charset="0"/>
                      </a:rPr>
                      <m:t>×2</m:t>
                    </m:r>
                  </m:oMath>
                </a14:m>
                <a:r>
                  <a:rPr lang="en-US" sz="1400" dirty="0">
                    <a:solidFill>
                      <a:schemeClr val="tx1"/>
                    </a:solidFill>
                  </a:rPr>
                  <a:t> covariance matrix </a:t>
                </a:r>
                <a14:m>
                  <m:oMath xmlns:m="http://schemas.openxmlformats.org/officeDocument/2006/math">
                    <m:d>
                      <m:dPr>
                        <m:begChr m:val="["/>
                        <m:endChr m:val="]"/>
                        <m:ctrlPr>
                          <a:rPr lang="en-US" sz="1400" i="1">
                            <a:solidFill>
                              <a:schemeClr val="tx1"/>
                            </a:solidFill>
                            <a:latin typeface="Cambria Math" panose="02040503050406030204" pitchFamily="18" charset="0"/>
                          </a:rPr>
                        </m:ctrlPr>
                      </m:dPr>
                      <m:e>
                        <m:m>
                          <m:mPr>
                            <m:mcs>
                              <m:mc>
                                <m:mcPr>
                                  <m:count m:val="2"/>
                                  <m:mcJc m:val="center"/>
                                </m:mcPr>
                              </m:mc>
                            </m:mcs>
                            <m:ctrlPr>
                              <a:rPr lang="en-US" sz="1400" i="1">
                                <a:solidFill>
                                  <a:schemeClr val="tx1"/>
                                </a:solidFill>
                                <a:latin typeface="Cambria Math" panose="02040503050406030204" pitchFamily="18" charset="0"/>
                              </a:rPr>
                            </m:ctrlPr>
                          </m:mP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12</m:t>
                                  </m:r>
                                </m:sub>
                              </m:sSub>
                            </m:e>
                          </m:m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22</m:t>
                                  </m:r>
                                </m:sub>
                              </m:sSub>
                            </m:e>
                          </m:mr>
                        </m:m>
                      </m:e>
                    </m:d>
                  </m:oMath>
                </a14:m>
                <a:r>
                  <a:rPr lang="en-US" sz="1400" dirty="0">
                    <a:solidFill>
                      <a:schemeClr val="tx1"/>
                    </a:solidFill>
                  </a:rPr>
                  <a:t>, the inverse is readily calculated as </a:t>
                </a:r>
                <a14:m>
                  <m:oMath xmlns:m="http://schemas.openxmlformats.org/officeDocument/2006/math">
                    <m:d>
                      <m:dPr>
                        <m:begChr m:val="["/>
                        <m:endChr m:val="]"/>
                        <m:ctrlPr>
                          <a:rPr lang="en-US" sz="1400" i="1">
                            <a:solidFill>
                              <a:schemeClr val="tx1"/>
                            </a:solidFill>
                            <a:latin typeface="Cambria Math" panose="02040503050406030204" pitchFamily="18" charset="0"/>
                          </a:rPr>
                        </m:ctrlPr>
                      </m:dPr>
                      <m:e>
                        <m:m>
                          <m:mPr>
                            <m:mcs>
                              <m:mc>
                                <m:mcPr>
                                  <m:count m:val="2"/>
                                  <m:mcJc m:val="center"/>
                                </m:mcPr>
                              </m:mc>
                            </m:mcs>
                            <m:ctrlPr>
                              <a:rPr lang="en-US" sz="1400" i="1">
                                <a:solidFill>
                                  <a:schemeClr val="tx1"/>
                                </a:solidFill>
                                <a:latin typeface="Cambria Math" panose="02040503050406030204" pitchFamily="18" charset="0"/>
                              </a:rPr>
                            </m:ctrlPr>
                          </m:mP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22</m:t>
                                  </m:r>
                                </m:sub>
                              </m:sSub>
                            </m:e>
                            <m:e>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12</m:t>
                                  </m:r>
                                </m:sub>
                              </m:sSub>
                            </m:e>
                          </m:mr>
                          <m:mr>
                            <m:e>
                              <m:sSub>
                                <m:sSubPr>
                                  <m:ctrlPr>
                                    <a:rPr lang="en-US"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11</m:t>
                                  </m:r>
                                </m:sub>
                              </m:sSub>
                            </m:e>
                          </m:mr>
                        </m:m>
                      </m:e>
                    </m:d>
                    <m:r>
                      <a:rPr lang="en-US" sz="1400" b="0" i="1" smtClean="0">
                        <a:solidFill>
                          <a:schemeClr val="tx1"/>
                        </a:solidFill>
                        <a:latin typeface="Cambria Math" panose="02040503050406030204" pitchFamily="18" charset="0"/>
                      </a:rPr>
                      <m:t>/</m:t>
                    </m:r>
                    <m:d>
                      <m:dPr>
                        <m:ctrlPr>
                          <a:rPr lang="en-US" sz="1400" b="0" i="1" smtClean="0">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11</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22</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12</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21</m:t>
                            </m:r>
                          </m:sub>
                        </m:sSub>
                      </m:e>
                    </m:d>
                  </m:oMath>
                </a14:m>
                <a:r>
                  <a:rPr lang="en-US" sz="1400" dirty="0">
                    <a:solidFill>
                      <a:schemeClr val="tx1"/>
                    </a:solidFill>
                  </a:rPr>
                  <a:t>.</a:t>
                </a:r>
              </a:p>
            </p:txBody>
          </p:sp>
        </mc:Choice>
        <mc:Fallback xmlns="">
          <p:sp>
            <p:nvSpPr>
              <p:cNvPr id="49" name="Rectangle 48"/>
              <p:cNvSpPr>
                <a:spLocks noRot="1" noChangeAspect="1" noMove="1" noResize="1" noEditPoints="1" noAdjustHandles="1" noChangeArrowheads="1" noChangeShapeType="1" noTextEdit="1"/>
              </p:cNvSpPr>
              <p:nvPr/>
            </p:nvSpPr>
            <p:spPr>
              <a:xfrm>
                <a:off x="3817855" y="567499"/>
                <a:ext cx="5109329" cy="1671355"/>
              </a:xfrm>
              <a:prstGeom prst="rect">
                <a:avLst/>
              </a:prstGeom>
              <a:blipFill rotWithShape="0">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4801385" y="3573391"/>
                <a:ext cx="4125799" cy="2121478"/>
              </a:xfrm>
              <a:prstGeom prst="rect">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solidFill>
                  </a:rPr>
                  <a:t>For a given feature vector </a:t>
                </a:r>
                <a14:m>
                  <m:oMath xmlns:m="http://schemas.openxmlformats.org/officeDocument/2006/math">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 </m:t>
                    </m:r>
                  </m:oMath>
                </a14:m>
                <a:r>
                  <a:rPr lang="en-US" sz="1400" dirty="0">
                    <a:solidFill>
                      <a:schemeClr val="tx1"/>
                    </a:solidFill>
                  </a:rPr>
                  <a:t>the scalar quantity </a:t>
                </a:r>
                <a14:m>
                  <m:oMath xmlns:m="http://schemas.openxmlformats.org/officeDocument/2006/math">
                    <m:d>
                      <m:dPr>
                        <m:ctrlPr>
                          <a:rPr lang="en-US" sz="1400" i="1">
                            <a:solidFill>
                              <a:schemeClr val="tx1"/>
                            </a:solidFill>
                            <a:latin typeface="Cambria Math" panose="02040503050406030204" pitchFamily="18" charset="0"/>
                          </a:rPr>
                        </m:ctrlPr>
                      </m:dPr>
                      <m:e>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𝝁</m:t>
                        </m:r>
                      </m:e>
                    </m:d>
                    <m:r>
                      <a:rPr lang="en-US" sz="1400">
                        <a:solidFill>
                          <a:schemeClr val="tx1"/>
                        </a:solidFill>
                        <a:latin typeface="Cambria Math" panose="02040503050406030204" pitchFamily="18" charset="0"/>
                      </a:rPr>
                      <m:t> </m:t>
                    </m:r>
                    <m:sSup>
                      <m:sSupPr>
                        <m:ctrlPr>
                          <a:rPr lang="en-US" sz="1400" i="1">
                            <a:solidFill>
                              <a:schemeClr val="tx1"/>
                            </a:solidFill>
                            <a:latin typeface="Cambria Math" panose="02040503050406030204" pitchFamily="18" charset="0"/>
                          </a:rPr>
                        </m:ctrlPr>
                      </m:sSupPr>
                      <m:e>
                        <m:r>
                          <m:rPr>
                            <m:sty m:val="p"/>
                          </m:rPr>
                          <a:rPr lang="el-GR" sz="1400">
                            <a:solidFill>
                              <a:schemeClr val="tx1"/>
                            </a:solidFill>
                            <a:latin typeface="Cambria Math" panose="02040503050406030204" pitchFamily="18" charset="0"/>
                          </a:rPr>
                          <m:t>Σ</m:t>
                        </m:r>
                      </m:e>
                      <m:sup>
                        <m:r>
                          <a:rPr lang="en-US" sz="1400">
                            <a:solidFill>
                              <a:schemeClr val="tx1"/>
                            </a:solidFill>
                            <a:latin typeface="Cambria Math" panose="02040503050406030204" pitchFamily="18" charset="0"/>
                          </a:rPr>
                          <m:t>−1</m:t>
                        </m:r>
                      </m:sup>
                    </m:sSup>
                    <m:sSup>
                      <m:sSupPr>
                        <m:ctrlPr>
                          <a:rPr lang="en-US" sz="1400" i="1">
                            <a:solidFill>
                              <a:schemeClr val="tx1"/>
                            </a:solidFill>
                            <a:latin typeface="Cambria Math" panose="02040503050406030204" pitchFamily="18" charset="0"/>
                          </a:rPr>
                        </m:ctrlPr>
                      </m:sSupPr>
                      <m:e>
                        <m:d>
                          <m:dPr>
                            <m:ctrlPr>
                              <a:rPr lang="en-US" sz="1400" i="1">
                                <a:solidFill>
                                  <a:schemeClr val="tx1"/>
                                </a:solidFill>
                                <a:latin typeface="Cambria Math" panose="02040503050406030204" pitchFamily="18" charset="0"/>
                              </a:rPr>
                            </m:ctrlPr>
                          </m:dPr>
                          <m:e>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𝝁</m:t>
                            </m:r>
                          </m:e>
                        </m:d>
                      </m:e>
                      <m:sup>
                        <m:r>
                          <a:rPr lang="en-US" sz="1400">
                            <a:solidFill>
                              <a:schemeClr val="tx1"/>
                            </a:solidFill>
                            <a:latin typeface="Cambria Math" panose="02040503050406030204" pitchFamily="18" charset="0"/>
                          </a:rPr>
                          <m:t>𝑇</m:t>
                        </m:r>
                      </m:sup>
                    </m:sSup>
                  </m:oMath>
                </a14:m>
                <a:r>
                  <a:rPr lang="en-US" sz="1400" dirty="0">
                    <a:solidFill>
                      <a:schemeClr val="tx1"/>
                    </a:solidFill>
                  </a:rPr>
                  <a:t> can be found using matrix multiplication functions available in most numerical software development platforms.</a:t>
                </a:r>
              </a:p>
              <a:p>
                <a:endParaRPr lang="en-US" sz="1400" dirty="0">
                  <a:solidFill>
                    <a:schemeClr val="tx1"/>
                  </a:solidFill>
                </a:endParaRPr>
              </a:p>
              <a:p>
                <a:r>
                  <a:rPr lang="en-US" sz="1400" dirty="0">
                    <a:solidFill>
                      <a:schemeClr val="tx1"/>
                    </a:solidFill>
                  </a:rPr>
                  <a:t>Alternatively, by defining the </a:t>
                </a:r>
                <a14:m>
                  <m:oMath xmlns:m="http://schemas.openxmlformats.org/officeDocument/2006/math">
                    <m:r>
                      <a:rPr lang="en-US" sz="1400">
                        <a:solidFill>
                          <a:schemeClr val="tx1"/>
                        </a:solidFill>
                        <a:latin typeface="Cambria Math" panose="02040503050406030204" pitchFamily="18" charset="0"/>
                      </a:rPr>
                      <m:t>𝑑</m:t>
                    </m:r>
                  </m:oMath>
                </a14:m>
                <a:r>
                  <a:rPr lang="en-US" sz="1400" dirty="0">
                    <a:solidFill>
                      <a:schemeClr val="tx1"/>
                    </a:solidFill>
                  </a:rPr>
                  <a:t>- dimensional vector </a:t>
                </a:r>
                <a14:m>
                  <m:oMath xmlns:m="http://schemas.openxmlformats.org/officeDocument/2006/math">
                    <m:r>
                      <a:rPr lang="en-US" sz="1400">
                        <a:solidFill>
                          <a:schemeClr val="tx1"/>
                        </a:solidFill>
                        <a:latin typeface="Cambria Math" panose="02040503050406030204" pitchFamily="18" charset="0"/>
                      </a:rPr>
                      <m:t>𝒛</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𝝁</m:t>
                    </m:r>
                  </m:oMath>
                </a14:m>
                <a:r>
                  <a:rPr lang="en-US" sz="1400" dirty="0">
                    <a:solidFill>
                      <a:schemeClr val="tx1"/>
                    </a:solidFill>
                  </a:rPr>
                  <a:t> and the matrix </a:t>
                </a:r>
                <a14:m>
                  <m:oMath xmlns:m="http://schemas.openxmlformats.org/officeDocument/2006/math">
                    <m:sSup>
                      <m:sSupPr>
                        <m:ctrlPr>
                          <a:rPr lang="en-US" sz="1400" i="1">
                            <a:solidFill>
                              <a:schemeClr val="tx1"/>
                            </a:solidFill>
                            <a:latin typeface="Cambria Math" panose="02040503050406030204" pitchFamily="18" charset="0"/>
                          </a:rPr>
                        </m:ctrlPr>
                      </m:sSupPr>
                      <m:e>
                        <m:r>
                          <a:rPr lang="en-US" sz="1400">
                            <a:solidFill>
                              <a:schemeClr val="tx1"/>
                            </a:solidFill>
                            <a:latin typeface="Cambria Math" panose="02040503050406030204" pitchFamily="18" charset="0"/>
                          </a:rPr>
                          <m:t>𝐴</m:t>
                        </m:r>
                        <m:r>
                          <a:rPr lang="en-US" sz="1400">
                            <a:solidFill>
                              <a:schemeClr val="tx1"/>
                            </a:solidFill>
                            <a:latin typeface="Cambria Math" panose="02040503050406030204" pitchFamily="18" charset="0"/>
                          </a:rPr>
                          <m:t>=</m:t>
                        </m:r>
                        <m:r>
                          <m:rPr>
                            <m:sty m:val="p"/>
                          </m:rPr>
                          <a:rPr lang="el-GR" sz="1400">
                            <a:solidFill>
                              <a:schemeClr val="tx1"/>
                            </a:solidFill>
                            <a:latin typeface="Cambria Math" panose="02040503050406030204" pitchFamily="18" charset="0"/>
                          </a:rPr>
                          <m:t>Σ</m:t>
                        </m:r>
                      </m:e>
                      <m:sup>
                        <m:r>
                          <a:rPr lang="en-US" sz="1400">
                            <a:solidFill>
                              <a:schemeClr val="tx1"/>
                            </a:solidFill>
                            <a:latin typeface="Cambria Math" panose="02040503050406030204" pitchFamily="18" charset="0"/>
                          </a:rPr>
                          <m:t>−1</m:t>
                        </m:r>
                      </m:sup>
                    </m:sSup>
                  </m:oMath>
                </a14:m>
                <a:r>
                  <a:rPr lang="en-US" sz="1400" dirty="0">
                    <a:solidFill>
                      <a:schemeClr val="tx1"/>
                    </a:solidFill>
                  </a:rPr>
                  <a:t>, the equivalent scalar quantity </a:t>
                </a:r>
                <a14:m>
                  <m:oMath xmlns:m="http://schemas.openxmlformats.org/officeDocument/2006/math">
                    <m:r>
                      <a:rPr lang="en-US" sz="1400">
                        <a:solidFill>
                          <a:schemeClr val="tx1"/>
                        </a:solidFill>
                        <a:latin typeface="Cambria Math" panose="02040503050406030204" pitchFamily="18" charset="0"/>
                      </a:rPr>
                      <m:t>𝒛</m:t>
                    </m:r>
                    <m:r>
                      <a:rPr lang="en-US" sz="1400">
                        <a:solidFill>
                          <a:schemeClr val="tx1"/>
                        </a:solidFill>
                        <a:latin typeface="Cambria Math" panose="02040503050406030204" pitchFamily="18" charset="0"/>
                      </a:rPr>
                      <m:t> </m:t>
                    </m:r>
                    <m:r>
                      <a:rPr lang="en-US" sz="1400">
                        <a:solidFill>
                          <a:schemeClr val="tx1"/>
                        </a:solidFill>
                        <a:latin typeface="Cambria Math" panose="02040503050406030204" pitchFamily="18" charset="0"/>
                      </a:rPr>
                      <m:t>𝐴</m:t>
                    </m:r>
                    <m:r>
                      <a:rPr lang="en-US" sz="1400">
                        <a:solidFill>
                          <a:schemeClr val="tx1"/>
                        </a:solidFill>
                        <a:latin typeface="Cambria Math" panose="02040503050406030204" pitchFamily="18" charset="0"/>
                      </a:rPr>
                      <m:t> </m:t>
                    </m:r>
                    <m:sSup>
                      <m:sSupPr>
                        <m:ctrlPr>
                          <a:rPr lang="en-US" sz="1400" i="1">
                            <a:solidFill>
                              <a:schemeClr val="tx1"/>
                            </a:solidFill>
                            <a:latin typeface="Cambria Math" panose="02040503050406030204" pitchFamily="18" charset="0"/>
                          </a:rPr>
                        </m:ctrlPr>
                      </m:sSupPr>
                      <m:e>
                        <m:r>
                          <a:rPr lang="en-US" sz="1400">
                            <a:solidFill>
                              <a:schemeClr val="tx1"/>
                            </a:solidFill>
                            <a:latin typeface="Cambria Math" panose="02040503050406030204" pitchFamily="18" charset="0"/>
                          </a:rPr>
                          <m:t>𝒛</m:t>
                        </m:r>
                      </m:e>
                      <m:sup>
                        <m:r>
                          <a:rPr lang="en-US" sz="1400">
                            <a:solidFill>
                              <a:schemeClr val="tx1"/>
                            </a:solidFill>
                            <a:latin typeface="Cambria Math" panose="02040503050406030204" pitchFamily="18" charset="0"/>
                          </a:rPr>
                          <m:t>𝑇</m:t>
                        </m:r>
                      </m:sup>
                    </m:sSup>
                  </m:oMath>
                </a14:m>
                <a:r>
                  <a:rPr lang="en-US" sz="1400" dirty="0">
                    <a:solidFill>
                      <a:schemeClr val="tx1"/>
                    </a:solidFill>
                  </a:rPr>
                  <a:t> is easily calculated as </a:t>
                </a:r>
                <a14:m>
                  <m:oMath xmlns:m="http://schemas.openxmlformats.org/officeDocument/2006/math">
                    <m:nary>
                      <m:naryPr>
                        <m:chr m:val="∑"/>
                        <m:ctrlPr>
                          <a:rPr lang="en-US" sz="1400" i="1">
                            <a:solidFill>
                              <a:schemeClr val="tx1"/>
                            </a:solidFill>
                            <a:latin typeface="Cambria Math" panose="02040503050406030204" pitchFamily="18" charset="0"/>
                          </a:rPr>
                        </m:ctrlPr>
                      </m:naryPr>
                      <m:sub>
                        <m:r>
                          <m:rPr>
                            <m:brk m:alnAt="23"/>
                          </m:rPr>
                          <a:rPr lang="en-US" sz="1400">
                            <a:solidFill>
                              <a:schemeClr val="tx1"/>
                            </a:solidFill>
                            <a:latin typeface="Cambria Math" panose="02040503050406030204" pitchFamily="18" charset="0"/>
                          </a:rPr>
                          <m:t>𝑗</m:t>
                        </m:r>
                        <m:r>
                          <a:rPr lang="en-US" sz="1400">
                            <a:solidFill>
                              <a:schemeClr val="tx1"/>
                            </a:solidFill>
                            <a:latin typeface="Cambria Math" panose="02040503050406030204" pitchFamily="18" charset="0"/>
                          </a:rPr>
                          <m:t>=1</m:t>
                        </m:r>
                      </m:sub>
                      <m:sup>
                        <m:r>
                          <a:rPr lang="en-US" sz="1400">
                            <a:solidFill>
                              <a:schemeClr val="tx1"/>
                            </a:solidFill>
                            <a:latin typeface="Cambria Math" panose="02040503050406030204" pitchFamily="18" charset="0"/>
                          </a:rPr>
                          <m:t>𝑑</m:t>
                        </m:r>
                      </m:sup>
                      <m:e>
                        <m:nary>
                          <m:naryPr>
                            <m:chr m:val="∑"/>
                            <m:ctrlPr>
                              <a:rPr lang="en-US" sz="1400" i="1">
                                <a:solidFill>
                                  <a:schemeClr val="tx1"/>
                                </a:solidFill>
                                <a:latin typeface="Cambria Math" panose="02040503050406030204" pitchFamily="18" charset="0"/>
                              </a:rPr>
                            </m:ctrlPr>
                          </m:naryPr>
                          <m:sub>
                            <m:r>
                              <m:rPr>
                                <m:brk m:alnAt="23"/>
                              </m:rPr>
                              <a:rPr lang="en-US" sz="1400">
                                <a:solidFill>
                                  <a:schemeClr val="tx1"/>
                                </a:solidFill>
                                <a:latin typeface="Cambria Math" panose="02040503050406030204" pitchFamily="18" charset="0"/>
                              </a:rPr>
                              <m:t>𝑘</m:t>
                            </m:r>
                            <m:r>
                              <a:rPr lang="en-US" sz="1400">
                                <a:solidFill>
                                  <a:schemeClr val="tx1"/>
                                </a:solidFill>
                                <a:latin typeface="Cambria Math" panose="02040503050406030204" pitchFamily="18" charset="0"/>
                              </a:rPr>
                              <m:t>=1</m:t>
                            </m:r>
                          </m:sub>
                          <m:sup>
                            <m:r>
                              <a:rPr lang="en-US" sz="1400">
                                <a:solidFill>
                                  <a:schemeClr val="tx1"/>
                                </a:solidFill>
                                <a:latin typeface="Cambria Math" panose="02040503050406030204" pitchFamily="18" charset="0"/>
                              </a:rPr>
                              <m:t>𝑑</m:t>
                            </m:r>
                          </m:sup>
                          <m:e>
                            <m:sSub>
                              <m:sSubPr>
                                <m:ctrlPr>
                                  <a:rPr lang="en-US"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𝑧</m:t>
                                </m:r>
                              </m:e>
                              <m:sub>
                                <m:r>
                                  <a:rPr lang="en-US" sz="1400">
                                    <a:solidFill>
                                      <a:schemeClr val="tx1"/>
                                    </a:solidFill>
                                    <a:latin typeface="Cambria Math" panose="02040503050406030204" pitchFamily="18" charset="0"/>
                                  </a:rPr>
                                  <m:t>𝑗</m:t>
                                </m:r>
                              </m:sub>
                            </m:sSub>
                            <m:sSub>
                              <m:sSubPr>
                                <m:ctrlPr>
                                  <a:rPr lang="en-US"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𝑧</m:t>
                                </m:r>
                              </m:e>
                              <m:sub>
                                <m:r>
                                  <a:rPr lang="en-US" sz="1400">
                                    <a:solidFill>
                                      <a:schemeClr val="tx1"/>
                                    </a:solidFill>
                                    <a:latin typeface="Cambria Math" panose="02040503050406030204" pitchFamily="18" charset="0"/>
                                  </a:rPr>
                                  <m:t>𝑘</m:t>
                                </m:r>
                              </m:sub>
                            </m:sSub>
                            <m:sSub>
                              <m:sSubPr>
                                <m:ctrlPr>
                                  <a:rPr lang="en-US"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𝑎</m:t>
                                </m:r>
                              </m:e>
                              <m:sub>
                                <m:r>
                                  <a:rPr lang="en-US" sz="1400">
                                    <a:solidFill>
                                      <a:schemeClr val="tx1"/>
                                    </a:solidFill>
                                    <a:latin typeface="Cambria Math" panose="02040503050406030204" pitchFamily="18" charset="0"/>
                                  </a:rPr>
                                  <m:t>𝑗𝑘</m:t>
                                </m:r>
                              </m:sub>
                            </m:sSub>
                          </m:e>
                        </m:nary>
                      </m:e>
                    </m:nary>
                  </m:oMath>
                </a14:m>
                <a:endParaRPr lang="en-US" sz="1400" dirty="0">
                  <a:solidFill>
                    <a:schemeClr val="tx1"/>
                  </a:solidFill>
                </a:endParaRPr>
              </a:p>
            </p:txBody>
          </p:sp>
        </mc:Choice>
        <mc:Fallback xmlns="">
          <p:sp>
            <p:nvSpPr>
              <p:cNvPr id="52" name="Rectangle 51"/>
              <p:cNvSpPr>
                <a:spLocks noRot="1" noChangeAspect="1" noMove="1" noResize="1" noEditPoints="1" noAdjustHandles="1" noChangeArrowheads="1" noChangeShapeType="1" noTextEdit="1"/>
              </p:cNvSpPr>
              <p:nvPr/>
            </p:nvSpPr>
            <p:spPr>
              <a:xfrm>
                <a:off x="4801385" y="3573391"/>
                <a:ext cx="4125799" cy="2121478"/>
              </a:xfrm>
              <a:prstGeom prst="rect">
                <a:avLst/>
              </a:prstGeom>
              <a:blipFill rotWithShape="0">
                <a:blip r:embed="rId6"/>
                <a:stretch>
                  <a:fillRect l="-5132" b="-20056"/>
                </a:stretch>
              </a:blipFill>
              <a:ln w="38100">
                <a:solidFill>
                  <a:srgbClr val="00B0F0"/>
                </a:solidFill>
              </a:ln>
            </p:spPr>
            <p:txBody>
              <a:bodyPr/>
              <a:lstStyle/>
              <a:p>
                <a:r>
                  <a:rPr lang="en-US">
                    <a:noFill/>
                  </a:rPr>
                  <a:t> </a:t>
                </a:r>
              </a:p>
            </p:txBody>
          </p:sp>
        </mc:Fallback>
      </mc:AlternateContent>
      <p:pic>
        <p:nvPicPr>
          <p:cNvPr id="55" name="Picture 54"/>
          <p:cNvPicPr>
            <a:picLocks noChangeAspect="1"/>
          </p:cNvPicPr>
          <p:nvPr/>
        </p:nvPicPr>
        <p:blipFill>
          <a:blip r:embed="rId7"/>
          <a:stretch>
            <a:fillRect/>
          </a:stretch>
        </p:blipFill>
        <p:spPr>
          <a:xfrm>
            <a:off x="2794163" y="3721570"/>
            <a:ext cx="762066" cy="810838"/>
          </a:xfrm>
          <a:prstGeom prst="rect">
            <a:avLst/>
          </a:prstGeom>
        </p:spPr>
      </p:pic>
      <p:pic>
        <p:nvPicPr>
          <p:cNvPr id="56" name="Picture 55"/>
          <p:cNvPicPr>
            <a:picLocks noChangeAspect="1"/>
          </p:cNvPicPr>
          <p:nvPr/>
        </p:nvPicPr>
        <p:blipFill>
          <a:blip r:embed="rId8"/>
          <a:stretch>
            <a:fillRect/>
          </a:stretch>
        </p:blipFill>
        <p:spPr>
          <a:xfrm>
            <a:off x="2952672" y="3816066"/>
            <a:ext cx="445047" cy="621846"/>
          </a:xfrm>
          <a:prstGeom prst="rect">
            <a:avLst/>
          </a:prstGeom>
        </p:spPr>
      </p:pic>
      <p:pic>
        <p:nvPicPr>
          <p:cNvPr id="57" name="Picture 56"/>
          <p:cNvPicPr>
            <a:picLocks noChangeAspect="1"/>
          </p:cNvPicPr>
          <p:nvPr/>
        </p:nvPicPr>
        <p:blipFill>
          <a:blip r:embed="rId9"/>
          <a:stretch>
            <a:fillRect/>
          </a:stretch>
        </p:blipFill>
        <p:spPr>
          <a:xfrm>
            <a:off x="4790441" y="2491040"/>
            <a:ext cx="4157832" cy="957155"/>
          </a:xfrm>
          <a:prstGeom prst="rect">
            <a:avLst/>
          </a:prstGeom>
        </p:spPr>
      </p:pic>
      <p:pic>
        <p:nvPicPr>
          <p:cNvPr id="58" name="Picture 57"/>
          <p:cNvPicPr>
            <a:picLocks noChangeAspect="1"/>
          </p:cNvPicPr>
          <p:nvPr/>
        </p:nvPicPr>
        <p:blipFill>
          <a:blip r:embed="rId10"/>
          <a:stretch>
            <a:fillRect/>
          </a:stretch>
        </p:blipFill>
        <p:spPr>
          <a:xfrm>
            <a:off x="6231520" y="2646501"/>
            <a:ext cx="993734" cy="646232"/>
          </a:xfrm>
          <a:prstGeom prst="rect">
            <a:avLst/>
          </a:prstGeom>
        </p:spPr>
      </p:pic>
      <p:sp>
        <p:nvSpPr>
          <p:cNvPr id="59" name="Rectangle 58"/>
          <p:cNvSpPr/>
          <p:nvPr/>
        </p:nvSpPr>
        <p:spPr>
          <a:xfrm>
            <a:off x="1438591" y="780156"/>
            <a:ext cx="6266814" cy="120032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r>
              <a:rPr lang="en-US" sz="2400" b="1" dirty="0">
                <a:solidFill>
                  <a:schemeClr val="tx1"/>
                </a:solidFill>
              </a:rPr>
              <a:t>Click on any box inside this formula to get a description. Click on the same box again to dismiss.</a:t>
            </a:r>
          </a:p>
        </p:txBody>
      </p:sp>
      <p:sp>
        <p:nvSpPr>
          <p:cNvPr id="60" name="Pentagon 59">
            <a:hlinkClick r:id="" action="ppaction://hlinkshowjump?jump=nextslide"/>
          </p:cNvPr>
          <p:cNvSpPr/>
          <p:nvPr/>
        </p:nvSpPr>
        <p:spPr>
          <a:xfrm>
            <a:off x="7090972" y="5778870"/>
            <a:ext cx="1787063" cy="430887"/>
          </a:xfrm>
          <a:prstGeom prst="homePlate">
            <a:avLst/>
          </a:prstGeom>
          <a:solidFill>
            <a:srgbClr val="820000"/>
          </a:solidFill>
          <a:effectLst/>
        </p:spPr>
        <p:style>
          <a:lnRef idx="1">
            <a:schemeClr val="accent2"/>
          </a:lnRef>
          <a:fillRef idx="3">
            <a:schemeClr val="accent2"/>
          </a:fillRef>
          <a:effectRef idx="2">
            <a:schemeClr val="accent2"/>
          </a:effectRef>
          <a:fontRef idx="minor">
            <a:schemeClr val="lt1"/>
          </a:fontRef>
        </p:style>
        <p:txBody>
          <a:bodyPr wrap="none" lIns="91440" tIns="0" rIns="91440" bIns="0" rtlCol="0" anchor="ctr">
            <a:spAutoFit/>
            <a:scene3d>
              <a:camera prst="orthographicFront"/>
              <a:lightRig rig="soft" dir="t">
                <a:rot lat="0" lon="0" rev="15600000"/>
              </a:lightRig>
            </a:scene3d>
            <a:sp3d extrusionH="57150" prstMaterial="softEdge">
              <a:bevelT w="25400" h="38100"/>
            </a:sp3d>
          </a:bodyPr>
          <a:lstStyle/>
          <a:p>
            <a:pPr algn="ctr"/>
            <a:r>
              <a:rPr lang="en-US" sz="2800" b="1" dirty="0">
                <a:ln/>
                <a:solidFill>
                  <a:srgbClr val="FFFF00"/>
                </a:solidFill>
              </a:rPr>
              <a:t>Next Slide</a:t>
            </a:r>
          </a:p>
        </p:txBody>
      </p:sp>
    </p:spTree>
    <p:extLst>
      <p:ext uri="{BB962C8B-B14F-4D97-AF65-F5344CB8AC3E}">
        <p14:creationId xmlns:p14="http://schemas.microsoft.com/office/powerpoint/2010/main" val="893198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0"/>
                                        <p:tgtEl>
                                          <p:spTgt spid="59"/>
                                        </p:tgtEl>
                                      </p:cBhvr>
                                    </p:animEffect>
                                  </p:childTnLst>
                                  <p:subTnLst>
                                    <p:set>
                                      <p:cBhvr override="childStyle">
                                        <p:cTn dur="1" fill="hold" display="0" masterRel="sameClick" afterEffect="1">
                                          <p:stCondLst>
                                            <p:cond evt="end" delay="0">
                                              <p:tn val="13"/>
                                            </p:cond>
                                          </p:stCondLst>
                                        </p:cTn>
                                        <p:tgtEl>
                                          <p:spTgt spid="5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5"/>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childTnLst>
              </p:cTn>
              <p:nextCondLst>
                <p:cond evt="onClick" delay="0">
                  <p:tgtEl>
                    <p:spTgt spid="55"/>
                  </p:tgtEl>
                </p:cond>
              </p:nextCondLst>
            </p:seq>
            <p:seq concurrent="1" nextAc="seek">
              <p:cTn id="21" restart="whenNotActive" fill="hold" evtFilter="cancelBubble" nodeType="interactiveSeq">
                <p:stCondLst>
                  <p:cond evt="onClick" delay="0">
                    <p:tgtEl>
                      <p:spTgt spid="56"/>
                    </p:tgtEl>
                  </p:cond>
                </p:stCondLst>
                <p:endSync evt="end" delay="0">
                  <p:rtn val="all"/>
                </p:endSync>
                <p:childTnLst>
                  <p:par>
                    <p:cTn id="22" fill="hold">
                      <p:stCondLst>
                        <p:cond delay="0"/>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childTnLst>
              </p:cTn>
              <p:nextCondLst>
                <p:cond evt="onClick" delay="0">
                  <p:tgtEl>
                    <p:spTgt spid="56"/>
                  </p:tgtEl>
                </p:cond>
              </p:nextCondLst>
            </p:seq>
            <p:seq concurrent="1" nextAc="seek">
              <p:cTn id="26" restart="whenNotActive" fill="hold" evtFilter="cancelBubble" nodeType="interactiveSeq">
                <p:stCondLst>
                  <p:cond evt="onClick" delay="0">
                    <p:tgtEl>
                      <p:spTgt spid="57"/>
                    </p:tgtEl>
                  </p:cond>
                </p:stCondLst>
                <p:endSync evt="end" delay="0">
                  <p:rtn val="all"/>
                </p:endSync>
                <p:childTnLst>
                  <p:par>
                    <p:cTn id="27" fill="hold">
                      <p:stCondLst>
                        <p:cond delay="0"/>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childTnLst>
              </p:cTn>
              <p:nextCondLst>
                <p:cond evt="onClick" delay="0">
                  <p:tgtEl>
                    <p:spTgt spid="57"/>
                  </p:tgtEl>
                </p:cond>
              </p:nextCondLst>
            </p:seq>
            <p:seq concurrent="1" nextAc="seek">
              <p:cTn id="31" restart="whenNotActive" fill="hold" evtFilter="cancelBubble" nodeType="interactiveSeq">
                <p:stCondLst>
                  <p:cond evt="onClick" delay="0">
                    <p:tgtEl>
                      <p:spTgt spid="58"/>
                    </p:tgtEl>
                  </p:cond>
                </p:stCondLst>
                <p:endSync evt="end" delay="0">
                  <p:rtn val="all"/>
                </p:endSync>
                <p:childTnLst>
                  <p:par>
                    <p:cTn id="32" fill="hold">
                      <p:stCondLst>
                        <p:cond delay="0"/>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childTnLst>
              </p:cTn>
              <p:nextCondLst>
                <p:cond evt="onClick" delay="0">
                  <p:tgtEl>
                    <p:spTgt spid="58"/>
                  </p:tgtEl>
                </p:cond>
              </p:nextCondLst>
            </p:seq>
          </p:childTnLst>
        </p:cTn>
      </p:par>
    </p:tnLst>
    <p:bldLst>
      <p:bldP spid="47" grpId="0" animBg="1"/>
      <p:bldP spid="48" grpId="0" animBg="1"/>
      <p:bldP spid="49" grpId="0" animBg="1"/>
      <p:bldP spid="52" grpId="0" animBg="1"/>
      <p:bldP spid="5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2 (unofficial)</a:t>
            </a:r>
          </a:p>
        </p:txBody>
      </p:sp>
      <p:sp>
        <p:nvSpPr>
          <p:cNvPr id="6" name="Rectangle 5"/>
          <p:cNvSpPr/>
          <p:nvPr/>
        </p:nvSpPr>
        <p:spPr>
          <a:xfrm>
            <a:off x="364640" y="523158"/>
            <a:ext cx="7959013" cy="5509200"/>
          </a:xfrm>
          <a:prstGeom prst="rect">
            <a:avLst/>
          </a:prstGeom>
        </p:spPr>
        <p:txBody>
          <a:bodyPr wrap="square">
            <a:spAutoFit/>
          </a:bodyPr>
          <a:lstStyle/>
          <a:p>
            <a:pPr marL="342900" lvl="0" indent="-342900">
              <a:buFont typeface="+mj-lt"/>
              <a:buAutoNum type="arabicPeriod"/>
            </a:pPr>
            <a:r>
              <a:rPr lang="en-US" sz="1600" dirty="0">
                <a:solidFill>
                  <a:srgbClr val="000000"/>
                </a:solidFill>
                <a:latin typeface="Verdana" panose="020B0604030504040204" pitchFamily="34" charset="0"/>
              </a:rPr>
              <a:t>The data set that you need is in one of the sheets of the Excel file Assignment_2_Data_and_Template.xlsx. The other sheets contain shaded cells meant to be filled in by you. Examine the sheets carefully and understand what must be computed or described.</a:t>
            </a:r>
          </a:p>
          <a:p>
            <a:pPr marL="342900" lvl="0" indent="-342900">
              <a:buFont typeface="+mj-lt"/>
              <a:buAutoNum type="arabicPeriod"/>
            </a:pPr>
            <a:r>
              <a:rPr lang="en-US" sz="1600" dirty="0">
                <a:solidFill>
                  <a:srgbClr val="000000"/>
                </a:solidFill>
                <a:latin typeface="Verdana" panose="020B0604030504040204" pitchFamily="34" charset="0"/>
              </a:rPr>
              <a:t>Construct separate 2D histograms for male and female heights. You decide on the number of bins to use, making sure there is sufficient resolution and bin-filling. Do not use a built-in histogram program. </a:t>
            </a:r>
          </a:p>
          <a:p>
            <a:pPr marL="342900" indent="-342900">
              <a:buFont typeface="+mj-lt"/>
              <a:buAutoNum type="arabicPeriod"/>
            </a:pPr>
            <a:r>
              <a:rPr lang="en-US" sz="1600" dirty="0">
                <a:solidFill>
                  <a:srgbClr val="000000"/>
                </a:solidFill>
                <a:latin typeface="Verdana" panose="020B0604030504040204" pitchFamily="34" charset="0"/>
              </a:rPr>
              <a:t>Find the parameters of two 2D Gaussian models for the 2 PDFs to describe the data. You may use built-in functions to compute these parameters</a:t>
            </a:r>
          </a:p>
          <a:p>
            <a:pPr marL="342900" indent="-342900">
              <a:buFont typeface="+mj-lt"/>
              <a:buAutoNum type="arabicPeriod"/>
            </a:pPr>
            <a:r>
              <a:rPr lang="en-US" sz="1600" dirty="0">
                <a:solidFill>
                  <a:srgbClr val="000000"/>
                </a:solidFill>
                <a:latin typeface="Verdana" panose="020B0604030504040204" pitchFamily="34" charset="0"/>
              </a:rPr>
              <a:t>Based on the histograms and Gaussian models, compute the likely gender (given as the probability of being female) of individuals with measurements as given below (Height in inches, </a:t>
            </a:r>
            <a:r>
              <a:rPr lang="en-US" sz="1600" dirty="0" err="1">
                <a:solidFill>
                  <a:srgbClr val="000000"/>
                </a:solidFill>
                <a:latin typeface="Verdana" panose="020B0604030504040204" pitchFamily="34" charset="0"/>
              </a:rPr>
              <a:t>handspan</a:t>
            </a:r>
            <a:r>
              <a:rPr lang="en-US" sz="1600" dirty="0">
                <a:solidFill>
                  <a:srgbClr val="000000"/>
                </a:solidFill>
                <a:latin typeface="Verdana" panose="020B0604030504040204" pitchFamily="34" charset="0"/>
              </a:rPr>
              <a:t> in centimeters). What are your observations?</a:t>
            </a:r>
          </a:p>
          <a:p>
            <a:pPr lvl="1"/>
            <a:r>
              <a:rPr lang="en-US" sz="1600" dirty="0">
                <a:solidFill>
                  <a:srgbClr val="000000"/>
                </a:solidFill>
                <a:latin typeface="Verdana" panose="020B0604030504040204" pitchFamily="34" charset="0"/>
              </a:rPr>
              <a:t>Height  </a:t>
            </a:r>
            <a:r>
              <a:rPr lang="en-US" sz="1600" dirty="0" err="1">
                <a:solidFill>
                  <a:srgbClr val="000000"/>
                </a:solidFill>
                <a:latin typeface="Verdana" panose="020B0604030504040204" pitchFamily="34" charset="0"/>
              </a:rPr>
              <a:t>Handspan</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69       17.5</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66       22</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70       21.5</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69       23.5</a:t>
            </a:r>
          </a:p>
          <a:p>
            <a:pPr marL="342900" indent="-342900">
              <a:buFont typeface="+mj-lt"/>
              <a:buAutoNum type="arabicPeriod"/>
            </a:pPr>
            <a:r>
              <a:rPr lang="en-US" sz="1600" b="1" u="sng" dirty="0">
                <a:solidFill>
                  <a:srgbClr val="000000"/>
                </a:solidFill>
                <a:latin typeface="Verdana" panose="020B0604030504040204" pitchFamily="34" charset="0"/>
              </a:rPr>
              <a:t>Extra credit: </a:t>
            </a:r>
            <a:r>
              <a:rPr lang="en-US" sz="1600" dirty="0">
                <a:solidFill>
                  <a:srgbClr val="000000"/>
                </a:solidFill>
                <a:latin typeface="Verdana" panose="020B0604030504040204" pitchFamily="34" charset="0"/>
              </a:rPr>
              <a:t>Reconstruct a histogram using female model parameters that can be compared to the female histogram constructed in Part 2. Similarly, reconstruct a histogram using male model parameters.</a:t>
            </a:r>
          </a:p>
        </p:txBody>
      </p:sp>
    </p:spTree>
    <p:extLst>
      <p:ext uri="{BB962C8B-B14F-4D97-AF65-F5344CB8AC3E}">
        <p14:creationId xmlns:p14="http://schemas.microsoft.com/office/powerpoint/2010/main" val="3031136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p:cNvSpPr txBox="1"/>
              <p:nvPr/>
            </p:nvSpPr>
            <p:spPr>
              <a:xfrm>
                <a:off x="181768" y="649066"/>
                <a:ext cx="8780459" cy="5291962"/>
              </a:xfrm>
              <a:prstGeom prst="rect">
                <a:avLst/>
              </a:prstGeom>
              <a:noFill/>
              <a:ln>
                <a:noFill/>
              </a:ln>
            </p:spPr>
            <p:txBody>
              <a:bodyPr wrap="square" rtlCol="0">
                <a:spAutoFit/>
              </a:bodyPr>
              <a:lstStyle/>
              <a:p>
                <a:pPr marL="285750" indent="-285750">
                  <a:spcAft>
                    <a:spcPts val="1200"/>
                  </a:spcAft>
                  <a:buFont typeface="Wingdings" panose="05000000000000000000" pitchFamily="2" charset="2"/>
                  <a:buChar char="q"/>
                </a:pPr>
                <a:r>
                  <a:rPr lang="en-US" sz="1600" dirty="0">
                    <a:solidFill>
                      <a:prstClr val="black"/>
                    </a:solidFill>
                  </a:rPr>
                  <a:t>Set the number of histogram bins using </a:t>
                </a:r>
                <a:r>
                  <a:rPr lang="en-US" sz="1600" dirty="0" err="1">
                    <a:solidFill>
                      <a:prstClr val="black"/>
                    </a:solidFill>
                  </a:rPr>
                  <a:t>Sturges’s</a:t>
                </a:r>
                <a:r>
                  <a:rPr lang="en-US" sz="1600" dirty="0">
                    <a:solidFill>
                      <a:prstClr val="black"/>
                    </a:solidFill>
                  </a:rPr>
                  <a:t> Rule 𝐵=</a:t>
                </a:r>
                <a14:m>
                  <m:oMath xmlns:m="http://schemas.openxmlformats.org/officeDocument/2006/math">
                    <m:d>
                      <m:dPr>
                        <m:begChr m:val="⌈"/>
                        <m:endChr m:val="⌉"/>
                        <m:ctrlPr>
                          <a:rPr lang="en-US" sz="1600" i="1" smtClean="0">
                            <a:solidFill>
                              <a:prstClr val="black"/>
                            </a:solidFill>
                            <a:latin typeface="Cambria Math" panose="02040503050406030204" pitchFamily="18" charset="0"/>
                          </a:rPr>
                        </m:ctrlPr>
                      </m:dPr>
                      <m:e>
                        <m:d>
                          <m:dPr>
                            <m:ctrlPr>
                              <a:rPr lang="en-US" sz="1600" i="1" smtClean="0">
                                <a:solidFill>
                                  <a:prstClr val="black"/>
                                </a:solidFill>
                                <a:latin typeface="Cambria Math" panose="02040503050406030204" pitchFamily="18" charset="0"/>
                              </a:rPr>
                            </m:ctrlPr>
                          </m:dPr>
                          <m:e>
                            <m:func>
                              <m:funcPr>
                                <m:ctrlPr>
                                  <a:rPr lang="en-US" sz="1600" i="1">
                                    <a:solidFill>
                                      <a:prstClr val="black"/>
                                    </a:solidFill>
                                    <a:latin typeface="Cambria Math" panose="02040503050406030204" pitchFamily="18" charset="0"/>
                                  </a:rPr>
                                </m:ctrlPr>
                              </m:funcPr>
                              <m:fName>
                                <m:sSub>
                                  <m:sSubPr>
                                    <m:ctrlPr>
                                      <a:rPr lang="en-US" sz="1600" i="1">
                                        <a:solidFill>
                                          <a:prstClr val="black"/>
                                        </a:solidFill>
                                        <a:latin typeface="Cambria Math" panose="02040503050406030204" pitchFamily="18" charset="0"/>
                                      </a:rPr>
                                    </m:ctrlPr>
                                  </m:sSubPr>
                                  <m:e>
                                    <m:r>
                                      <m:rPr>
                                        <m:sty m:val="p"/>
                                      </m:rPr>
                                      <a:rPr lang="en-US" sz="1600">
                                        <a:solidFill>
                                          <a:prstClr val="black"/>
                                        </a:solidFill>
                                        <a:latin typeface="Cambria Math" panose="02040503050406030204" pitchFamily="18" charset="0"/>
                                      </a:rPr>
                                      <m:t>log</m:t>
                                    </m:r>
                                  </m:e>
                                  <m:sub>
                                    <m:r>
                                      <a:rPr lang="en-US" sz="1600" i="1">
                                        <a:solidFill>
                                          <a:prstClr val="black"/>
                                        </a:solidFill>
                                        <a:latin typeface="Cambria Math" panose="02040503050406030204" pitchFamily="18" charset="0"/>
                                      </a:rPr>
                                      <m:t>2</m:t>
                                    </m:r>
                                  </m:sub>
                                </m:sSub>
                              </m:fName>
                              <m:e>
                                <m:r>
                                  <a:rPr lang="en-US" sz="1600" i="1">
                                    <a:solidFill>
                                      <a:prstClr val="black"/>
                                    </a:solidFill>
                                    <a:latin typeface="Cambria Math" panose="02040503050406030204" pitchFamily="18" charset="0"/>
                                  </a:rPr>
                                  <m:t>𝑁</m:t>
                                </m:r>
                              </m:e>
                            </m:func>
                          </m:e>
                        </m:d>
                        <m:r>
                          <a:rPr lang="en-US" sz="1600" b="0" i="1" smtClean="0">
                            <a:solidFill>
                              <a:prstClr val="black"/>
                            </a:solidFill>
                            <a:latin typeface="Cambria Math" panose="02040503050406030204" pitchFamily="18" charset="0"/>
                          </a:rPr>
                          <m:t>+1</m:t>
                        </m:r>
                      </m:e>
                    </m:d>
                  </m:oMath>
                </a14:m>
                <a:r>
                  <a:rPr lang="en-US" sz="1600" dirty="0">
                    <a:solidFill>
                      <a:prstClr val="black"/>
                    </a:solidFill>
                  </a:rPr>
                  <a:t> or other considerations. E.g. B=15. Here, </a:t>
                </a:r>
                <a14:m>
                  <m:oMath xmlns:m="http://schemas.openxmlformats.org/officeDocument/2006/math">
                    <m:r>
                      <a:rPr lang="en-US" sz="1600" i="1">
                        <a:solidFill>
                          <a:prstClr val="black"/>
                        </a:solidFill>
                        <a:latin typeface="Cambria Math" panose="02040503050406030204" pitchFamily="18" charset="0"/>
                      </a:rPr>
                      <m:t>𝑁</m:t>
                    </m:r>
                  </m:oMath>
                </a14:m>
                <a:r>
                  <a:rPr lang="en-US" sz="1600" dirty="0">
                    <a:solidFill>
                      <a:prstClr val="black"/>
                    </a:solidFill>
                  </a:rPr>
                  <a:t> refers to the number of samples in Class F or Class M, assumed to be equal. For simplicity, you may use the same number of bins for both the features.</a:t>
                </a:r>
              </a:p>
              <a:p>
                <a:pPr marL="285750" lvl="1" indent="-285750">
                  <a:spcAft>
                    <a:spcPts val="1200"/>
                  </a:spcAft>
                  <a:buFont typeface="Wingdings" panose="05000000000000000000" pitchFamily="2" charset="2"/>
                  <a:buChar char="q"/>
                </a:pPr>
                <a:r>
                  <a:rPr lang="en-US" sz="1600" dirty="0">
                    <a:solidFill>
                      <a:prstClr val="black"/>
                    </a:solidFill>
                  </a:rPr>
                  <a:t>Assume that the data is given as </a:t>
                </a:r>
                <a14:m>
                  <m:oMath xmlns:m="http://schemas.openxmlformats.org/officeDocument/2006/math">
                    <m:r>
                      <a:rPr lang="en-US" sz="1600">
                        <a:solidFill>
                          <a:prstClr val="black"/>
                        </a:solidFill>
                        <a:latin typeface="Cambria Math" panose="02040503050406030204" pitchFamily="18" charset="0"/>
                      </a:rPr>
                      <m:t>𝑋</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1</m:t>
                                </m:r>
                              </m:sub>
                            </m:sSub>
                          </m:e>
                        </m:d>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2</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2</m:t>
                                </m:r>
                              </m:sub>
                            </m:sSub>
                          </m:e>
                        </m:d>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3</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3</m:t>
                                </m:r>
                              </m:sub>
                            </m:sSub>
                          </m:e>
                        </m:d>
                        <m:r>
                          <a:rPr lang="en-US" sz="1600">
                            <a:solidFill>
                              <a:prstClr val="black"/>
                            </a:solidFill>
                            <a:latin typeface="Cambria Math" panose="02040503050406030204" pitchFamily="18" charset="0"/>
                          </a:rPr>
                          <m:t>,…</m:t>
                        </m:r>
                      </m:e>
                    </m:d>
                  </m:oMath>
                </a14:m>
                <a:r>
                  <a:rPr lang="en-US" sz="1600" dirty="0">
                    <a:solidFill>
                      <a:prstClr val="black"/>
                    </a:solidFill>
                  </a:rPr>
                  <a:t> where the heights are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𝑖</m:t>
                        </m:r>
                      </m:sub>
                    </m:sSub>
                  </m:oMath>
                </a14:m>
                <a:r>
                  <a:rPr lang="en-US" sz="1600" dirty="0">
                    <a:solidFill>
                      <a:prstClr val="black"/>
                    </a:solidFill>
                  </a:rPr>
                  <a:t>, the </a:t>
                </a:r>
                <a:r>
                  <a:rPr lang="en-US" sz="1600" dirty="0" err="1">
                    <a:solidFill>
                      <a:prstClr val="black"/>
                    </a:solidFill>
                  </a:rPr>
                  <a:t>handspans</a:t>
                </a:r>
                <a:r>
                  <a:rPr lang="en-US" sz="1600" dirty="0">
                    <a:solidFill>
                      <a:prstClr val="black"/>
                    </a:solidFill>
                  </a:rPr>
                  <a:t> are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𝑖</m:t>
                        </m:r>
                      </m:sub>
                    </m:sSub>
                  </m:oMath>
                </a14:m>
                <a:r>
                  <a:rPr lang="en-US" sz="1600" dirty="0">
                    <a:solidFill>
                      <a:prstClr val="black"/>
                    </a:solidFill>
                  </a:rPr>
                  <a:t> and the genders are given as </a:t>
                </a:r>
                <a14:m>
                  <m:oMath xmlns:m="http://schemas.openxmlformats.org/officeDocument/2006/math">
                    <m:r>
                      <m:rPr>
                        <m:sty m:val="p"/>
                      </m:rPr>
                      <a:rPr lang="en-US" sz="1600">
                        <a:solidFill>
                          <a:prstClr val="black"/>
                        </a:solidFill>
                        <a:latin typeface="Cambria Math" panose="02040503050406030204" pitchFamily="18" charset="0"/>
                      </a:rPr>
                      <m:t>G</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2</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3</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𝑁</m:t>
                            </m:r>
                          </m:sub>
                        </m:sSub>
                      </m:e>
                    </m:d>
                  </m:oMath>
                </a14:m>
                <a:r>
                  <a:rPr lang="en-US" sz="1600" dirty="0">
                    <a:solidFill>
                      <a:prstClr val="black"/>
                    </a:solidFill>
                  </a:rPr>
                  <a:t>.</a:t>
                </a:r>
              </a:p>
              <a:p>
                <a:pPr marL="285750" indent="-285750">
                  <a:spcAft>
                    <a:spcPts val="1200"/>
                  </a:spcAft>
                  <a:buFont typeface="Wingdings" panose="05000000000000000000" pitchFamily="2" charset="2"/>
                  <a:buChar char="q"/>
                </a:pPr>
                <a:r>
                  <a:rPr lang="en-US" sz="1600" dirty="0">
                    <a:solidFill>
                      <a:prstClr val="black"/>
                    </a:solidFill>
                  </a:rPr>
                  <a:t>Construct separate 2D histograms for the two classes. One way to do this is to first initialize (with zeros) two matrices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𝐹</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oMath>
                </a14:m>
                <a:r>
                  <a:rPr lang="en-US" sz="1600" dirty="0">
                    <a:solidFill>
                      <a:prstClr val="black"/>
                    </a:solidFill>
                  </a:rPr>
                  <a:t>, each of size </a:t>
                </a:r>
                <a14:m>
                  <m:oMath xmlns:m="http://schemas.openxmlformats.org/officeDocument/2006/math">
                    <m:r>
                      <a:rPr lang="en-US" sz="1600">
                        <a:solidFill>
                          <a:prstClr val="black"/>
                        </a:solidFill>
                        <a:latin typeface="Cambria Math" panose="02040503050406030204" pitchFamily="18" charset="0"/>
                      </a:rPr>
                      <m:t>𝐵</m:t>
                    </m:r>
                    <m:r>
                      <a:rPr lang="en-US" sz="1600">
                        <a:solidFill>
                          <a:prstClr val="black"/>
                        </a:solidFill>
                        <a:latin typeface="Cambria Math" panose="02040503050406030204" pitchFamily="18" charset="0"/>
                      </a:rPr>
                      <m:t>×</m:t>
                    </m:r>
                    <m:r>
                      <a:rPr lang="en-US" sz="1600">
                        <a:solidFill>
                          <a:prstClr val="black"/>
                        </a:solidFill>
                        <a:latin typeface="Cambria Math" panose="02040503050406030204" pitchFamily="18" charset="0"/>
                      </a:rPr>
                      <m:t>𝐵</m:t>
                    </m:r>
                  </m:oMath>
                </a14:m>
                <a:r>
                  <a:rPr lang="en-US" sz="1600" dirty="0">
                    <a:solidFill>
                      <a:prstClr val="black"/>
                    </a:solidFill>
                  </a:rPr>
                  <a:t>. Next, compute the minimum and maximum of each of the features found in the </a:t>
                </a:r>
                <a:r>
                  <a:rPr lang="en-US" sz="1600" dirty="0">
                    <a:solidFill>
                      <a:srgbClr val="000000"/>
                    </a:solidFill>
                    <a:latin typeface="Calibri" panose="020F0502020204030204" pitchFamily="34" charset="0"/>
                  </a:rPr>
                  <a:t>training data </a:t>
                </a:r>
                <a:r>
                  <a:rPr lang="en-US" sz="1600" dirty="0">
                    <a:solidFill>
                      <a:srgbClr val="000000"/>
                    </a:solidFill>
                    <a:highlight>
                      <a:srgbClr val="FFFF00"/>
                    </a:highlight>
                    <a:latin typeface="Calibri" panose="020F0502020204030204" pitchFamily="34" charset="0"/>
                  </a:rPr>
                  <a:t>(irrespective of class)</a:t>
                </a:r>
                <a:r>
                  <a:rPr lang="en-US" sz="1600" dirty="0">
                    <a:solidFill>
                      <a:srgbClr val="000000"/>
                    </a:solidFill>
                    <a:latin typeface="Calibri" panose="020F0502020204030204" pitchFamily="34" charset="0"/>
                  </a:rPr>
                  <a:t>. </a:t>
                </a:r>
                <a:r>
                  <a:rPr lang="en-US" sz="1600" dirty="0">
                    <a:solidFill>
                      <a:prstClr val="black"/>
                    </a:solidFill>
                  </a:rPr>
                  <a:t>Let us call these limits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a:solidFill>
                              <a:prstClr val="black"/>
                            </a:solidFill>
                            <a:latin typeface="Cambria Math" panose="02040503050406030204" pitchFamily="18" charset="0"/>
                          </a:rPr>
                          <m:t>min</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a:solidFill>
                              <a:prstClr val="black"/>
                            </a:solidFill>
                            <a:latin typeface="Cambria Math" panose="02040503050406030204" pitchFamily="18" charset="0"/>
                          </a:rPr>
                          <m:t>max</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m:rPr>
                            <m:sty m:val="p"/>
                          </m:rPr>
                          <a:rPr lang="en-US" sz="1600">
                            <a:solidFill>
                              <a:prstClr val="black"/>
                            </a:solidFill>
                            <a:latin typeface="Cambria Math" panose="02040503050406030204" pitchFamily="18" charset="0"/>
                          </a:rPr>
                          <m:t>min</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m:rPr>
                            <m:sty m:val="p"/>
                          </m:rPr>
                          <a:rPr lang="en-US" sz="1600">
                            <a:solidFill>
                              <a:prstClr val="black"/>
                            </a:solidFill>
                            <a:latin typeface="Cambria Math" panose="02040503050406030204" pitchFamily="18" charset="0"/>
                          </a:rPr>
                          <m:t>max</m:t>
                        </m:r>
                      </m:sub>
                    </m:sSub>
                  </m:oMath>
                </a14:m>
                <a:r>
                  <a:rPr lang="en-US" sz="1600" dirty="0">
                    <a:solidFill>
                      <a:prstClr val="black"/>
                    </a:solidFill>
                  </a:rPr>
                  <a:t>. The matrices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𝑀</m:t>
                        </m:r>
                      </m:sub>
                    </m:sSub>
                  </m:oMath>
                </a14:m>
                <a:r>
                  <a:rPr lang="en-US" sz="1600" dirty="0">
                    <a:solidFill>
                      <a:prstClr val="black"/>
                    </a:solidFill>
                  </a:rPr>
                  <a:t> will now be subjected to a sequence of updating operations till the histograms are built up.</a:t>
                </a:r>
              </a:p>
              <a:p>
                <a:pPr marL="285750" indent="-285750">
                  <a:spcAft>
                    <a:spcPts val="1200"/>
                  </a:spcAft>
                  <a:buFont typeface="Wingdings" panose="05000000000000000000" pitchFamily="2" charset="2"/>
                  <a:buChar char="q"/>
                </a:pPr>
                <a:r>
                  <a:rPr lang="en-US" sz="1600" dirty="0">
                    <a:solidFill>
                      <a:prstClr val="black"/>
                    </a:solidFill>
                  </a:rPr>
                  <a:t>For every feature vector </a:t>
                </a:r>
                <a14:m>
                  <m:oMath xmlns:m="http://schemas.openxmlformats.org/officeDocument/2006/math">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b="0" i="1" smtClean="0">
                                <a:solidFill>
                                  <a:prstClr val="black"/>
                                </a:solidFill>
                                <a:latin typeface="Cambria Math" panose="02040503050406030204" pitchFamily="18" charset="0"/>
                              </a:rPr>
                              <m:t>𝑖</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a:rPr lang="en-US" sz="1600" b="0" i="1" smtClean="0">
                                <a:solidFill>
                                  <a:prstClr val="black"/>
                                </a:solidFill>
                                <a:latin typeface="Cambria Math" panose="02040503050406030204" pitchFamily="18" charset="0"/>
                              </a:rPr>
                              <m:t>𝑖</m:t>
                            </m:r>
                          </m:sub>
                        </m:sSub>
                      </m:e>
                    </m:d>
                  </m:oMath>
                </a14:m>
                <a:r>
                  <a:rPr lang="en-US" sz="1600" dirty="0">
                    <a:solidFill>
                      <a:prstClr val="black"/>
                    </a:solidFill>
                  </a:rPr>
                  <a:t> pair belonging to the training set, do:</a:t>
                </a:r>
              </a:p>
              <a:p>
                <a:pPr marL="742950" lvl="1" indent="-285750">
                  <a:buFont typeface="Wingdings" panose="05000000000000000000" pitchFamily="2" charset="2"/>
                  <a:buChar char="q"/>
                </a:pPr>
                <a:r>
                  <a:rPr lang="en-US" sz="1600" dirty="0">
                    <a:solidFill>
                      <a:prstClr val="black"/>
                    </a:solidFill>
                  </a:rPr>
                  <a:t>Transform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i="1">
                                <a:solidFill>
                                  <a:prstClr val="black"/>
                                </a:solidFill>
                                <a:latin typeface="Cambria Math" panose="02040503050406030204" pitchFamily="18" charset="0"/>
                                <a:ea typeface="Cambria Math" panose="02040503050406030204" pitchFamily="18" charset="0"/>
                              </a:rPr>
                              <m:t>𝑖</m:t>
                            </m:r>
                          </m:sub>
                        </m:sSub>
                        <m:r>
                          <a:rPr lang="en-US" sz="1600">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smtClean="0">
                                <a:solidFill>
                                  <a:prstClr val="black"/>
                                </a:solidFill>
                                <a:latin typeface="Cambria Math" panose="02040503050406030204" pitchFamily="18" charset="0"/>
                                <a:ea typeface="Cambria Math" panose="02040503050406030204" pitchFamily="18" charset="0"/>
                              </a:rPr>
                              <m:t>𝑠</m:t>
                            </m:r>
                          </m:e>
                          <m:sub>
                            <m:r>
                              <a:rPr lang="en-US" sz="1600" i="1">
                                <a:solidFill>
                                  <a:prstClr val="black"/>
                                </a:solidFill>
                                <a:latin typeface="Cambria Math" panose="02040503050406030204" pitchFamily="18" charset="0"/>
                                <a:ea typeface="Cambria Math" panose="02040503050406030204" pitchFamily="18" charset="0"/>
                              </a:rPr>
                              <m:t>𝑖</m:t>
                            </m:r>
                          </m:sub>
                        </m:sSub>
                      </m:e>
                    </m:d>
                  </m:oMath>
                </a14:m>
                <a:r>
                  <a:rPr lang="en-US" sz="1600" dirty="0">
                    <a:solidFill>
                      <a:prstClr val="black"/>
                    </a:solidFill>
                  </a:rPr>
                  <a:t> to row-column indices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 </m:t>
                        </m:r>
                      </m:e>
                    </m:d>
                  </m:oMath>
                </a14:m>
                <a:r>
                  <a:rPr lang="en-US" sz="1600" dirty="0">
                    <a:solidFill>
                      <a:prstClr val="black"/>
                    </a:solidFill>
                  </a:rPr>
                  <a:t> using</a:t>
                </a:r>
              </a:p>
              <a:p>
                <a:pPr lvl="1"/>
                <a:r>
                  <a:rPr lang="en-US" sz="1600" dirty="0">
                    <a:solidFill>
                      <a:prstClr val="black"/>
                    </a:solidFill>
                  </a:rPr>
                  <a:t>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𝑟</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i="1">
                                        <a:solidFill>
                                          <a:prstClr val="black"/>
                                        </a:solidFill>
                                        <a:latin typeface="Cambria Math" panose="02040503050406030204" pitchFamily="18" charset="0"/>
                                        <a:ea typeface="Cambria Math" panose="02040503050406030204" pitchFamily="18" charset="0"/>
                                      </a:rPr>
                                      <m:t>𝑖</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i="1">
                                        <a:solidFill>
                                          <a:prstClr val="black"/>
                                        </a:solidFill>
                                        <a:latin typeface="Cambria Math" panose="02040503050406030204" pitchFamily="18" charset="0"/>
                                        <a:ea typeface="Cambria Math" panose="02040503050406030204" pitchFamily="18" charset="0"/>
                                      </a:rPr>
                                      <m:t>max</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den>
                            </m:f>
                          </m:e>
                        </m:d>
                      </m:e>
                    </m:d>
                  </m:oMath>
                </a14:m>
                <a:endParaRPr lang="en-US" sz="1600" dirty="0">
                  <a:solidFill>
                    <a:prstClr val="black"/>
                  </a:solidFill>
                </a:endParaRPr>
              </a:p>
              <a:p>
                <a:pPr lvl="1"/>
                <a:r>
                  <a:rPr lang="en-US" sz="1600" dirty="0">
                    <a:solidFill>
                      <a:prstClr val="black"/>
                    </a:solidFill>
                  </a:rPr>
                  <a:t>	</a:t>
                </a:r>
                <a14:m>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a:rPr lang="en-US" sz="1600" i="1">
                                        <a:solidFill>
                                          <a:prstClr val="black"/>
                                        </a:solidFill>
                                        <a:latin typeface="Cambria Math" panose="02040503050406030204" pitchFamily="18" charset="0"/>
                                        <a:ea typeface="Cambria Math" panose="02040503050406030204" pitchFamily="18" charset="0"/>
                                      </a:rPr>
                                      <m:t>𝑖</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m:rPr>
                                        <m:sty m:val="p"/>
                                      </m:rPr>
                                      <a:rPr lang="en-US" sz="1600" i="1">
                                        <a:solidFill>
                                          <a:prstClr val="black"/>
                                        </a:solidFill>
                                        <a:latin typeface="Cambria Math" panose="02040503050406030204" pitchFamily="18" charset="0"/>
                                        <a:ea typeface="Cambria Math" panose="02040503050406030204" pitchFamily="18" charset="0"/>
                                      </a:rPr>
                                      <m:t>max</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den>
                            </m:f>
                          </m:e>
                        </m:d>
                      </m:e>
                    </m:d>
                  </m:oMath>
                </a14:m>
                <a:endParaRPr lang="en-US" sz="1600" dirty="0">
                  <a:solidFill>
                    <a:prstClr val="black"/>
                  </a:solidFill>
                </a:endParaRPr>
              </a:p>
              <a:p>
                <a:pPr marL="742950" lvl="1" indent="-285750">
                  <a:buFont typeface="Wingdings" panose="05000000000000000000" pitchFamily="2" charset="2"/>
                  <a:buChar char="q"/>
                </a:pPr>
                <a:r>
                  <a:rPr lang="en-US" sz="1600" dirty="0">
                    <a:solidFill>
                      <a:prstClr val="black"/>
                    </a:solidFill>
                  </a:rPr>
                  <a:t>If gender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b="0" i="1" smtClean="0">
                            <a:solidFill>
                              <a:prstClr val="black"/>
                            </a:solidFill>
                            <a:latin typeface="Cambria Math" panose="02040503050406030204" pitchFamily="18" charset="0"/>
                          </a:rPr>
                          <m:t>𝑖</m:t>
                        </m:r>
                      </m:sub>
                    </m:sSub>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𝐹</m:t>
                    </m:r>
                  </m:oMath>
                </a14:m>
                <a:r>
                  <a:rPr lang="en-US" sz="1600" dirty="0">
                    <a:solidFill>
                      <a:prstClr val="black"/>
                    </a:solidFill>
                  </a:rPr>
                  <a:t>, update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oMath>
                </a14:m>
                <a:r>
                  <a:rPr lang="en-US" sz="1600" dirty="0">
                    <a:solidFill>
                      <a:prstClr val="black"/>
                    </a:solidFill>
                  </a:rPr>
                  <a:t> as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d>
                      <m:dPr>
                        <m:begChr m:val="["/>
                        <m:endChr m:val="]"/>
                        <m:ctrlPr>
                          <a:rPr lang="en-US" sz="1600" i="1" smtClean="0">
                            <a:solidFill>
                              <a:prstClr val="black"/>
                            </a:solidFill>
                            <a:latin typeface="Cambria Math" panose="02040503050406030204" pitchFamily="18" charset="0"/>
                          </a:rPr>
                        </m:ctrlPr>
                      </m:dPr>
                      <m:e>
                        <m:r>
                          <a:rPr lang="en-US" sz="1600" b="0" i="1" smtClean="0">
                            <a:solidFill>
                              <a:prstClr val="black"/>
                            </a:solidFill>
                            <a:latin typeface="Cambria Math" panose="02040503050406030204" pitchFamily="18" charset="0"/>
                          </a:rPr>
                          <m:t>𝑟</m:t>
                        </m:r>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𝑐</m:t>
                        </m:r>
                      </m:e>
                    </m:d>
                    <m:r>
                      <a:rPr lang="en-US" sz="1600" b="0" i="1" smtClean="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d>
                      <m:dPr>
                        <m:begChr m:val="["/>
                        <m:endChr m:val="]"/>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𝑟</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e>
                    </m:d>
                    <m:r>
                      <a:rPr lang="en-US" sz="1600" b="0" i="1" smtClean="0">
                        <a:solidFill>
                          <a:prstClr val="black"/>
                        </a:solidFill>
                        <a:latin typeface="Cambria Math" panose="02040503050406030204" pitchFamily="18" charset="0"/>
                      </a:rPr>
                      <m:t>+1</m:t>
                    </m:r>
                  </m:oMath>
                </a14:m>
                <a:r>
                  <a:rPr lang="en-US" sz="1600" dirty="0">
                    <a:solidFill>
                      <a:prstClr val="black"/>
                    </a:solidFill>
                  </a:rPr>
                  <a:t>. Otherwise, update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oMath>
                </a14:m>
                <a:r>
                  <a:rPr lang="en-US" sz="1600" dirty="0">
                    <a:solidFill>
                      <a:prstClr val="black"/>
                    </a:solidFill>
                  </a:rPr>
                  <a:t> as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d>
                      <m:dPr>
                        <m:begChr m:val="["/>
                        <m:endChr m:val="]"/>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𝑟</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e>
                    </m:d>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d>
                      <m:dPr>
                        <m:begChr m:val="["/>
                        <m:endChr m:val="]"/>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𝑟</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e>
                    </m:d>
                    <m:r>
                      <a:rPr lang="en-US" sz="1600" i="1">
                        <a:solidFill>
                          <a:prstClr val="black"/>
                        </a:solidFill>
                        <a:latin typeface="Cambria Math" panose="02040503050406030204" pitchFamily="18" charset="0"/>
                      </a:rPr>
                      <m:t>+1</m:t>
                    </m:r>
                  </m:oMath>
                </a14:m>
                <a:r>
                  <a:rPr lang="en-US" sz="1600" dirty="0">
                    <a:solidFill>
                      <a:prstClr val="black"/>
                    </a:solidFill>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181768" y="649066"/>
                <a:ext cx="8780459" cy="5291962"/>
              </a:xfrm>
              <a:prstGeom prst="rect">
                <a:avLst/>
              </a:prstGeom>
              <a:blipFill rotWithShape="0">
                <a:blip r:embed="rId2"/>
                <a:stretch>
                  <a:fillRect l="-278" t="-575" r="-694" b="-460"/>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i="1" dirty="0"/>
              <a:t>Step-by-step: How can I build 2D Histograms?</a:t>
            </a:r>
            <a:endParaRPr lang="en-US" dirty="0"/>
          </a:p>
        </p:txBody>
      </p:sp>
      <p:sp>
        <p:nvSpPr>
          <p:cNvPr id="4" name="TextBox 3">
            <a:extLst>
              <a:ext uri="{FF2B5EF4-FFF2-40B4-BE49-F238E27FC236}">
                <a16:creationId xmlns:a16="http://schemas.microsoft.com/office/drawing/2014/main" id="{0F9D1C26-1609-4126-BF12-C2197A5EC1DC}"/>
              </a:ext>
            </a:extLst>
          </p:cNvPr>
          <p:cNvSpPr txBox="1">
            <a:spLocks noChangeArrowheads="1"/>
          </p:cNvSpPr>
          <p:nvPr/>
        </p:nvSpPr>
        <p:spPr bwMode="auto">
          <a:xfrm>
            <a:off x="5515583" y="3974459"/>
            <a:ext cx="3446644" cy="120032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solidFill>
                  <a:srgbClr val="FFFF00"/>
                </a:solidFill>
              </a:rPr>
              <a:t>Caution: The array indices shown in the lecture notes start from 1. Remember to account for this when you write your Python code.</a:t>
            </a:r>
          </a:p>
        </p:txBody>
      </p:sp>
    </p:spTree>
    <p:extLst>
      <p:ext uri="{BB962C8B-B14F-4D97-AF65-F5344CB8AC3E}">
        <p14:creationId xmlns:p14="http://schemas.microsoft.com/office/powerpoint/2010/main" val="1676824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1528" y="2654185"/>
            <a:ext cx="2563908" cy="5468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56211" y="2028517"/>
            <a:ext cx="2438400" cy="54684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88333" y="562093"/>
                <a:ext cx="8780459" cy="5260286"/>
              </a:xfrm>
              <a:prstGeom prst="rect">
                <a:avLst/>
              </a:prstGeom>
              <a:noFill/>
              <a:ln>
                <a:noFill/>
              </a:ln>
            </p:spPr>
            <p:txBody>
              <a:bodyPr wrap="square" rtlCol="0">
                <a:spAutoFit/>
              </a:bodyPr>
              <a:lstStyle/>
              <a:p>
                <a:pPr marL="285750" indent="-285750">
                  <a:spcAft>
                    <a:spcPts val="600"/>
                  </a:spcAft>
                  <a:buFont typeface="Wingdings" panose="05000000000000000000" pitchFamily="2" charset="2"/>
                  <a:buChar char="q"/>
                </a:pPr>
                <a:r>
                  <a:rPr lang="en-US" sz="1600" dirty="0">
                    <a:solidFill>
                      <a:prstClr val="black"/>
                    </a:solidFill>
                  </a:rPr>
                  <a:t>Separate the data into male and female subsets</a:t>
                </a:r>
              </a:p>
              <a:p>
                <a:pPr marL="285750" lvl="1" indent="-285750">
                  <a:spcAft>
                    <a:spcPts val="600"/>
                  </a:spcAft>
                  <a:buFont typeface="Wingdings" panose="05000000000000000000" pitchFamily="2" charset="2"/>
                  <a:buChar char="q"/>
                </a:pPr>
                <a:r>
                  <a:rPr lang="en-US" sz="1600" dirty="0">
                    <a:solidFill>
                      <a:prstClr val="black"/>
                    </a:solidFill>
                  </a:rPr>
                  <a:t>Find the mean vector and the covariance matrix separately for males and females. You may use a built-in function to compute these parameters.</a:t>
                </a:r>
              </a:p>
              <a:p>
                <a:pPr marL="285750" lvl="1" indent="-285750">
                  <a:spcAft>
                    <a:spcPts val="600"/>
                  </a:spcAft>
                  <a:buFont typeface="Wingdings" panose="05000000000000000000" pitchFamily="2" charset="2"/>
                  <a:buChar char="q"/>
                </a:pPr>
                <a:r>
                  <a:rPr lang="en-US" sz="1600" dirty="0">
                    <a:solidFill>
                      <a:prstClr val="black"/>
                    </a:solidFill>
                  </a:rPr>
                  <a:t>For each requested query (height-</a:t>
                </a:r>
                <a:r>
                  <a:rPr lang="en-US" sz="1600" dirty="0" err="1">
                    <a:solidFill>
                      <a:prstClr val="black"/>
                    </a:solidFill>
                  </a:rPr>
                  <a:t>handspan</a:t>
                </a:r>
                <a:r>
                  <a:rPr lang="en-US" sz="1600" dirty="0">
                    <a:solidFill>
                      <a:prstClr val="black"/>
                    </a:solidFill>
                  </a:rPr>
                  <a:t> vector </a:t>
                </a:r>
                <a14:m>
                  <m:oMath xmlns:m="http://schemas.openxmlformats.org/officeDocument/2006/math">
                    <m:r>
                      <a:rPr lang="en-US" sz="1600">
                        <a:solidFill>
                          <a:prstClr val="black"/>
                        </a:solidFill>
                        <a:latin typeface="Cambria Math" panose="02040503050406030204" pitchFamily="18" charset="0"/>
                      </a:rPr>
                      <m:t>𝒙</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r>
                          <a:rPr lang="en-US" sz="1600">
                            <a:solidFill>
                              <a:prstClr val="black"/>
                            </a:solidFill>
                            <a:latin typeface="Cambria Math" panose="02040503050406030204" pitchFamily="18" charset="0"/>
                          </a:rPr>
                          <m:t>h</m:t>
                        </m:r>
                        <m:r>
                          <a:rPr lang="en-US" sz="1600">
                            <a:solidFill>
                              <a:prstClr val="black"/>
                            </a:solidFill>
                            <a:latin typeface="Cambria Math" panose="02040503050406030204" pitchFamily="18" charset="0"/>
                          </a:rPr>
                          <m:t>,</m:t>
                        </m:r>
                        <m:r>
                          <a:rPr lang="en-US" sz="1600">
                            <a:solidFill>
                              <a:prstClr val="black"/>
                            </a:solidFill>
                            <a:latin typeface="Cambria Math" panose="02040503050406030204" pitchFamily="18" charset="0"/>
                          </a:rPr>
                          <m:t>𝑠</m:t>
                        </m:r>
                      </m:e>
                    </m:d>
                  </m:oMath>
                </a14:m>
                <a:r>
                  <a:rPr lang="en-US" sz="1600" dirty="0">
                    <a:solidFill>
                      <a:prstClr val="black"/>
                    </a:solidFill>
                  </a:rPr>
                  <a:t>) compute the posterior probabilities</a:t>
                </a:r>
              </a:p>
              <a:p>
                <a:pPr marL="285750" lvl="1" indent="-285750">
                  <a:buFont typeface="Wingdings" panose="05000000000000000000" pitchFamily="2" charset="2"/>
                  <a:buChar char="q"/>
                </a:pPr>
                <a:endParaRPr lang="en-US" sz="1600" dirty="0">
                  <a:solidFill>
                    <a:prstClr val="black"/>
                  </a:solidFill>
                </a:endParaRPr>
              </a:p>
              <a:p>
                <a:pPr marL="0" lvl="1">
                  <a:spcAft>
                    <a:spcPts val="1200"/>
                  </a:spcAft>
                </a:pPr>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𝑝</m:t>
                      </m:r>
                      <m:d>
                        <m:dPr>
                          <m:ctrlPr>
                            <a:rPr lang="en-US" sz="1400" b="0" i="1" smtClean="0">
                              <a:solidFill>
                                <a:prstClr val="black"/>
                              </a:solidFill>
                              <a:latin typeface="Cambria Math" panose="02040503050406030204" pitchFamily="18" charset="0"/>
                            </a:rPr>
                          </m:ctrlPr>
                        </m:dPr>
                        <m:e>
                          <m:r>
                            <a:rPr lang="en-US" sz="1400" b="0" i="1" smtClean="0">
                              <a:solidFill>
                                <a:prstClr val="black"/>
                              </a:solidFill>
                              <a:latin typeface="Cambria Math" panose="02040503050406030204" pitchFamily="18" charset="0"/>
                            </a:rPr>
                            <m:t>𝐹</m:t>
                          </m:r>
                          <m:r>
                            <a:rPr lang="en-US" sz="1400" b="0" i="1" smtClean="0">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𝒙</m:t>
                          </m:r>
                        </m:e>
                      </m:d>
                      <m:r>
                        <a:rPr lang="en-US" sz="1400" b="0" i="1" smtClean="0">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𝐹</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b="0" i="1" smtClean="0">
                                                  <a:solidFill>
                                                    <a:prstClr val="black"/>
                                                  </a:solidFill>
                                                  <a:latin typeface="Cambria Math" panose="02040503050406030204" pitchFamily="18" charset="0"/>
                                                </a:rPr>
                                                <m:t>𝐹</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smtClean="0">
                                              <a:solidFill>
                                                <a:prstClr val="black"/>
                                              </a:solidFill>
                                              <a:latin typeface="Cambria Math" panose="02040503050406030204" pitchFamily="18" charset="0"/>
                                              <a:ea typeface="Cambria Math" panose="02040503050406030204" pitchFamily="18" charset="0"/>
                                            </a:rPr>
                                            <m:t>𝑭</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b="0" i="1" smtClean="0">
                                              <a:solidFill>
                                                <a:prstClr val="black"/>
                                              </a:solidFill>
                                              <a:latin typeface="Cambria Math" panose="02040503050406030204" pitchFamily="18" charset="0"/>
                                            </a:rPr>
                                            <m:t>𝐹</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smtClean="0">
                                                  <a:solidFill>
                                                    <a:prstClr val="black"/>
                                                  </a:solidFill>
                                                  <a:latin typeface="Cambria Math" panose="02040503050406030204" pitchFamily="18" charset="0"/>
                                                  <a:ea typeface="Cambria Math" panose="02040503050406030204" pitchFamily="18" charset="0"/>
                                                </a:rPr>
                                                <m:t>𝑭</m:t>
                                              </m:r>
                                            </m:sub>
                                          </m:sSub>
                                        </m:e>
                                      </m:d>
                                    </m:e>
                                    <m:sup>
                                      <m:r>
                                        <a:rPr lang="en-US" sz="1400" i="1">
                                          <a:solidFill>
                                            <a:prstClr val="black"/>
                                          </a:solidFill>
                                          <a:latin typeface="Cambria Math" panose="02040503050406030204" pitchFamily="18" charset="0"/>
                                        </a:rPr>
                                        <m:t>𝑇</m:t>
                                      </m:r>
                                    </m:sup>
                                  </m:sSup>
                                </m:sup>
                              </m:sSup>
                            </m:e>
                          </m:d>
                        </m:num>
                        <m:den>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𝑀</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e>
                                        <m:sup>
                                          <m:r>
                                            <a:rPr lang="en-US" sz="1400" i="1">
                                              <a:solidFill>
                                                <a:prstClr val="black"/>
                                              </a:solidFill>
                                              <a:latin typeface="Cambria Math" panose="02040503050406030204" pitchFamily="18" charset="0"/>
                                            </a:rPr>
                                            <m:t>𝑇</m:t>
                                          </m:r>
                                        </m:sup>
                                      </m:sSup>
                                    </m:sup>
                                  </m:sSup>
                                </m:e>
                              </m:d>
                            </m:e>
                          </m:d>
                          <m:r>
                            <a:rPr lang="en-US" sz="1400" i="1">
                              <a:solidFill>
                                <a:prstClr val="black"/>
                              </a:solidFill>
                              <a:latin typeface="Cambria Math" panose="02040503050406030204" pitchFamily="18" charset="0"/>
                            </a:rPr>
                            <m:t>+</m:t>
                          </m:r>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𝐹</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e>
                                        <m:sup>
                                          <m:r>
                                            <a:rPr lang="en-US" sz="1400" i="1">
                                              <a:solidFill>
                                                <a:prstClr val="black"/>
                                              </a:solidFill>
                                              <a:latin typeface="Cambria Math" panose="02040503050406030204" pitchFamily="18" charset="0"/>
                                            </a:rPr>
                                            <m:t>𝑇</m:t>
                                          </m:r>
                                        </m:sup>
                                      </m:sSup>
                                    </m:sup>
                                  </m:sSup>
                                </m:e>
                              </m:d>
                            </m:e>
                          </m:d>
                        </m:den>
                      </m:f>
                    </m:oMath>
                  </m:oMathPara>
                </a14:m>
                <a:endParaRPr lang="en-US" sz="1600" dirty="0">
                  <a:solidFill>
                    <a:prstClr val="black"/>
                  </a:solidFill>
                </a:endParaRPr>
              </a:p>
              <a:p>
                <a:pPr marL="0" lvl="1"/>
                <a14:m>
                  <m:oMathPara xmlns:m="http://schemas.openxmlformats.org/officeDocument/2006/math">
                    <m:oMathParaPr>
                      <m:jc m:val="centerGroup"/>
                    </m:oMathParaPr>
                    <m:oMath xmlns:m="http://schemas.openxmlformats.org/officeDocument/2006/math">
                      <m:r>
                        <a:rPr lang="en-US" sz="1400" i="1">
                          <a:solidFill>
                            <a:prstClr val="black"/>
                          </a:solidFill>
                          <a:latin typeface="Cambria Math" panose="02040503050406030204" pitchFamily="18" charset="0"/>
                        </a:rPr>
                        <m:t>𝑝</m:t>
                      </m:r>
                      <m:d>
                        <m:dPr>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𝑀</m:t>
                          </m:r>
                          <m:r>
                            <a:rPr lang="en-US" sz="1400" i="1">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𝒙</m:t>
                          </m:r>
                        </m:e>
                      </m:d>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𝑀</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e>
                                    <m:sup>
                                      <m:r>
                                        <a:rPr lang="en-US" sz="1400" i="1">
                                          <a:solidFill>
                                            <a:prstClr val="black"/>
                                          </a:solidFill>
                                          <a:latin typeface="Cambria Math" panose="02040503050406030204" pitchFamily="18" charset="0"/>
                                        </a:rPr>
                                        <m:t>𝑇</m:t>
                                      </m:r>
                                    </m:sup>
                                  </m:sSup>
                                </m:sup>
                              </m:sSup>
                            </m:e>
                          </m:d>
                        </m:num>
                        <m:den>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𝑀</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e>
                                        <m:sup>
                                          <m:r>
                                            <a:rPr lang="en-US" sz="1400" i="1">
                                              <a:solidFill>
                                                <a:prstClr val="black"/>
                                              </a:solidFill>
                                              <a:latin typeface="Cambria Math" panose="02040503050406030204" pitchFamily="18" charset="0"/>
                                            </a:rPr>
                                            <m:t>𝑇</m:t>
                                          </m:r>
                                        </m:sup>
                                      </m:sSup>
                                    </m:sup>
                                  </m:sSup>
                                </m:e>
                              </m:d>
                            </m:e>
                          </m:d>
                          <m:r>
                            <a:rPr lang="en-US" sz="1400" i="1">
                              <a:solidFill>
                                <a:prstClr val="black"/>
                              </a:solidFill>
                              <a:latin typeface="Cambria Math" panose="02040503050406030204" pitchFamily="18" charset="0"/>
                            </a:rPr>
                            <m:t>+</m:t>
                          </m:r>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𝐹</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e>
                                        <m:sup>
                                          <m:r>
                                            <a:rPr lang="en-US" sz="1400" i="1">
                                              <a:solidFill>
                                                <a:prstClr val="black"/>
                                              </a:solidFill>
                                              <a:latin typeface="Cambria Math" panose="02040503050406030204" pitchFamily="18" charset="0"/>
                                            </a:rPr>
                                            <m:t>𝑇</m:t>
                                          </m:r>
                                        </m:sup>
                                      </m:sSup>
                                    </m:sup>
                                  </m:sSup>
                                </m:e>
                              </m:d>
                            </m:e>
                          </m:d>
                        </m:den>
                      </m:f>
                    </m:oMath>
                  </m:oMathPara>
                </a14:m>
                <a:endParaRPr lang="en-US" sz="1600" dirty="0">
                  <a:solidFill>
                    <a:prstClr val="black"/>
                  </a:solidFill>
                </a:endParaRPr>
              </a:p>
              <a:p>
                <a:pPr marL="0" lvl="1"/>
                <a:endParaRPr lang="en-US" sz="1600" dirty="0">
                  <a:solidFill>
                    <a:prstClr val="black"/>
                  </a:solidFill>
                </a:endParaRPr>
              </a:p>
              <a:p>
                <a:pPr marL="285750" lvl="1" indent="-285750">
                  <a:spcAft>
                    <a:spcPts val="600"/>
                  </a:spcAft>
                  <a:buFont typeface="Wingdings" panose="05000000000000000000" pitchFamily="2" charset="2"/>
                  <a:buChar char="q"/>
                </a:pPr>
                <a:r>
                  <a:rPr lang="en-US" sz="1600" dirty="0">
                    <a:solidFill>
                      <a:prstClr val="black"/>
                    </a:solidFill>
                  </a:rPr>
                  <a:t>See “Calculation of the PDF of the </a:t>
                </a:r>
                <a:r>
                  <a:rPr lang="en-US" sz="1600" dirty="0" err="1">
                    <a:solidFill>
                      <a:prstClr val="black"/>
                    </a:solidFill>
                  </a:rPr>
                  <a:t>binormal</a:t>
                </a:r>
                <a:r>
                  <a:rPr lang="en-US" sz="1600" dirty="0">
                    <a:solidFill>
                      <a:prstClr val="black"/>
                    </a:solidFill>
                  </a:rPr>
                  <a:t> distribution” for hints on computing the shaded quantities.</a:t>
                </a:r>
              </a:p>
              <a:p>
                <a:pPr marL="285750" lvl="1" indent="-285750">
                  <a:buFont typeface="Wingdings" panose="05000000000000000000" pitchFamily="2" charset="2"/>
                  <a:buChar char="q"/>
                </a:pPr>
                <a:r>
                  <a:rPr lang="en-US" sz="1600" dirty="0">
                    <a:solidFill>
                      <a:prstClr val="black"/>
                    </a:solidFill>
                  </a:rPr>
                  <a:t>Perform classification by comparing </a:t>
                </a:r>
                <a14:m>
                  <m:oMath xmlns:m="http://schemas.openxmlformats.org/officeDocument/2006/math">
                    <m:r>
                      <a:rPr lang="en-US" sz="1600" i="1">
                        <a:solidFill>
                          <a:prstClr val="black"/>
                        </a:solidFill>
                        <a:latin typeface="Cambria Math" panose="02040503050406030204" pitchFamily="18" charset="0"/>
                      </a:rPr>
                      <m:t>𝑝</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𝐹</m:t>
                        </m:r>
                        <m:r>
                          <a:rPr lang="en-US" sz="1600" i="1">
                            <a:solidFill>
                              <a:prstClr val="black"/>
                            </a:solidFill>
                            <a:latin typeface="Cambria Math" panose="02040503050406030204" pitchFamily="18" charset="0"/>
                          </a:rPr>
                          <m:t>|</m:t>
                        </m:r>
                        <m:r>
                          <a:rPr lang="en-US" sz="1600" b="1" i="1">
                            <a:solidFill>
                              <a:prstClr val="black"/>
                            </a:solidFill>
                            <a:latin typeface="Cambria Math" panose="02040503050406030204" pitchFamily="18" charset="0"/>
                          </a:rPr>
                          <m:t>𝒙</m:t>
                        </m:r>
                      </m:e>
                    </m:d>
                  </m:oMath>
                </a14:m>
                <a:r>
                  <a:rPr lang="en-US" sz="1600" dirty="0">
                    <a:solidFill>
                      <a:prstClr val="black"/>
                    </a:solidFill>
                  </a:rPr>
                  <a:t> and </a:t>
                </a:r>
                <a14:m>
                  <m:oMath xmlns:m="http://schemas.openxmlformats.org/officeDocument/2006/math">
                    <m:r>
                      <a:rPr lang="en-US" sz="1600" i="1">
                        <a:solidFill>
                          <a:prstClr val="black"/>
                        </a:solidFill>
                        <a:latin typeface="Cambria Math" panose="02040503050406030204" pitchFamily="18" charset="0"/>
                      </a:rPr>
                      <m:t>𝑝</m:t>
                    </m:r>
                    <m:d>
                      <m:dPr>
                        <m:ctrlPr>
                          <a:rPr lang="en-US" sz="1600" i="1">
                            <a:solidFill>
                              <a:prstClr val="black"/>
                            </a:solidFill>
                            <a:latin typeface="Cambria Math" panose="02040503050406030204" pitchFamily="18" charset="0"/>
                          </a:rPr>
                        </m:ctrlPr>
                      </m:dPr>
                      <m:e>
                        <m:r>
                          <a:rPr lang="en-US" sz="1600" b="0" i="1" smtClean="0">
                            <a:solidFill>
                              <a:prstClr val="black"/>
                            </a:solidFill>
                            <a:latin typeface="Cambria Math" panose="02040503050406030204" pitchFamily="18" charset="0"/>
                          </a:rPr>
                          <m:t>𝑀</m:t>
                        </m:r>
                        <m:r>
                          <a:rPr lang="en-US" sz="1600" i="1">
                            <a:solidFill>
                              <a:prstClr val="black"/>
                            </a:solidFill>
                            <a:latin typeface="Cambria Math" panose="02040503050406030204" pitchFamily="18" charset="0"/>
                          </a:rPr>
                          <m:t>|</m:t>
                        </m:r>
                        <m:r>
                          <a:rPr lang="en-US" sz="1600" b="1" i="1">
                            <a:solidFill>
                              <a:prstClr val="black"/>
                            </a:solidFill>
                            <a:latin typeface="Cambria Math" panose="02040503050406030204" pitchFamily="18" charset="0"/>
                          </a:rPr>
                          <m:t>𝒙</m:t>
                        </m:r>
                      </m:e>
                    </m:d>
                  </m:oMath>
                </a14:m>
                <a:r>
                  <a:rPr lang="en-US" sz="1600" dirty="0">
                    <a:solidFill>
                      <a:prstClr val="black"/>
                    </a:solidFill>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88333" y="562093"/>
                <a:ext cx="8780459" cy="5260286"/>
              </a:xfrm>
              <a:prstGeom prst="rect">
                <a:avLst/>
              </a:prstGeom>
              <a:blipFill rotWithShape="0">
                <a:blip r:embed="rId2"/>
                <a:stretch>
                  <a:fillRect l="-278" t="-348" b="-579"/>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i="1"/>
              <a:t>Step-by-step: How can I build a 2D Bayesian Classifier?</a:t>
            </a:r>
            <a:endParaRPr lang="en-US"/>
          </a:p>
        </p:txBody>
      </p:sp>
    </p:spTree>
    <p:extLst>
      <p:ext uri="{BB962C8B-B14F-4D97-AF65-F5344CB8AC3E}">
        <p14:creationId xmlns:p14="http://schemas.microsoft.com/office/powerpoint/2010/main" val="873198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Transformations</a:t>
            </a:r>
          </a:p>
        </p:txBody>
      </p:sp>
      <p:pic>
        <p:nvPicPr>
          <p:cNvPr id="4" name="Picture 3"/>
          <p:cNvPicPr>
            <a:picLocks noChangeAspect="1"/>
          </p:cNvPicPr>
          <p:nvPr/>
        </p:nvPicPr>
        <p:blipFill>
          <a:blip r:embed="rId2"/>
          <a:stretch>
            <a:fillRect/>
          </a:stretch>
        </p:blipFill>
        <p:spPr>
          <a:xfrm>
            <a:off x="0" y="1754569"/>
            <a:ext cx="8961120" cy="3281886"/>
          </a:xfrm>
          <a:prstGeom prst="rect">
            <a:avLst/>
          </a:prstGeom>
        </p:spPr>
      </p:pic>
      <p:pic>
        <p:nvPicPr>
          <p:cNvPr id="5" name="Picture 4"/>
          <p:cNvPicPr>
            <a:picLocks noChangeAspect="1"/>
          </p:cNvPicPr>
          <p:nvPr/>
        </p:nvPicPr>
        <p:blipFill>
          <a:blip r:embed="rId3"/>
          <a:stretch>
            <a:fillRect/>
          </a:stretch>
        </p:blipFill>
        <p:spPr>
          <a:xfrm>
            <a:off x="0" y="1754569"/>
            <a:ext cx="8961120" cy="3281886"/>
          </a:xfrm>
          <a:prstGeom prst="rect">
            <a:avLst/>
          </a:prstGeom>
        </p:spPr>
      </p:pic>
      <p:pic>
        <p:nvPicPr>
          <p:cNvPr id="6" name="Picture 5"/>
          <p:cNvPicPr>
            <a:picLocks noChangeAspect="1"/>
          </p:cNvPicPr>
          <p:nvPr/>
        </p:nvPicPr>
        <p:blipFill>
          <a:blip r:embed="rId4"/>
          <a:stretch>
            <a:fillRect/>
          </a:stretch>
        </p:blipFill>
        <p:spPr>
          <a:xfrm>
            <a:off x="0" y="1754569"/>
            <a:ext cx="8961120" cy="3281886"/>
          </a:xfrm>
          <a:prstGeom prst="rect">
            <a:avLst/>
          </a:prstGeom>
        </p:spPr>
      </p:pic>
      <p:pic>
        <p:nvPicPr>
          <p:cNvPr id="7" name="Picture 6"/>
          <p:cNvPicPr>
            <a:picLocks noChangeAspect="1"/>
          </p:cNvPicPr>
          <p:nvPr/>
        </p:nvPicPr>
        <p:blipFill>
          <a:blip r:embed="rId5"/>
          <a:stretch>
            <a:fillRect/>
          </a:stretch>
        </p:blipFill>
        <p:spPr>
          <a:xfrm>
            <a:off x="0" y="1754569"/>
            <a:ext cx="8961120" cy="3281886"/>
          </a:xfrm>
          <a:prstGeom prst="rect">
            <a:avLst/>
          </a:prstGeom>
        </p:spPr>
      </p:pic>
      <p:pic>
        <p:nvPicPr>
          <p:cNvPr id="8" name="Picture 7"/>
          <p:cNvPicPr>
            <a:picLocks noChangeAspect="1"/>
          </p:cNvPicPr>
          <p:nvPr/>
        </p:nvPicPr>
        <p:blipFill>
          <a:blip r:embed="rId6"/>
          <a:stretch>
            <a:fillRect/>
          </a:stretch>
        </p:blipFill>
        <p:spPr>
          <a:xfrm>
            <a:off x="0" y="1754569"/>
            <a:ext cx="8961120" cy="3281886"/>
          </a:xfrm>
          <a:prstGeom prst="rect">
            <a:avLst/>
          </a:prstGeom>
        </p:spPr>
      </p:pic>
    </p:spTree>
    <p:extLst>
      <p:ext uri="{BB962C8B-B14F-4D97-AF65-F5344CB8AC3E}">
        <p14:creationId xmlns:p14="http://schemas.microsoft.com/office/powerpoint/2010/main" val="42138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3388" y="1087438"/>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04800" y="1430338"/>
            <a:ext cx="2327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Feature Vector</a:t>
            </a:r>
          </a:p>
        </p:txBody>
      </p:sp>
      <p:sp>
        <p:nvSpPr>
          <p:cNvPr id="9" name="Rectangle 8"/>
          <p:cNvSpPr>
            <a:spLocks noChangeArrowheads="1"/>
          </p:cNvSpPr>
          <p:nvPr/>
        </p:nvSpPr>
        <p:spPr bwMode="auto">
          <a:xfrm>
            <a:off x="5599113" y="1430338"/>
            <a:ext cx="2890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Output Class Label</a:t>
            </a:r>
          </a:p>
        </p:txBody>
      </p:sp>
      <p:cxnSp>
        <p:nvCxnSpPr>
          <p:cNvPr id="11" name="Straight Arrow Connector 10"/>
          <p:cNvCxnSpPr>
            <a:stCxn id="8" idx="3"/>
            <a:endCxn id="5" idx="1"/>
          </p:cNvCxnSpPr>
          <p:nvPr/>
        </p:nvCxnSpPr>
        <p:spPr>
          <a:xfrm>
            <a:off x="2632075" y="1690688"/>
            <a:ext cx="3413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4989513" y="1690688"/>
            <a:ext cx="60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973763"/>
            <a:ext cx="4048125" cy="27781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1200" dirty="0">
                <a:solidFill>
                  <a:schemeClr val="tx1"/>
                </a:solidFill>
              </a:rPr>
              <a:t>*These definitions cover most, but not all of machine learning</a:t>
            </a:r>
          </a:p>
        </p:txBody>
      </p:sp>
      <p:sp>
        <p:nvSpPr>
          <p:cNvPr id="12" name="Rectangle 11"/>
          <p:cNvSpPr/>
          <p:nvPr/>
        </p:nvSpPr>
        <p:spPr>
          <a:xfrm>
            <a:off x="2973388" y="3611563"/>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Learning Algorithm</a:t>
            </a:r>
          </a:p>
        </p:txBody>
      </p:sp>
      <p:sp>
        <p:nvSpPr>
          <p:cNvPr id="15" name="Rectangle 14"/>
          <p:cNvSpPr>
            <a:spLocks noChangeArrowheads="1"/>
          </p:cNvSpPr>
          <p:nvPr/>
        </p:nvSpPr>
        <p:spPr bwMode="auto">
          <a:xfrm>
            <a:off x="539750" y="3952875"/>
            <a:ext cx="185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Training set</a:t>
            </a:r>
          </a:p>
        </p:txBody>
      </p:sp>
      <p:sp>
        <p:nvSpPr>
          <p:cNvPr id="16" name="Rectangle 15"/>
          <p:cNvSpPr>
            <a:spLocks noChangeArrowheads="1"/>
          </p:cNvSpPr>
          <p:nvPr/>
        </p:nvSpPr>
        <p:spPr bwMode="auto">
          <a:xfrm>
            <a:off x="6302375" y="3952875"/>
            <a:ext cx="1485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Classifier</a:t>
            </a:r>
          </a:p>
        </p:txBody>
      </p:sp>
      <p:cxnSp>
        <p:nvCxnSpPr>
          <p:cNvPr id="17" name="Straight Arrow Connector 16"/>
          <p:cNvCxnSpPr>
            <a:stCxn id="15" idx="3"/>
            <a:endCxn id="12" idx="1"/>
          </p:cNvCxnSpPr>
          <p:nvPr/>
        </p:nvCxnSpPr>
        <p:spPr>
          <a:xfrm>
            <a:off x="2395538" y="4214813"/>
            <a:ext cx="577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a:endCxn id="16" idx="1"/>
          </p:cNvCxnSpPr>
          <p:nvPr/>
        </p:nvCxnSpPr>
        <p:spPr>
          <a:xfrm flipV="1">
            <a:off x="4989513" y="4214813"/>
            <a:ext cx="13128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74638" y="725488"/>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39750" y="73183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21" name="Rounded Rectangle 20"/>
          <p:cNvSpPr/>
          <p:nvPr/>
        </p:nvSpPr>
        <p:spPr>
          <a:xfrm>
            <a:off x="274638" y="3295650"/>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TextBox 21"/>
          <p:cNvSpPr txBox="1">
            <a:spLocks noChangeArrowheads="1"/>
          </p:cNvSpPr>
          <p:nvPr/>
        </p:nvSpPr>
        <p:spPr bwMode="auto">
          <a:xfrm>
            <a:off x="539750" y="3302000"/>
            <a:ext cx="2212975" cy="4619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Design</a:t>
            </a:r>
          </a:p>
        </p:txBody>
      </p:sp>
      <p:sp>
        <p:nvSpPr>
          <p:cNvPr id="24" name="Rectangle 23"/>
          <p:cNvSpPr>
            <a:spLocks noChangeArrowheads="1"/>
          </p:cNvSpPr>
          <p:nvPr/>
        </p:nvSpPr>
        <p:spPr bwMode="auto">
          <a:xfrm>
            <a:off x="436563" y="4330700"/>
            <a:ext cx="20621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t>(Feature Vectors+</a:t>
            </a:r>
          </a:p>
          <a:p>
            <a:pPr algn="ctr" eaLnBrk="1" hangingPunct="1"/>
            <a:r>
              <a:rPr lang="en-US" altLang="en-US"/>
              <a:t>Known Class Labels)</a:t>
            </a:r>
          </a:p>
        </p:txBody>
      </p:sp>
      <p:sp>
        <p:nvSpPr>
          <p:cNvPr id="18450" name="Title 1"/>
          <p:cNvSpPr>
            <a:spLocks noGrp="1"/>
          </p:cNvSpPr>
          <p:nvPr>
            <p:ph type="title"/>
          </p:nvPr>
        </p:nvSpPr>
        <p:spPr/>
        <p:txBody>
          <a:bodyPr/>
          <a:lstStyle/>
          <a:p>
            <a:r>
              <a:rPr lang="en-US" altLang="en-US" sz="2400"/>
              <a:t>Working definition: </a:t>
            </a:r>
            <a:r>
              <a:rPr lang="en-US" altLang="en-US" sz="2400" i="1"/>
              <a:t>Oh… So, </a:t>
            </a:r>
            <a:r>
              <a:rPr lang="en-US" altLang="en-US" sz="2400" i="1" u="sng"/>
              <a:t>this</a:t>
            </a:r>
            <a:r>
              <a:rPr lang="en-US" altLang="en-US" sz="2400" i="1"/>
              <a:t> is machine learning?</a:t>
            </a:r>
            <a:endParaRPr lang="en-US" altLang="en-US"/>
          </a:p>
        </p:txBody>
      </p:sp>
      <p:sp>
        <p:nvSpPr>
          <p:cNvPr id="25" name="TextBox 24"/>
          <p:cNvSpPr txBox="1">
            <a:spLocks noChangeArrowheads="1"/>
          </p:cNvSpPr>
          <p:nvPr/>
        </p:nvSpPr>
        <p:spPr bwMode="auto">
          <a:xfrm>
            <a:off x="304800" y="5407025"/>
            <a:ext cx="7100888"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supervised learning (learning from examples)</a:t>
            </a:r>
          </a:p>
        </p:txBody>
      </p:sp>
      <p:grpSp>
        <p:nvGrpSpPr>
          <p:cNvPr id="4" name="Group 3"/>
          <p:cNvGrpSpPr>
            <a:grpSpLocks/>
          </p:cNvGrpSpPr>
          <p:nvPr/>
        </p:nvGrpSpPr>
        <p:grpSpPr bwMode="auto">
          <a:xfrm>
            <a:off x="5097463" y="5064125"/>
            <a:ext cx="2840037" cy="1273175"/>
            <a:chOff x="6083045" y="4546992"/>
            <a:chExt cx="2841163" cy="1272989"/>
          </a:xfrm>
        </p:grpSpPr>
        <p:grpSp>
          <p:nvGrpSpPr>
            <p:cNvPr id="18453" name="Group 25"/>
            <p:cNvGrpSpPr>
              <a:grpSpLocks/>
            </p:cNvGrpSpPr>
            <p:nvPr/>
          </p:nvGrpSpPr>
          <p:grpSpPr bwMode="auto">
            <a:xfrm>
              <a:off x="6083045" y="4546992"/>
              <a:ext cx="2841163" cy="1272989"/>
              <a:chOff x="1703294" y="1380564"/>
              <a:chExt cx="4141694" cy="1855695"/>
            </a:xfrm>
          </p:grpSpPr>
          <p:pic>
            <p:nvPicPr>
              <p:cNvPr id="18455" name="Picture 2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294" y="1380564"/>
                <a:ext cx="4141694" cy="185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3458132" y="1542532"/>
                <a:ext cx="2231746" cy="1522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800" dirty="0">
                    <a:solidFill>
                      <a:schemeClr val="bg1"/>
                    </a:solidFill>
                  </a:rPr>
                  <a:t>Eric Graham, you have been honored with the Eagle Eye Award for spotting an error or omission on this slide.</a:t>
                </a:r>
              </a:p>
              <a:p>
                <a:pPr eaLnBrk="1" fontAlgn="auto" hangingPunct="1">
                  <a:spcBef>
                    <a:spcPts val="0"/>
                  </a:spcBef>
                  <a:spcAft>
                    <a:spcPts val="0"/>
                  </a:spcAft>
                  <a:defRPr/>
                </a:pPr>
                <a:r>
                  <a:rPr lang="en-US" sz="800" dirty="0">
                    <a:solidFill>
                      <a:schemeClr val="bg1"/>
                    </a:solidFill>
                  </a:rPr>
                  <a:t>Congratulations and thank you for your help in improving this presentation.</a:t>
                </a:r>
              </a:p>
              <a:p>
                <a:pPr algn="r" eaLnBrk="1" fontAlgn="auto" hangingPunct="1">
                  <a:spcBef>
                    <a:spcPts val="0"/>
                  </a:spcBef>
                  <a:spcAft>
                    <a:spcPts val="0"/>
                  </a:spcAft>
                  <a:defRPr/>
                </a:pPr>
                <a:r>
                  <a:rPr lang="en-US" sz="800" b="1" dirty="0">
                    <a:solidFill>
                      <a:srgbClr val="FFFF00"/>
                    </a:solidFill>
                  </a:rPr>
                  <a:t>CLICK TO DISMISS</a:t>
                </a:r>
              </a:p>
            </p:txBody>
          </p:sp>
        </p:grpSp>
        <p:pic>
          <p:nvPicPr>
            <p:cNvPr id="1845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0408" y="4654215"/>
              <a:ext cx="1066749" cy="107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6905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4" grpId="0" animBg="1"/>
      <p:bldP spid="12" grpId="0" animBg="1"/>
      <p:bldP spid="15" grpId="0"/>
      <p:bldP spid="16" grpId="0"/>
      <p:bldP spid="19" grpId="0" animBg="1"/>
      <p:bldP spid="20" grpId="0" animBg="1"/>
      <p:bldP spid="21" grpId="0" animBg="1"/>
      <p:bldP spid="22" grpId="0" animBg="1"/>
      <p:bldP spid="24" grpId="0"/>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linearity mean?</a:t>
            </a:r>
          </a:p>
        </p:txBody>
      </p:sp>
      <p:pic>
        <p:nvPicPr>
          <p:cNvPr id="3" name="Picture 2"/>
          <p:cNvPicPr>
            <a:picLocks noChangeAspect="1"/>
          </p:cNvPicPr>
          <p:nvPr/>
        </p:nvPicPr>
        <p:blipFill>
          <a:blip r:embed="rId2"/>
          <a:stretch>
            <a:fillRect/>
          </a:stretch>
        </p:blipFill>
        <p:spPr>
          <a:xfrm>
            <a:off x="0" y="1754569"/>
            <a:ext cx="8961120" cy="3281886"/>
          </a:xfrm>
          <a:prstGeom prst="rect">
            <a:avLst/>
          </a:prstGeom>
        </p:spPr>
      </p:pic>
      <p:pic>
        <p:nvPicPr>
          <p:cNvPr id="9" name="Picture 8"/>
          <p:cNvPicPr>
            <a:picLocks noChangeAspect="1"/>
          </p:cNvPicPr>
          <p:nvPr/>
        </p:nvPicPr>
        <p:blipFill>
          <a:blip r:embed="rId3"/>
          <a:stretch>
            <a:fillRect/>
          </a:stretch>
        </p:blipFill>
        <p:spPr>
          <a:xfrm>
            <a:off x="0" y="1754569"/>
            <a:ext cx="8961120" cy="3281886"/>
          </a:xfrm>
          <a:prstGeom prst="rect">
            <a:avLst/>
          </a:prstGeom>
        </p:spPr>
      </p:pic>
      <p:sp>
        <p:nvSpPr>
          <p:cNvPr id="11" name="TextBox 10"/>
          <p:cNvSpPr txBox="1"/>
          <p:nvPr/>
        </p:nvSpPr>
        <p:spPr>
          <a:xfrm>
            <a:off x="4056637" y="5226794"/>
            <a:ext cx="3820626" cy="830997"/>
          </a:xfrm>
          <a:prstGeom prst="rect">
            <a:avLst/>
          </a:prstGeom>
          <a:solidFill>
            <a:srgbClr val="FFFF00"/>
          </a:solidFill>
          <a:ln w="3175">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FF0000"/>
                </a:solidFill>
              </a:rPr>
              <a:t>Lines are mapped to lines</a:t>
            </a:r>
          </a:p>
          <a:p>
            <a:pPr marL="171450" indent="-171450">
              <a:buFont typeface="Arial" panose="020B0604020202020204" pitchFamily="34" charset="0"/>
              <a:buChar char="•"/>
            </a:pPr>
            <a:r>
              <a:rPr lang="en-US" sz="1200" dirty="0">
                <a:solidFill>
                  <a:srgbClr val="FF0000"/>
                </a:solidFill>
              </a:rPr>
              <a:t>Equally spaced lines are mapped to equally spaced lines</a:t>
            </a:r>
          </a:p>
          <a:p>
            <a:pPr marL="171450" indent="-171450">
              <a:buFont typeface="Arial" panose="020B0604020202020204" pitchFamily="34" charset="0"/>
              <a:buChar char="•"/>
            </a:pPr>
            <a:r>
              <a:rPr lang="en-US" sz="1200" dirty="0">
                <a:solidFill>
                  <a:srgbClr val="FF0000"/>
                </a:solidFill>
              </a:rPr>
              <a:t>Lines passing through the origin are mapped to lines passing through the origin</a:t>
            </a:r>
          </a:p>
        </p:txBody>
      </p:sp>
    </p:spTree>
    <p:extLst>
      <p:ext uri="{BB962C8B-B14F-4D97-AF65-F5344CB8AC3E}">
        <p14:creationId xmlns:p14="http://schemas.microsoft.com/office/powerpoint/2010/main" val="21714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bg/>
                                          </p:spTgt>
                                        </p:tgtEl>
                                        <p:attrNameLst>
                                          <p:attrName>style.visibility</p:attrName>
                                        </p:attrNameLst>
                                      </p:cBhvr>
                                      <p:to>
                                        <p:strVal val="visible"/>
                                      </p:to>
                                    </p:set>
                                    <p:animEffect transition="in" filter="fade">
                                      <p:cBhvr>
                                        <p:cTn id="9" dur="500"/>
                                        <p:tgtEl>
                                          <p:spTgt spid="11">
                                            <p:bg/>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 entries in a matrix signify?</a:t>
            </a:r>
          </a:p>
        </p:txBody>
      </p:sp>
      <p:pic>
        <p:nvPicPr>
          <p:cNvPr id="4" name="Picture 3"/>
          <p:cNvPicPr>
            <a:picLocks noChangeAspect="1"/>
          </p:cNvPicPr>
          <p:nvPr/>
        </p:nvPicPr>
        <p:blipFill>
          <a:blip r:embed="rId2"/>
          <a:stretch>
            <a:fillRect/>
          </a:stretch>
        </p:blipFill>
        <p:spPr>
          <a:xfrm>
            <a:off x="0" y="1754569"/>
            <a:ext cx="8961120" cy="3281886"/>
          </a:xfrm>
          <a:prstGeom prst="rect">
            <a:avLst/>
          </a:prstGeom>
        </p:spPr>
      </p:pic>
      <p:pic>
        <p:nvPicPr>
          <p:cNvPr id="5" name="Picture 4"/>
          <p:cNvPicPr>
            <a:picLocks noChangeAspect="1"/>
          </p:cNvPicPr>
          <p:nvPr/>
        </p:nvPicPr>
        <p:blipFill>
          <a:blip r:embed="rId3"/>
          <a:stretch>
            <a:fillRect/>
          </a:stretch>
        </p:blipFill>
        <p:spPr>
          <a:xfrm>
            <a:off x="0" y="1754569"/>
            <a:ext cx="8961120" cy="3281886"/>
          </a:xfrm>
          <a:prstGeom prst="rect">
            <a:avLst/>
          </a:prstGeom>
        </p:spPr>
      </p:pic>
      <p:sp>
        <p:nvSpPr>
          <p:cNvPr id="8" name="TextBox 7"/>
          <p:cNvSpPr txBox="1"/>
          <p:nvPr/>
        </p:nvSpPr>
        <p:spPr>
          <a:xfrm>
            <a:off x="4056636" y="5226794"/>
            <a:ext cx="4021961" cy="461665"/>
          </a:xfrm>
          <a:prstGeom prst="rect">
            <a:avLst/>
          </a:prstGeom>
          <a:solidFill>
            <a:srgbClr val="FFFF00"/>
          </a:solidFill>
          <a:ln w="3175">
            <a:solidFill>
              <a:srgbClr val="FF0000"/>
            </a:solidFill>
          </a:ln>
        </p:spPr>
        <p:txBody>
          <a:bodyPr wrap="square" rtlCol="0">
            <a:spAutoFit/>
          </a:bodyPr>
          <a:lstStyle/>
          <a:p>
            <a:r>
              <a:rPr lang="en-US" sz="1200" dirty="0">
                <a:solidFill>
                  <a:srgbClr val="FF0000"/>
                </a:solidFill>
              </a:rPr>
              <a:t>Each row of a matrix specifies “where that basis vector goes” after the transformation</a:t>
            </a:r>
          </a:p>
        </p:txBody>
      </p:sp>
    </p:spTree>
    <p:extLst>
      <p:ext uri="{BB962C8B-B14F-4D97-AF65-F5344CB8AC3E}">
        <p14:creationId xmlns:p14="http://schemas.microsoft.com/office/powerpoint/2010/main" val="266109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3: Principal Component Analysis</a:t>
            </a:r>
          </a:p>
        </p:txBody>
      </p:sp>
      <p:sp>
        <p:nvSpPr>
          <p:cNvPr id="8" name="Text Placeholder 2">
            <a:extLst>
              <a:ext uri="{FF2B5EF4-FFF2-40B4-BE49-F238E27FC236}">
                <a16:creationId xmlns:a16="http://schemas.microsoft.com/office/drawing/2014/main" id="{E1F87490-C29C-4E13-8148-7237C22E2947}"/>
              </a:ext>
            </a:extLst>
          </p:cNvPr>
          <p:cNvSpPr txBox="1">
            <a:spLocks/>
          </p:cNvSpPr>
          <p:nvPr/>
        </p:nvSpPr>
        <p:spPr>
          <a:xfrm>
            <a:off x="1249436" y="718278"/>
            <a:ext cx="2685001"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hlinkClick r:id="rId2" action="ppaction://hlinksldjump"/>
              </a:rPr>
              <a:t>Looking good, Bayesian!</a:t>
            </a:r>
            <a:endParaRPr lang="en-US" sz="1200" dirty="0"/>
          </a:p>
          <a:p>
            <a:r>
              <a:rPr lang="en-US" sz="1200" dirty="0">
                <a:hlinkClick r:id="rId3" action="ppaction://hlinksldjump"/>
              </a:rPr>
              <a:t>Looking good, Bayesian!</a:t>
            </a:r>
            <a:endParaRPr lang="en-US" sz="1200" dirty="0"/>
          </a:p>
          <a:p>
            <a:r>
              <a:rPr lang="en-US" sz="1200" dirty="0">
                <a:hlinkClick r:id="rId4" action="ppaction://hlinksldjump"/>
              </a:rPr>
              <a:t>Looking good, histogram!</a:t>
            </a:r>
            <a:endParaRPr lang="en-US" sz="1200" dirty="0"/>
          </a:p>
          <a:p>
            <a:r>
              <a:rPr lang="en-US" sz="1200" dirty="0">
                <a:hlinkClick r:id="rId5" action="ppaction://hlinksldjump"/>
              </a:rPr>
              <a:t>Classification in high dimensional feature spaces</a:t>
            </a:r>
            <a:endParaRPr lang="en-US" sz="1200" dirty="0"/>
          </a:p>
          <a:p>
            <a:r>
              <a:rPr lang="en-US" sz="1200" dirty="0">
                <a:hlinkClick r:id="rId6" action="ppaction://hlinksldjump"/>
              </a:rPr>
              <a:t>The problem with histograms: The Curse of Dimensionality</a:t>
            </a:r>
            <a:endParaRPr lang="en-US" sz="1200" dirty="0"/>
          </a:p>
          <a:p>
            <a:r>
              <a:rPr lang="en-US" sz="1200" dirty="0">
                <a:hlinkClick r:id="rId7" action="ppaction://hlinksldjump"/>
              </a:rPr>
              <a:t>Linear Transformations</a:t>
            </a:r>
            <a:endParaRPr lang="en-US" sz="1200" dirty="0"/>
          </a:p>
          <a:p>
            <a:r>
              <a:rPr lang="en-US" sz="1200" dirty="0">
                <a:hlinkClick r:id="rId8" action="ppaction://hlinksldjump"/>
              </a:rPr>
              <a:t>What does linearity mean?</a:t>
            </a:r>
            <a:endParaRPr lang="en-US" sz="1200" dirty="0"/>
          </a:p>
          <a:p>
            <a:r>
              <a:rPr lang="en-US" sz="1200" dirty="0">
                <a:hlinkClick r:id="rId9" action="ppaction://hlinksldjump"/>
              </a:rPr>
              <a:t>What do the entries in a matrix signify?</a:t>
            </a:r>
            <a:endParaRPr lang="en-US" sz="1200" dirty="0"/>
          </a:p>
          <a:p>
            <a:r>
              <a:rPr lang="en-US" sz="1200" dirty="0">
                <a:hlinkClick r:id="rId10" action="ppaction://hlinksldjump"/>
              </a:rPr>
              <a:t>What is an eigenvector? In 3D</a:t>
            </a:r>
            <a:endParaRPr lang="en-US" sz="1200" dirty="0"/>
          </a:p>
          <a:p>
            <a:r>
              <a:rPr lang="en-US" sz="1200" dirty="0">
                <a:hlinkClick r:id="rId11" action="ppaction://hlinksldjump"/>
              </a:rPr>
              <a:t>“Usual” Components versus Principal Components</a:t>
            </a:r>
            <a:endParaRPr lang="en-US" sz="1200" dirty="0"/>
          </a:p>
          <a:p>
            <a:r>
              <a:rPr lang="en-US" sz="1200" dirty="0">
                <a:hlinkClick r:id="rId12" action="ppaction://hlinksldjump"/>
              </a:rPr>
              <a:t>What distinguishes an eigenvector?</a:t>
            </a:r>
            <a:endParaRPr lang="en-US" sz="1200" dirty="0"/>
          </a:p>
          <a:p>
            <a:r>
              <a:rPr lang="en-US" sz="1200" dirty="0">
                <a:hlinkClick r:id="rId13" action="ppaction://hlinksldjump"/>
              </a:rPr>
              <a:t>What does an eigenvector have to do with matrices? Ex. 1</a:t>
            </a:r>
            <a:endParaRPr lang="en-US" sz="1200" dirty="0"/>
          </a:p>
          <a:p>
            <a:r>
              <a:rPr lang="en-US" sz="1200" dirty="0">
                <a:hlinkClick r:id="rId14" action="ppaction://hlinksldjump"/>
              </a:rPr>
              <a:t>What does an eigenvector have to do with matrices? Ex. 2</a:t>
            </a:r>
            <a:endParaRPr lang="en-US" sz="1200" dirty="0"/>
          </a:p>
          <a:p>
            <a:r>
              <a:rPr lang="en-US" sz="1200" dirty="0">
                <a:highlight>
                  <a:srgbClr val="FFFF00"/>
                </a:highlight>
                <a:hlinkClick r:id="rId15" action="ppaction://hlinksldjump"/>
              </a:rPr>
              <a:t>XZ</a:t>
            </a:r>
            <a:r>
              <a:rPr lang="en-US" sz="1200" dirty="0">
                <a:hlinkClick r:id="rId15" action="ppaction://hlinksldjump"/>
              </a:rPr>
              <a:t>CVPR</a:t>
            </a:r>
            <a:endParaRPr lang="en-US" sz="1200" dirty="0"/>
          </a:p>
          <a:p>
            <a:r>
              <a:rPr lang="en-US" sz="1200" dirty="0">
                <a:hlinkClick r:id="rId16" action="ppaction://hlinksldjump"/>
              </a:rPr>
              <a:t>XZ</a:t>
            </a:r>
            <a:r>
              <a:rPr lang="en-US" sz="1200" dirty="0">
                <a:highlight>
                  <a:srgbClr val="FFFF00"/>
                </a:highlight>
                <a:hlinkClick r:id="rId16" action="ppaction://hlinksldjump"/>
              </a:rPr>
              <a:t>CV</a:t>
            </a:r>
            <a:r>
              <a:rPr lang="en-US" sz="1200" dirty="0">
                <a:hlinkClick r:id="rId16" action="ppaction://hlinksldjump"/>
              </a:rPr>
              <a:t>PR</a:t>
            </a:r>
            <a:endParaRPr lang="en-US" sz="1200" dirty="0"/>
          </a:p>
          <a:p>
            <a:r>
              <a:rPr lang="en-US" sz="1200" dirty="0">
                <a:hlinkClick r:id="rId17" action="ppaction://hlinksldjump"/>
              </a:rPr>
              <a:t>XZCV</a:t>
            </a:r>
            <a:r>
              <a:rPr lang="en-US" sz="1200" dirty="0">
                <a:highlight>
                  <a:srgbClr val="FFFF00"/>
                </a:highlight>
                <a:hlinkClick r:id="rId17" action="ppaction://hlinksldjump"/>
              </a:rPr>
              <a:t>P</a:t>
            </a:r>
            <a:r>
              <a:rPr lang="en-US" sz="1200" dirty="0">
                <a:hlinkClick r:id="rId17" action="ppaction://hlinksldjump"/>
              </a:rPr>
              <a:t>R</a:t>
            </a:r>
            <a:endParaRPr lang="en-US" sz="1200" dirty="0"/>
          </a:p>
          <a:p>
            <a:r>
              <a:rPr lang="en-US" sz="1200" dirty="0">
                <a:hlinkClick r:id="rId18" action="ppaction://hlinksldjump"/>
              </a:rPr>
              <a:t>XZCVP</a:t>
            </a:r>
            <a:r>
              <a:rPr lang="en-US" sz="1200" dirty="0">
                <a:highlight>
                  <a:srgbClr val="FFFF00"/>
                </a:highlight>
                <a:hlinkClick r:id="rId18" action="ppaction://hlinksldjump"/>
              </a:rPr>
              <a:t>R</a:t>
            </a:r>
            <a:endParaRPr lang="en-US" sz="1200" dirty="0">
              <a:highlight>
                <a:srgbClr val="FFFF00"/>
              </a:highlight>
            </a:endParaRPr>
          </a:p>
        </p:txBody>
      </p:sp>
      <p:sp>
        <p:nvSpPr>
          <p:cNvPr id="11" name="Text Placeholder 2">
            <a:extLst>
              <a:ext uri="{FF2B5EF4-FFF2-40B4-BE49-F238E27FC236}">
                <a16:creationId xmlns:a16="http://schemas.microsoft.com/office/drawing/2014/main" id="{D49B5AE9-1B8A-4509-AF76-AE122A865049}"/>
              </a:ext>
            </a:extLst>
          </p:cNvPr>
          <p:cNvSpPr txBox="1">
            <a:spLocks/>
          </p:cNvSpPr>
          <p:nvPr/>
        </p:nvSpPr>
        <p:spPr>
          <a:xfrm>
            <a:off x="5218827" y="718278"/>
            <a:ext cx="2685001"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hlinkClick r:id="rId19" action="ppaction://hlinksldjump"/>
              </a:rPr>
              <a:t>XZCVPR: Implementation in practice</a:t>
            </a:r>
            <a:endParaRPr lang="en-US" sz="1200" dirty="0"/>
          </a:p>
          <a:p>
            <a:r>
              <a:rPr lang="en-US" sz="1200" dirty="0">
                <a:hlinkClick r:id="rId20" action="ppaction://hlinksldjump"/>
              </a:rPr>
              <a:t>“Usual” Components versus Principal Components, again</a:t>
            </a:r>
            <a:endParaRPr lang="en-US" sz="1200" dirty="0"/>
          </a:p>
          <a:p>
            <a:r>
              <a:rPr lang="en-US" sz="1200" dirty="0">
                <a:hlinkClick r:id="rId21" action="ppaction://hlinksldjump"/>
              </a:rPr>
              <a:t>Application: The MNIST database of handwritten digits</a:t>
            </a:r>
            <a:endParaRPr lang="en-US" sz="1200" dirty="0"/>
          </a:p>
          <a:p>
            <a:r>
              <a:rPr lang="en-US" sz="1200" dirty="0">
                <a:hlinkClick r:id="rId22" action="ppaction://hlinksldjump"/>
              </a:rPr>
              <a:t>The numerical structure of a single handwritten digit image</a:t>
            </a:r>
            <a:endParaRPr lang="en-US" sz="1200" dirty="0"/>
          </a:p>
          <a:p>
            <a:r>
              <a:rPr lang="en-US" sz="1200" dirty="0">
                <a:hlinkClick r:id="rId23" action="ppaction://hlinksldjump"/>
              </a:rPr>
              <a:t>Digits represented as feature vectors</a:t>
            </a:r>
            <a:endParaRPr lang="en-US" sz="1200" dirty="0"/>
          </a:p>
          <a:p>
            <a:r>
              <a:rPr lang="en-US" sz="1200" dirty="0">
                <a:hlinkClick r:id="rId24" action="ppaction://hlinksldjump"/>
              </a:rPr>
              <a:t>Dimension reduction of digit feature vectors</a:t>
            </a:r>
            <a:endParaRPr lang="en-US" sz="1200" dirty="0"/>
          </a:p>
          <a:p>
            <a:r>
              <a:rPr lang="en-US" sz="1200" dirty="0">
                <a:hlinkClick r:id="rId25" action="ppaction://hlinksldjump"/>
              </a:rPr>
              <a:t>Low Dimensional Approximations (The MNIST database of handwritten digits)</a:t>
            </a:r>
            <a:endParaRPr lang="en-US" sz="1200" dirty="0"/>
          </a:p>
          <a:p>
            <a:r>
              <a:rPr lang="en-US" sz="1200" dirty="0">
                <a:hlinkClick r:id="rId26" action="ppaction://hlinksldjump"/>
              </a:rPr>
              <a:t>A 2D scatterplot of the first two principal components</a:t>
            </a:r>
            <a:endParaRPr lang="en-US" sz="1200" dirty="0"/>
          </a:p>
          <a:p>
            <a:r>
              <a:rPr lang="en-US" sz="1200" dirty="0">
                <a:hlinkClick r:id="rId27" action="ppaction://hlinksldjump"/>
              </a:rPr>
              <a:t>Assignment 3: 100 points (unofficial version)</a:t>
            </a:r>
            <a:endParaRPr lang="en-US" sz="1200" dirty="0"/>
          </a:p>
          <a:p>
            <a:r>
              <a:rPr lang="en-US" sz="1200" dirty="0">
                <a:hlinkClick r:id="rId28" action="ppaction://hlinksldjump"/>
              </a:rPr>
              <a:t>What is the point? How is PCA practically useful?</a:t>
            </a:r>
            <a:endParaRPr lang="en-US" sz="1200" dirty="0"/>
          </a:p>
          <a:p>
            <a:r>
              <a:rPr lang="en-US" sz="1200" dirty="0">
                <a:hlinkClick r:id="rId29" action="ppaction://hlinksldjump"/>
              </a:rPr>
              <a:t>How many PCA components do I need to use?</a:t>
            </a:r>
            <a:endParaRPr lang="en-US" sz="1200" dirty="0"/>
          </a:p>
          <a:p>
            <a:r>
              <a:rPr lang="en-US" sz="1200" dirty="0">
                <a:hlinkClick r:id="rId30" action="ppaction://hlinksldjump"/>
              </a:rPr>
              <a:t>PCA in pictures</a:t>
            </a:r>
            <a:endParaRPr lang="en-US" sz="1200" dirty="0"/>
          </a:p>
          <a:p>
            <a:r>
              <a:rPr lang="en-US" sz="1200" dirty="0">
                <a:hlinkClick r:id="rId31" action="ppaction://hlinksldjump"/>
              </a:rPr>
              <a:t>PCA in pictures (</a:t>
            </a:r>
            <a:r>
              <a:rPr lang="en-US" sz="1200" dirty="0" err="1">
                <a:hlinkClick r:id="rId31" action="ppaction://hlinksldjump"/>
              </a:rPr>
              <a:t>contd</a:t>
            </a:r>
            <a:r>
              <a:rPr lang="en-US" sz="1200" dirty="0">
                <a:hlinkClick r:id="rId31" action="ppaction://hlinksldjump"/>
              </a:rPr>
              <a:t>)</a:t>
            </a:r>
            <a:endParaRPr lang="en-US" sz="1200" dirty="0"/>
          </a:p>
          <a:p>
            <a:endParaRPr lang="en-US" sz="1200" dirty="0"/>
          </a:p>
        </p:txBody>
      </p:sp>
    </p:spTree>
    <p:extLst>
      <p:ext uri="{BB962C8B-B14F-4D97-AF65-F5344CB8AC3E}">
        <p14:creationId xmlns:p14="http://schemas.microsoft.com/office/powerpoint/2010/main" val="2727304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Looking good, Bayesian!</a:t>
            </a:r>
            <a:endParaRPr lang="en-US" dirty="0"/>
          </a:p>
        </p:txBody>
      </p:sp>
      <p:pic>
        <p:nvPicPr>
          <p:cNvPr id="3" name="Picture 2"/>
          <p:cNvPicPr>
            <a:picLocks noChangeAspect="1"/>
          </p:cNvPicPr>
          <p:nvPr/>
        </p:nvPicPr>
        <p:blipFill>
          <a:blip r:embed="rId2"/>
          <a:stretch>
            <a:fillRect/>
          </a:stretch>
        </p:blipFill>
        <p:spPr>
          <a:xfrm>
            <a:off x="1247674" y="1277470"/>
            <a:ext cx="6648648" cy="4262192"/>
          </a:xfrm>
          <a:prstGeom prst="rect">
            <a:avLst/>
          </a:prstGeom>
        </p:spPr>
      </p:pic>
      <p:sp>
        <p:nvSpPr>
          <p:cNvPr id="4" name="Rectangle 3"/>
          <p:cNvSpPr/>
          <p:nvPr/>
        </p:nvSpPr>
        <p:spPr>
          <a:xfrm>
            <a:off x="1247674" y="5691699"/>
            <a:ext cx="4667047" cy="369332"/>
          </a:xfrm>
          <a:prstGeom prst="rect">
            <a:avLst/>
          </a:prstGeom>
        </p:spPr>
        <p:txBody>
          <a:bodyPr wrap="none">
            <a:spAutoFit/>
          </a:bodyPr>
          <a:lstStyle/>
          <a:p>
            <a:r>
              <a:rPr lang="en-US" dirty="0">
                <a:solidFill>
                  <a:srgbClr val="222222"/>
                </a:solidFill>
                <a:latin typeface="NeueHaas"/>
              </a:rPr>
              <a:t>HP Autonomy’s headquarters in Cambridge, UK.</a:t>
            </a:r>
            <a:endParaRPr lang="en-US" dirty="0"/>
          </a:p>
        </p:txBody>
      </p:sp>
    </p:spTree>
    <p:extLst>
      <p:ext uri="{BB962C8B-B14F-4D97-AF65-F5344CB8AC3E}">
        <p14:creationId xmlns:p14="http://schemas.microsoft.com/office/powerpoint/2010/main" val="1893132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48978" y="906230"/>
            <a:ext cx="870998" cy="646331"/>
          </a:xfrm>
          <a:prstGeom prst="rect">
            <a:avLst/>
          </a:prstGeom>
          <a:ln w="38100">
            <a:solidFill>
              <a:schemeClr val="tx1"/>
            </a:solidFill>
          </a:ln>
        </p:spPr>
        <p:txBody>
          <a:bodyPr wrap="square">
            <a:spAutoFit/>
          </a:bodyPr>
          <a:lstStyle/>
          <a:p>
            <a:r>
              <a:rPr lang="en-US" dirty="0">
                <a:latin typeface="Arial" panose="020B0604020202020204" pitchFamily="34" charset="0"/>
                <a:cs typeface="Arial" panose="020B0604020202020204" pitchFamily="34" charset="0"/>
              </a:rPr>
              <a:t>Prior</a:t>
            </a:r>
          </a:p>
          <a:p>
            <a:r>
              <a:rPr lang="en-US" dirty="0">
                <a:latin typeface="Arial" panose="020B0604020202020204" pitchFamily="34" charset="0"/>
                <a:cs typeface="Arial" panose="020B0604020202020204" pitchFamily="34" charset="0"/>
              </a:rPr>
              <a:t>Belief</a:t>
            </a:r>
          </a:p>
        </p:txBody>
      </p:sp>
      <p:sp>
        <p:nvSpPr>
          <p:cNvPr id="6" name="Rectangle 5"/>
          <p:cNvSpPr/>
          <p:nvPr/>
        </p:nvSpPr>
        <p:spPr>
          <a:xfrm>
            <a:off x="5489976" y="901765"/>
            <a:ext cx="1332673" cy="646331"/>
          </a:xfrm>
          <a:prstGeom prst="rect">
            <a:avLst/>
          </a:prstGeom>
          <a:ln w="38100">
            <a:solidFill>
              <a:schemeClr val="tx1"/>
            </a:solidFill>
          </a:ln>
        </p:spPr>
        <p:txBody>
          <a:bodyPr wrap="none">
            <a:spAutoFit/>
          </a:bodyPr>
          <a:lstStyle/>
          <a:p>
            <a:r>
              <a:rPr lang="en-US" dirty="0">
                <a:latin typeface="Arial" panose="020B0604020202020204" pitchFamily="34" charset="0"/>
                <a:cs typeface="Arial" panose="020B0604020202020204" pitchFamily="34" charset="0"/>
              </a:rPr>
              <a:t>Extra</a:t>
            </a:r>
          </a:p>
          <a:p>
            <a:r>
              <a:rPr lang="en-US" dirty="0">
                <a:latin typeface="Arial" panose="020B0604020202020204" pitchFamily="34" charset="0"/>
                <a:cs typeface="Arial" panose="020B0604020202020204" pitchFamily="34" charset="0"/>
              </a:rPr>
              <a:t>Information</a:t>
            </a:r>
          </a:p>
        </p:txBody>
      </p:sp>
      <p:sp>
        <p:nvSpPr>
          <p:cNvPr id="7" name="Rectangle 6"/>
          <p:cNvSpPr/>
          <p:nvPr/>
        </p:nvSpPr>
        <p:spPr>
          <a:xfrm>
            <a:off x="1434923" y="901765"/>
            <a:ext cx="1056700" cy="646331"/>
          </a:xfrm>
          <a:prstGeom prst="rect">
            <a:avLst/>
          </a:prstGeom>
          <a:ln w="38100">
            <a:solidFill>
              <a:schemeClr val="tx1"/>
            </a:solidFill>
          </a:ln>
        </p:spPr>
        <p:txBody>
          <a:bodyPr wrap="none">
            <a:spAutoFit/>
          </a:bodyPr>
          <a:lstStyle/>
          <a:p>
            <a:r>
              <a:rPr lang="en-US" dirty="0">
                <a:latin typeface="Arial" panose="020B0604020202020204" pitchFamily="34" charset="0"/>
                <a:cs typeface="Arial" panose="020B0604020202020204" pitchFamily="34" charset="0"/>
              </a:rPr>
              <a:t>Updated</a:t>
            </a:r>
          </a:p>
          <a:p>
            <a:r>
              <a:rPr lang="en-US" dirty="0">
                <a:latin typeface="Arial" panose="020B0604020202020204" pitchFamily="34" charset="0"/>
                <a:cs typeface="Arial" panose="020B0604020202020204" pitchFamily="34" charset="0"/>
              </a:rPr>
              <a:t>Belief</a:t>
            </a:r>
          </a:p>
        </p:txBody>
      </p:sp>
      <p:sp>
        <p:nvSpPr>
          <p:cNvPr id="8" name="TextBox 7"/>
          <p:cNvSpPr txBox="1"/>
          <p:nvPr/>
        </p:nvSpPr>
        <p:spPr>
          <a:xfrm>
            <a:off x="5064860" y="932542"/>
            <a:ext cx="425116" cy="584775"/>
          </a:xfrm>
          <a:prstGeom prst="rect">
            <a:avLst/>
          </a:prstGeom>
          <a:ln w="38100">
            <a:noFill/>
          </a:ln>
        </p:spPr>
        <p:txBody>
          <a:bodyPr wrap="none">
            <a:spAutoFit/>
          </a:bodyPr>
          <a:lstStyle>
            <a:defPPr>
              <a:defRPr lang="en-US"/>
            </a:defPPr>
            <a:lvl1pPr>
              <a:defRPr>
                <a:solidFill>
                  <a:srgbClr val="222222"/>
                </a:solidFill>
                <a:latin typeface="NeueHaas"/>
              </a:defRPr>
            </a:lvl1pPr>
          </a:lstStyle>
          <a:p>
            <a:r>
              <a:rPr lang="en-US" sz="3200" dirty="0">
                <a:solidFill>
                  <a:schemeClr val="tx1"/>
                </a:solidFill>
                <a:latin typeface="Arial" panose="020B0604020202020204" pitchFamily="34" charset="0"/>
                <a:cs typeface="Arial" panose="020B0604020202020204" pitchFamily="34" charset="0"/>
              </a:rPr>
              <a:t>×</a:t>
            </a:r>
          </a:p>
        </p:txBody>
      </p:sp>
      <p:sp>
        <p:nvSpPr>
          <p:cNvPr id="9" name="TextBox 8"/>
          <p:cNvSpPr txBox="1"/>
          <p:nvPr/>
        </p:nvSpPr>
        <p:spPr>
          <a:xfrm>
            <a:off x="3107742" y="932542"/>
            <a:ext cx="425116" cy="584775"/>
          </a:xfrm>
          <a:prstGeom prst="rect">
            <a:avLst/>
          </a:prstGeom>
          <a:ln w="38100">
            <a:noFill/>
          </a:ln>
        </p:spPr>
        <p:txBody>
          <a:bodyPr wrap="none">
            <a:spAutoFit/>
          </a:bodyPr>
          <a:lstStyle>
            <a:defPPr>
              <a:defRPr lang="en-US"/>
            </a:defPPr>
            <a:lvl1pPr>
              <a:defRPr>
                <a:solidFill>
                  <a:srgbClr val="222222"/>
                </a:solidFill>
                <a:latin typeface="NeueHaas"/>
              </a:defRPr>
            </a:lvl1pPr>
          </a:lstStyle>
          <a:p>
            <a:r>
              <a:rPr lang="en-US" sz="3200" dirty="0">
                <a:solidFill>
                  <a:schemeClr val="tx1"/>
                </a:solidFill>
                <a:latin typeface="Arial" panose="020B0604020202020204" pitchFamily="34" charset="0"/>
                <a:cs typeface="Arial" panose="020B0604020202020204" pitchFamily="34" charset="0"/>
              </a:rPr>
              <a:t>=</a:t>
            </a:r>
          </a:p>
        </p:txBody>
      </p:sp>
      <p:sp>
        <p:nvSpPr>
          <p:cNvPr id="11" name="Title 1"/>
          <p:cNvSpPr>
            <a:spLocks noGrp="1"/>
          </p:cNvSpPr>
          <p:nvPr>
            <p:ph type="title"/>
          </p:nvPr>
        </p:nvSpPr>
        <p:spPr/>
        <p:txBody>
          <a:bodyPr/>
          <a:lstStyle/>
          <a:p>
            <a:r>
              <a:rPr lang="en-US" i="1" dirty="0"/>
              <a:t>Looking good, Bayesian!</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4148978" y="2213662"/>
                <a:ext cx="870998"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r>
                        <a:rPr lang="en-US" sz="2400" i="1">
                          <a:latin typeface="Cambria Math" panose="02040503050406030204" pitchFamily="18" charset="0"/>
                          <a:cs typeface="Arial" panose="020B0604020202020204" pitchFamily="34" charset="0"/>
                        </a:rPr>
                        <m:t>𝐴</m:t>
                      </m:r>
                      <m:r>
                        <a:rPr lang="en-US" sz="2400" i="1">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148978" y="2213662"/>
                <a:ext cx="870998" cy="646331"/>
              </a:xfrm>
              <a:prstGeom prst="rect">
                <a:avLst/>
              </a:prstGeom>
              <a:blipFill>
                <a:blip r:embed="rId2"/>
                <a:stretch>
                  <a:fillRect l="-2703"/>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489976" y="2209197"/>
                <a:ext cx="1332673"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cs typeface="Arial" panose="020B0604020202020204" pitchFamily="34" charset="0"/>
                        </a:rPr>
                        <m:t>𝑝</m:t>
                      </m:r>
                      <m:r>
                        <a:rPr lang="en-US" sz="240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i="1">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𝐴</m:t>
                      </m:r>
                      <m:r>
                        <a:rPr lang="en-US" sz="2400" i="1">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489976" y="2209197"/>
                <a:ext cx="1332673" cy="646331"/>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434923" y="2209197"/>
                <a:ext cx="1056700"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𝑝</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𝐴</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1434923" y="2209197"/>
                <a:ext cx="1056700" cy="646331"/>
              </a:xfrm>
              <a:prstGeom prst="rect">
                <a:avLst/>
              </a:prstGeom>
              <a:blipFill>
                <a:blip r:embed="rId4"/>
                <a:stretch>
                  <a:fillRect l="-4444"/>
                </a:stretch>
              </a:blipFill>
              <a:ln w="38100">
                <a:solidFill>
                  <a:schemeClr val="tx1"/>
                </a:solidFill>
              </a:ln>
            </p:spPr>
            <p:txBody>
              <a:bodyPr/>
              <a:lstStyle/>
              <a:p>
                <a:r>
                  <a:rPr lang="en-US">
                    <a:noFill/>
                  </a:rPr>
                  <a:t> </a:t>
                </a:r>
              </a:p>
            </p:txBody>
          </p:sp>
        </mc:Fallback>
      </mc:AlternateContent>
      <p:sp>
        <p:nvSpPr>
          <p:cNvPr id="20" name="TextBox 19"/>
          <p:cNvSpPr txBox="1"/>
          <p:nvPr/>
        </p:nvSpPr>
        <p:spPr>
          <a:xfrm>
            <a:off x="5064860" y="2239974"/>
            <a:ext cx="425116" cy="584775"/>
          </a:xfrm>
          <a:prstGeom prst="rect">
            <a:avLst/>
          </a:prstGeom>
          <a:ln w="38100">
            <a:noFill/>
          </a:ln>
        </p:spPr>
        <p:txBody>
          <a:bodyPr wrap="none">
            <a:noAutofit/>
          </a:bodyPr>
          <a:lstStyle>
            <a:defPPr>
              <a:defRPr lang="en-US"/>
            </a:defPPr>
            <a:lvl1pPr>
              <a:defRPr>
                <a:solidFill>
                  <a:srgbClr val="222222"/>
                </a:solidFill>
                <a:latin typeface="NeueHaas"/>
              </a:defRPr>
            </a:lvl1pPr>
          </a:lstStyle>
          <a:p>
            <a:pPr algn="ctr"/>
            <a:r>
              <a:rPr lang="en-US" sz="3200" dirty="0">
                <a:solidFill>
                  <a:schemeClr val="tx1"/>
                </a:solidFill>
                <a:latin typeface="Arial" panose="020B0604020202020204" pitchFamily="34" charset="0"/>
                <a:cs typeface="Arial" panose="020B0604020202020204" pitchFamily="34" charset="0"/>
              </a:rPr>
              <a:t>×</a:t>
            </a:r>
          </a:p>
        </p:txBody>
      </p:sp>
      <p:sp>
        <p:nvSpPr>
          <p:cNvPr id="21" name="TextBox 20"/>
          <p:cNvSpPr txBox="1"/>
          <p:nvPr/>
        </p:nvSpPr>
        <p:spPr>
          <a:xfrm>
            <a:off x="3107742" y="2239974"/>
            <a:ext cx="425116" cy="584775"/>
          </a:xfrm>
          <a:prstGeom prst="rect">
            <a:avLst/>
          </a:prstGeom>
          <a:ln w="38100">
            <a:noFill/>
          </a:ln>
        </p:spPr>
        <p:txBody>
          <a:bodyPr wrap="none">
            <a:noAutofit/>
          </a:bodyPr>
          <a:lstStyle>
            <a:defPPr>
              <a:defRPr lang="en-US"/>
            </a:defPPr>
            <a:lvl1pPr>
              <a:defRPr>
                <a:solidFill>
                  <a:srgbClr val="222222"/>
                </a:solidFill>
                <a:latin typeface="NeueHaas"/>
              </a:defRPr>
            </a:lvl1pPr>
          </a:lstStyle>
          <a:p>
            <a:pPr algn="ctr"/>
            <a:r>
              <a:rPr lang="en-US" sz="3200" dirty="0">
                <a:solidFill>
                  <a:schemeClr val="tx1"/>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2" name="Rectangle 21"/>
              <p:cNvSpPr/>
              <p:nvPr/>
            </p:nvSpPr>
            <p:spPr>
              <a:xfrm>
                <a:off x="4148978" y="3136827"/>
                <a:ext cx="870998"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𝐵</m:t>
                      </m:r>
                      <m:r>
                        <a:rPr lang="en-US" sz="2400" i="1">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4148978" y="3136827"/>
                <a:ext cx="870998" cy="646331"/>
              </a:xfrm>
              <a:prstGeom prst="rect">
                <a:avLst/>
              </a:prstGeom>
              <a:blipFill>
                <a:blip r:embed="rId5"/>
                <a:stretch>
                  <a:fillRect l="-3378"/>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489976" y="3132362"/>
                <a:ext cx="1332673"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cs typeface="Arial" panose="020B0604020202020204" pitchFamily="34" charset="0"/>
                        </a:rPr>
                        <m:t>𝑝</m:t>
                      </m:r>
                      <m:r>
                        <a:rPr lang="en-US" sz="240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i="1">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𝐵</m:t>
                      </m:r>
                      <m:r>
                        <a:rPr lang="en-US" sz="2400" i="1">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5489976" y="3132362"/>
                <a:ext cx="1332673" cy="646331"/>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434923" y="3132362"/>
                <a:ext cx="1056700"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𝑝</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1434923" y="3132362"/>
                <a:ext cx="1056700" cy="646331"/>
              </a:xfrm>
              <a:prstGeom prst="rect">
                <a:avLst/>
              </a:prstGeom>
              <a:blipFill>
                <a:blip r:embed="rId7"/>
                <a:stretch>
                  <a:fillRect l="-5000" r="-556"/>
                </a:stretch>
              </a:blipFill>
              <a:ln w="38100">
                <a:solidFill>
                  <a:schemeClr val="tx1"/>
                </a:solidFill>
              </a:ln>
            </p:spPr>
            <p:txBody>
              <a:bodyPr/>
              <a:lstStyle/>
              <a:p>
                <a:r>
                  <a:rPr lang="en-US">
                    <a:noFill/>
                  </a:rPr>
                  <a:t> </a:t>
                </a:r>
              </a:p>
            </p:txBody>
          </p:sp>
        </mc:Fallback>
      </mc:AlternateContent>
      <p:sp>
        <p:nvSpPr>
          <p:cNvPr id="25" name="TextBox 24"/>
          <p:cNvSpPr txBox="1"/>
          <p:nvPr/>
        </p:nvSpPr>
        <p:spPr>
          <a:xfrm>
            <a:off x="5064860" y="3163139"/>
            <a:ext cx="425116" cy="584775"/>
          </a:xfrm>
          <a:prstGeom prst="rect">
            <a:avLst/>
          </a:prstGeom>
          <a:ln w="38100">
            <a:noFill/>
          </a:ln>
        </p:spPr>
        <p:txBody>
          <a:bodyPr wrap="none">
            <a:noAutofit/>
          </a:bodyPr>
          <a:lstStyle>
            <a:defPPr>
              <a:defRPr lang="en-US"/>
            </a:defPPr>
            <a:lvl1pPr>
              <a:defRPr>
                <a:solidFill>
                  <a:srgbClr val="222222"/>
                </a:solidFill>
                <a:latin typeface="NeueHaas"/>
              </a:defRPr>
            </a:lvl1pPr>
          </a:lstStyle>
          <a:p>
            <a:pPr algn="ctr"/>
            <a:r>
              <a:rPr lang="en-US" sz="3200" dirty="0">
                <a:solidFill>
                  <a:schemeClr val="tx1"/>
                </a:solidFill>
                <a:latin typeface="Arial" panose="020B0604020202020204" pitchFamily="34" charset="0"/>
                <a:cs typeface="Arial" panose="020B0604020202020204" pitchFamily="34" charset="0"/>
              </a:rPr>
              <a:t>×</a:t>
            </a:r>
          </a:p>
        </p:txBody>
      </p:sp>
      <p:sp>
        <p:nvSpPr>
          <p:cNvPr id="26" name="TextBox 25"/>
          <p:cNvSpPr txBox="1"/>
          <p:nvPr/>
        </p:nvSpPr>
        <p:spPr>
          <a:xfrm>
            <a:off x="3107742" y="3163139"/>
            <a:ext cx="425116" cy="584775"/>
          </a:xfrm>
          <a:prstGeom prst="rect">
            <a:avLst/>
          </a:prstGeom>
          <a:ln w="38100">
            <a:noFill/>
          </a:ln>
        </p:spPr>
        <p:txBody>
          <a:bodyPr wrap="none">
            <a:noAutofit/>
          </a:bodyPr>
          <a:lstStyle>
            <a:defPPr>
              <a:defRPr lang="en-US"/>
            </a:defPPr>
            <a:lvl1pPr>
              <a:defRPr>
                <a:solidFill>
                  <a:srgbClr val="222222"/>
                </a:solidFill>
                <a:latin typeface="NeueHaas"/>
              </a:defRPr>
            </a:lvl1pPr>
          </a:lstStyle>
          <a:p>
            <a:pPr algn="ctr"/>
            <a:r>
              <a:rPr lang="en-US" sz="3200" dirty="0">
                <a:solidFill>
                  <a:schemeClr val="tx1"/>
                </a:solidFill>
                <a:latin typeface="Arial" panose="020B0604020202020204" pitchFamily="34" charset="0"/>
                <a:cs typeface="Arial" panose="020B0604020202020204" pitchFamily="34" charset="0"/>
              </a:rPr>
              <a:t>=</a:t>
            </a:r>
          </a:p>
        </p:txBody>
      </p:sp>
      <p:sp>
        <p:nvSpPr>
          <p:cNvPr id="27" name="Rectangle 26"/>
          <p:cNvSpPr/>
          <p:nvPr/>
        </p:nvSpPr>
        <p:spPr>
          <a:xfrm>
            <a:off x="5603706" y="4982773"/>
            <a:ext cx="3308809" cy="101566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dirty="0">
                <a:solidFill>
                  <a:srgbClr val="FF0000"/>
                </a:solidFill>
              </a:rPr>
              <a:t>Note:</a:t>
            </a:r>
          </a:p>
          <a:p>
            <a:pPr marL="171450" indent="-171450">
              <a:buFont typeface="Arial" panose="020B0604020202020204" pitchFamily="34" charset="0"/>
              <a:buChar char="•"/>
            </a:pPr>
            <a:r>
              <a:rPr lang="en-US" sz="1200" dirty="0">
                <a:solidFill>
                  <a:srgbClr val="FF0000"/>
                </a:solidFill>
              </a:rPr>
              <a:t>Prior and likelihood do not need to be probabilities</a:t>
            </a:r>
          </a:p>
          <a:p>
            <a:pPr marL="171450" indent="-171450">
              <a:buFont typeface="Arial" panose="020B0604020202020204" pitchFamily="34" charset="0"/>
              <a:buChar char="•"/>
            </a:pPr>
            <a:r>
              <a:rPr lang="en-US" sz="1200" dirty="0">
                <a:solidFill>
                  <a:srgbClr val="FF0000"/>
                </a:solidFill>
              </a:rPr>
              <a:t>Posterior MUST be a probability I.e. 𝑝(𝐴|𝑥)+𝑝(</a:t>
            </a:r>
            <a:r>
              <a:rPr lang="en-US" sz="1200" i="1" dirty="0">
                <a:solidFill>
                  <a:srgbClr val="FF0000"/>
                </a:solidFill>
              </a:rPr>
              <a:t>B</a:t>
            </a:r>
            <a:r>
              <a:rPr lang="en-US" sz="1200" dirty="0">
                <a:solidFill>
                  <a:srgbClr val="FF0000"/>
                </a:solidFill>
              </a:rPr>
              <a:t>|𝑥)=1</a:t>
            </a:r>
          </a:p>
        </p:txBody>
      </p:sp>
      <p:sp>
        <p:nvSpPr>
          <p:cNvPr id="28" name="Rectangle 27"/>
          <p:cNvSpPr/>
          <p:nvPr/>
        </p:nvSpPr>
        <p:spPr>
          <a:xfrm>
            <a:off x="4034450" y="3778693"/>
            <a:ext cx="508473"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Prior</a:t>
            </a:r>
          </a:p>
        </p:txBody>
      </p:sp>
      <p:sp>
        <p:nvSpPr>
          <p:cNvPr id="29" name="Rectangle 28"/>
          <p:cNvSpPr/>
          <p:nvPr/>
        </p:nvSpPr>
        <p:spPr>
          <a:xfrm>
            <a:off x="5381859" y="3778526"/>
            <a:ext cx="872355"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Likelihood</a:t>
            </a:r>
          </a:p>
        </p:txBody>
      </p:sp>
      <p:sp>
        <p:nvSpPr>
          <p:cNvPr id="30" name="Rectangle 29"/>
          <p:cNvSpPr/>
          <p:nvPr/>
        </p:nvSpPr>
        <p:spPr>
          <a:xfrm>
            <a:off x="1341911" y="3778526"/>
            <a:ext cx="798617"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Posterior</a:t>
            </a:r>
          </a:p>
        </p:txBody>
      </p:sp>
    </p:spTree>
    <p:extLst>
      <p:ext uri="{BB962C8B-B14F-4D97-AF65-F5344CB8AC3E}">
        <p14:creationId xmlns:p14="http://schemas.microsoft.com/office/powerpoint/2010/main" val="8051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7" grpId="0" animBg="1"/>
      <p:bldP spid="18" grpId="0" animBg="1"/>
      <p:bldP spid="19" grpId="0" animBg="1"/>
      <p:bldP spid="20" grpId="0"/>
      <p:bldP spid="21" grpId="0"/>
      <p:bldP spid="22" grpId="0" animBg="1"/>
      <p:bldP spid="23" grpId="0" animBg="1"/>
      <p:bldP spid="24" grpId="0" animBg="1"/>
      <p:bldP spid="25" grpId="0"/>
      <p:bldP spid="26" grpId="0"/>
      <p:bldP spid="27" grpId="0" animBg="1"/>
      <p:bldP spid="28" grpId="0"/>
      <p:bldP spid="29" grpId="0"/>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Looking good, histogram!</a:t>
            </a:r>
            <a:endParaRPr lang="en-US" dirty="0"/>
          </a:p>
        </p:txBody>
      </p:sp>
      <p:pic>
        <p:nvPicPr>
          <p:cNvPr id="4" name="Picture 3"/>
          <p:cNvPicPr>
            <a:picLocks noChangeAspect="1"/>
          </p:cNvPicPr>
          <p:nvPr/>
        </p:nvPicPr>
        <p:blipFill rotWithShape="1">
          <a:blip r:embed="rId2"/>
          <a:srcRect b="5216"/>
          <a:stretch/>
        </p:blipFill>
        <p:spPr>
          <a:xfrm>
            <a:off x="2111684" y="537490"/>
            <a:ext cx="5102367" cy="5623518"/>
          </a:xfrm>
          <a:prstGeom prst="rect">
            <a:avLst/>
          </a:prstGeom>
        </p:spPr>
      </p:pic>
      <p:pic>
        <p:nvPicPr>
          <p:cNvPr id="5" name="Picture 4"/>
          <p:cNvPicPr>
            <a:picLocks noChangeAspect="1"/>
          </p:cNvPicPr>
          <p:nvPr/>
        </p:nvPicPr>
        <p:blipFill rotWithShape="1">
          <a:blip r:embed="rId3"/>
          <a:srcRect b="5216"/>
          <a:stretch/>
        </p:blipFill>
        <p:spPr>
          <a:xfrm>
            <a:off x="2111684" y="537490"/>
            <a:ext cx="5102367" cy="5623518"/>
          </a:xfrm>
          <a:prstGeom prst="rect">
            <a:avLst/>
          </a:prstGeom>
        </p:spPr>
      </p:pic>
      <p:pic>
        <p:nvPicPr>
          <p:cNvPr id="6" name="Picture 5"/>
          <p:cNvPicPr>
            <a:picLocks noChangeAspect="1"/>
          </p:cNvPicPr>
          <p:nvPr/>
        </p:nvPicPr>
        <p:blipFill rotWithShape="1">
          <a:blip r:embed="rId4"/>
          <a:srcRect b="5665"/>
          <a:stretch/>
        </p:blipFill>
        <p:spPr>
          <a:xfrm>
            <a:off x="2111684" y="537490"/>
            <a:ext cx="5102367" cy="5596885"/>
          </a:xfrm>
          <a:prstGeom prst="rect">
            <a:avLst/>
          </a:prstGeom>
        </p:spPr>
      </p:pic>
      <p:pic>
        <p:nvPicPr>
          <p:cNvPr id="7" name="Picture 6"/>
          <p:cNvPicPr>
            <a:picLocks noChangeAspect="1"/>
          </p:cNvPicPr>
          <p:nvPr/>
        </p:nvPicPr>
        <p:blipFill rotWithShape="1">
          <a:blip r:embed="rId5"/>
          <a:srcRect b="5665"/>
          <a:stretch/>
        </p:blipFill>
        <p:spPr>
          <a:xfrm>
            <a:off x="2111684" y="537490"/>
            <a:ext cx="5102367" cy="5596885"/>
          </a:xfrm>
          <a:prstGeom prst="rect">
            <a:avLst/>
          </a:prstGeom>
        </p:spPr>
      </p:pic>
      <p:pic>
        <p:nvPicPr>
          <p:cNvPr id="8" name="Picture 7"/>
          <p:cNvPicPr>
            <a:picLocks noChangeAspect="1"/>
          </p:cNvPicPr>
          <p:nvPr/>
        </p:nvPicPr>
        <p:blipFill rotWithShape="1">
          <a:blip r:embed="rId6"/>
          <a:srcRect b="5516"/>
          <a:stretch/>
        </p:blipFill>
        <p:spPr>
          <a:xfrm>
            <a:off x="2111684" y="537490"/>
            <a:ext cx="5102367" cy="5605762"/>
          </a:xfrm>
          <a:prstGeom prst="rect">
            <a:avLst/>
          </a:prstGeom>
        </p:spPr>
      </p:pic>
      <p:sp>
        <p:nvSpPr>
          <p:cNvPr id="9" name="Rectangle 8"/>
          <p:cNvSpPr/>
          <p:nvPr/>
        </p:nvSpPr>
        <p:spPr>
          <a:xfrm>
            <a:off x="3403006" y="1402626"/>
            <a:ext cx="2099934"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FF0000"/>
                </a:solidFill>
              </a:rPr>
              <a:t>The “wait for a query” method</a:t>
            </a:r>
          </a:p>
        </p:txBody>
      </p:sp>
      <p:sp>
        <p:nvSpPr>
          <p:cNvPr id="10" name="Rectangle 9"/>
          <p:cNvSpPr/>
          <p:nvPr/>
        </p:nvSpPr>
        <p:spPr>
          <a:xfrm>
            <a:off x="3302242" y="1402625"/>
            <a:ext cx="2301464"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FF0000"/>
                </a:solidFill>
              </a:rPr>
              <a:t>The “prepare in advance” method</a:t>
            </a:r>
          </a:p>
        </p:txBody>
      </p:sp>
      <p:sp>
        <p:nvSpPr>
          <p:cNvPr id="11" name="Rectangle 10"/>
          <p:cNvSpPr/>
          <p:nvPr/>
        </p:nvSpPr>
        <p:spPr>
          <a:xfrm>
            <a:off x="2906395" y="1402625"/>
            <a:ext cx="3093155"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FF0000"/>
                </a:solidFill>
              </a:rPr>
              <a:t>An edible arrangement of histogram bins in 2D</a:t>
            </a:r>
          </a:p>
        </p:txBody>
      </p:sp>
      <p:sp>
        <p:nvSpPr>
          <p:cNvPr id="12" name="Rectangle 11"/>
          <p:cNvSpPr/>
          <p:nvPr/>
        </p:nvSpPr>
        <p:spPr>
          <a:xfrm>
            <a:off x="5603706" y="5167439"/>
            <a:ext cx="3308809" cy="64633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dirty="0">
                <a:solidFill>
                  <a:srgbClr val="FF0000"/>
                </a:solidFill>
              </a:rPr>
              <a:t>Note: For each class, a total of 36 bins were filled to draw this histogram. Bins with a count of 0 are not shown.</a:t>
            </a:r>
          </a:p>
        </p:txBody>
      </p:sp>
    </p:spTree>
    <p:extLst>
      <p:ext uri="{BB962C8B-B14F-4D97-AF65-F5344CB8AC3E}">
        <p14:creationId xmlns:p14="http://schemas.microsoft.com/office/powerpoint/2010/main" val="361110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Classification in high dimensional feature spaces</a:t>
            </a:r>
          </a:p>
        </p:txBody>
      </p:sp>
      <p:pic>
        <p:nvPicPr>
          <p:cNvPr id="10" name="Picture 9" descr="File:Blacks-Law-&lt;strong&gt;Dictionary&lt;/strong&gt;.jpg - Wikipedia, the free encyclo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58" y="856141"/>
            <a:ext cx="3198820" cy="2313813"/>
          </a:xfrm>
          <a:prstGeom prst="rect">
            <a:avLst/>
          </a:prstGeom>
        </p:spPr>
      </p:pic>
      <p:sp>
        <p:nvSpPr>
          <p:cNvPr id="3" name="Rectangle 2"/>
          <p:cNvSpPr/>
          <p:nvPr/>
        </p:nvSpPr>
        <p:spPr>
          <a:xfrm>
            <a:off x="1223332" y="486809"/>
            <a:ext cx="131318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Dictionary</a:t>
            </a:r>
          </a:p>
        </p:txBody>
      </p:sp>
      <p:sp>
        <p:nvSpPr>
          <p:cNvPr id="11" name="Rectangle 10"/>
          <p:cNvSpPr/>
          <p:nvPr/>
        </p:nvSpPr>
        <p:spPr>
          <a:xfrm>
            <a:off x="290258" y="3834678"/>
            <a:ext cx="1336135" cy="276999"/>
          </a:xfrm>
          <a:prstGeom prst="rect">
            <a:avLst/>
          </a:prstGeom>
        </p:spPr>
        <p:txBody>
          <a:bodyPr wrap="square">
            <a:spAutoFit/>
          </a:bodyPr>
          <a:lstStyle/>
          <a:p>
            <a:r>
              <a:rPr lang="en-US" sz="1200" b="1" dirty="0">
                <a:latin typeface="Arial" panose="020B0604020202020204" pitchFamily="34" charset="0"/>
                <a:cs typeface="Arial" panose="020B0604020202020204" pitchFamily="34" charset="0"/>
              </a:rPr>
              <a:t>Document 1:</a:t>
            </a:r>
          </a:p>
        </p:txBody>
      </p:sp>
      <p:sp>
        <p:nvSpPr>
          <p:cNvPr id="12" name="Rectangle 11"/>
          <p:cNvSpPr/>
          <p:nvPr/>
        </p:nvSpPr>
        <p:spPr>
          <a:xfrm>
            <a:off x="1513895"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1:</a:t>
            </a:r>
          </a:p>
          <a:p>
            <a:r>
              <a:rPr lang="en-US" sz="1200" dirty="0">
                <a:latin typeface="Arial" panose="020B0604020202020204" pitchFamily="34" charset="0"/>
                <a:cs typeface="Arial" panose="020B0604020202020204" pitchFamily="34" charset="0"/>
              </a:rPr>
              <a:t>Freq 1</a:t>
            </a:r>
          </a:p>
        </p:txBody>
      </p:sp>
      <p:sp>
        <p:nvSpPr>
          <p:cNvPr id="13" name="Rectangle 12"/>
          <p:cNvSpPr/>
          <p:nvPr/>
        </p:nvSpPr>
        <p:spPr>
          <a:xfrm>
            <a:off x="2433220"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2:</a:t>
            </a:r>
          </a:p>
          <a:p>
            <a:r>
              <a:rPr lang="en-US" sz="1200" dirty="0">
                <a:latin typeface="Arial" panose="020B0604020202020204" pitchFamily="34" charset="0"/>
                <a:cs typeface="Arial" panose="020B0604020202020204" pitchFamily="34" charset="0"/>
              </a:rPr>
              <a:t>Freq 2</a:t>
            </a:r>
          </a:p>
        </p:txBody>
      </p:sp>
      <p:sp>
        <p:nvSpPr>
          <p:cNvPr id="14" name="Rectangle 13"/>
          <p:cNvSpPr/>
          <p:nvPr/>
        </p:nvSpPr>
        <p:spPr>
          <a:xfrm>
            <a:off x="3347620"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3:</a:t>
            </a:r>
          </a:p>
          <a:p>
            <a:r>
              <a:rPr lang="en-US" sz="1200" dirty="0">
                <a:latin typeface="Arial" panose="020B0604020202020204" pitchFamily="34" charset="0"/>
                <a:cs typeface="Arial" panose="020B0604020202020204" pitchFamily="34" charset="0"/>
              </a:rPr>
              <a:t>Freq 3</a:t>
            </a:r>
          </a:p>
        </p:txBody>
      </p:sp>
      <p:sp>
        <p:nvSpPr>
          <p:cNvPr id="16" name="Rectangle 15"/>
          <p:cNvSpPr/>
          <p:nvPr/>
        </p:nvSpPr>
        <p:spPr>
          <a:xfrm>
            <a:off x="4714296"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i:</a:t>
            </a:r>
          </a:p>
          <a:p>
            <a:r>
              <a:rPr lang="en-US" sz="1200" dirty="0">
                <a:latin typeface="Arial" panose="020B0604020202020204" pitchFamily="34" charset="0"/>
                <a:cs typeface="Arial" panose="020B0604020202020204" pitchFamily="34" charset="0"/>
              </a:rPr>
              <a:t>Freq </a:t>
            </a:r>
            <a:r>
              <a:rPr lang="en-US" sz="1200" dirty="0" err="1">
                <a:latin typeface="Arial" panose="020B0604020202020204" pitchFamily="34" charset="0"/>
                <a:cs typeface="Arial" panose="020B0604020202020204" pitchFamily="34" charset="0"/>
              </a:rPr>
              <a:t>i</a:t>
            </a:r>
            <a:endParaRPr lang="en-US" sz="1200" dirty="0">
              <a:latin typeface="Arial" panose="020B0604020202020204" pitchFamily="34" charset="0"/>
              <a:cs typeface="Arial" panose="020B0604020202020204" pitchFamily="34" charset="0"/>
            </a:endParaRPr>
          </a:p>
        </p:txBody>
      </p:sp>
      <p:sp>
        <p:nvSpPr>
          <p:cNvPr id="17" name="Rectangle 16"/>
          <p:cNvSpPr/>
          <p:nvPr/>
        </p:nvSpPr>
        <p:spPr>
          <a:xfrm>
            <a:off x="6080972"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d:</a:t>
            </a:r>
          </a:p>
          <a:p>
            <a:r>
              <a:rPr lang="en-US" sz="1200" dirty="0">
                <a:latin typeface="Arial" panose="020B0604020202020204" pitchFamily="34" charset="0"/>
                <a:cs typeface="Arial" panose="020B0604020202020204" pitchFamily="34" charset="0"/>
              </a:rPr>
              <a:t>Freq d</a:t>
            </a:r>
          </a:p>
        </p:txBody>
      </p:sp>
      <p:sp>
        <p:nvSpPr>
          <p:cNvPr id="18" name="Rectangle 17"/>
          <p:cNvSpPr/>
          <p:nvPr/>
        </p:nvSpPr>
        <p:spPr>
          <a:xfrm>
            <a:off x="290258" y="4511513"/>
            <a:ext cx="1336135" cy="276999"/>
          </a:xfrm>
          <a:prstGeom prst="rect">
            <a:avLst/>
          </a:prstGeom>
        </p:spPr>
        <p:txBody>
          <a:bodyPr wrap="square">
            <a:spAutoFit/>
          </a:bodyPr>
          <a:lstStyle/>
          <a:p>
            <a:r>
              <a:rPr lang="en-US" sz="1200" b="1" dirty="0">
                <a:latin typeface="Arial" panose="020B0604020202020204" pitchFamily="34" charset="0"/>
                <a:cs typeface="Arial" panose="020B0604020202020204" pitchFamily="34" charset="0"/>
              </a:rPr>
              <a:t>Document 2:</a:t>
            </a:r>
          </a:p>
        </p:txBody>
      </p:sp>
      <p:sp>
        <p:nvSpPr>
          <p:cNvPr id="19" name="Rectangle 18"/>
          <p:cNvSpPr/>
          <p:nvPr/>
        </p:nvSpPr>
        <p:spPr>
          <a:xfrm>
            <a:off x="1513895"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1:</a:t>
            </a:r>
          </a:p>
          <a:p>
            <a:r>
              <a:rPr lang="en-US" sz="1200" dirty="0">
                <a:latin typeface="Arial" panose="020B0604020202020204" pitchFamily="34" charset="0"/>
                <a:cs typeface="Arial" panose="020B0604020202020204" pitchFamily="34" charset="0"/>
              </a:rPr>
              <a:t>Freq 1</a:t>
            </a:r>
          </a:p>
        </p:txBody>
      </p:sp>
      <p:sp>
        <p:nvSpPr>
          <p:cNvPr id="20" name="Rectangle 19"/>
          <p:cNvSpPr/>
          <p:nvPr/>
        </p:nvSpPr>
        <p:spPr>
          <a:xfrm>
            <a:off x="2433220"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2:</a:t>
            </a:r>
          </a:p>
          <a:p>
            <a:r>
              <a:rPr lang="en-US" sz="1200" dirty="0">
                <a:latin typeface="Arial" panose="020B0604020202020204" pitchFamily="34" charset="0"/>
                <a:cs typeface="Arial" panose="020B0604020202020204" pitchFamily="34" charset="0"/>
              </a:rPr>
              <a:t>Freq 2</a:t>
            </a:r>
          </a:p>
        </p:txBody>
      </p:sp>
      <p:sp>
        <p:nvSpPr>
          <p:cNvPr id="21" name="Rectangle 20"/>
          <p:cNvSpPr/>
          <p:nvPr/>
        </p:nvSpPr>
        <p:spPr>
          <a:xfrm>
            <a:off x="3347620"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3:</a:t>
            </a:r>
          </a:p>
          <a:p>
            <a:r>
              <a:rPr lang="en-US" sz="1200" dirty="0">
                <a:latin typeface="Arial" panose="020B0604020202020204" pitchFamily="34" charset="0"/>
                <a:cs typeface="Arial" panose="020B0604020202020204" pitchFamily="34" charset="0"/>
              </a:rPr>
              <a:t>Freq 3</a:t>
            </a:r>
          </a:p>
        </p:txBody>
      </p:sp>
      <p:sp>
        <p:nvSpPr>
          <p:cNvPr id="22" name="Rectangle 21"/>
          <p:cNvSpPr/>
          <p:nvPr/>
        </p:nvSpPr>
        <p:spPr>
          <a:xfrm>
            <a:off x="4714296"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i:</a:t>
            </a:r>
          </a:p>
          <a:p>
            <a:r>
              <a:rPr lang="en-US" sz="1200" dirty="0">
                <a:latin typeface="Arial" panose="020B0604020202020204" pitchFamily="34" charset="0"/>
                <a:cs typeface="Arial" panose="020B0604020202020204" pitchFamily="34" charset="0"/>
              </a:rPr>
              <a:t>Freq </a:t>
            </a:r>
            <a:r>
              <a:rPr lang="en-US" sz="1200" dirty="0" err="1">
                <a:latin typeface="Arial" panose="020B0604020202020204" pitchFamily="34" charset="0"/>
                <a:cs typeface="Arial" panose="020B0604020202020204" pitchFamily="34" charset="0"/>
              </a:rPr>
              <a:t>i</a:t>
            </a:r>
            <a:endParaRPr lang="en-US" sz="1200" dirty="0">
              <a:latin typeface="Arial" panose="020B0604020202020204" pitchFamily="34" charset="0"/>
              <a:cs typeface="Arial" panose="020B0604020202020204" pitchFamily="34" charset="0"/>
            </a:endParaRPr>
          </a:p>
        </p:txBody>
      </p:sp>
      <p:sp>
        <p:nvSpPr>
          <p:cNvPr id="23" name="Rectangle 22"/>
          <p:cNvSpPr/>
          <p:nvPr/>
        </p:nvSpPr>
        <p:spPr>
          <a:xfrm>
            <a:off x="6080972"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d:</a:t>
            </a:r>
          </a:p>
          <a:p>
            <a:r>
              <a:rPr lang="en-US" sz="1200" dirty="0">
                <a:latin typeface="Arial" panose="020B0604020202020204" pitchFamily="34" charset="0"/>
                <a:cs typeface="Arial" panose="020B0604020202020204" pitchFamily="34" charset="0"/>
              </a:rPr>
              <a:t>Freq d</a:t>
            </a:r>
          </a:p>
        </p:txBody>
      </p:sp>
      <p:sp>
        <p:nvSpPr>
          <p:cNvPr id="24" name="Rectangle 23"/>
          <p:cNvSpPr/>
          <p:nvPr/>
        </p:nvSpPr>
        <p:spPr>
          <a:xfrm>
            <a:off x="290258" y="5699337"/>
            <a:ext cx="1336135" cy="276999"/>
          </a:xfrm>
          <a:prstGeom prst="rect">
            <a:avLst/>
          </a:prstGeom>
        </p:spPr>
        <p:txBody>
          <a:bodyPr wrap="square">
            <a:spAutoFit/>
          </a:bodyPr>
          <a:lstStyle/>
          <a:p>
            <a:r>
              <a:rPr lang="en-US" sz="1200" b="1" dirty="0">
                <a:latin typeface="Arial" panose="020B0604020202020204" pitchFamily="34" charset="0"/>
                <a:cs typeface="Arial" panose="020B0604020202020204" pitchFamily="34" charset="0"/>
              </a:rPr>
              <a:t>Document N:</a:t>
            </a:r>
          </a:p>
        </p:txBody>
      </p:sp>
      <p:sp>
        <p:nvSpPr>
          <p:cNvPr id="25" name="Rectangle 24"/>
          <p:cNvSpPr/>
          <p:nvPr/>
        </p:nvSpPr>
        <p:spPr>
          <a:xfrm>
            <a:off x="1513895"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1:</a:t>
            </a:r>
          </a:p>
          <a:p>
            <a:r>
              <a:rPr lang="en-US" sz="1200" dirty="0">
                <a:latin typeface="Arial" panose="020B0604020202020204" pitchFamily="34" charset="0"/>
                <a:cs typeface="Arial" panose="020B0604020202020204" pitchFamily="34" charset="0"/>
              </a:rPr>
              <a:t>Freq 1</a:t>
            </a:r>
          </a:p>
        </p:txBody>
      </p:sp>
      <p:sp>
        <p:nvSpPr>
          <p:cNvPr id="26" name="Rectangle 25"/>
          <p:cNvSpPr/>
          <p:nvPr/>
        </p:nvSpPr>
        <p:spPr>
          <a:xfrm>
            <a:off x="2433220"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2:</a:t>
            </a:r>
          </a:p>
          <a:p>
            <a:r>
              <a:rPr lang="en-US" sz="1200" dirty="0">
                <a:latin typeface="Arial" panose="020B0604020202020204" pitchFamily="34" charset="0"/>
                <a:cs typeface="Arial" panose="020B0604020202020204" pitchFamily="34" charset="0"/>
              </a:rPr>
              <a:t>Freq 2</a:t>
            </a:r>
          </a:p>
        </p:txBody>
      </p:sp>
      <p:sp>
        <p:nvSpPr>
          <p:cNvPr id="27" name="Rectangle 26"/>
          <p:cNvSpPr/>
          <p:nvPr/>
        </p:nvSpPr>
        <p:spPr>
          <a:xfrm>
            <a:off x="3347620"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3:</a:t>
            </a:r>
          </a:p>
          <a:p>
            <a:r>
              <a:rPr lang="en-US" sz="1200" dirty="0">
                <a:latin typeface="Arial" panose="020B0604020202020204" pitchFamily="34" charset="0"/>
                <a:cs typeface="Arial" panose="020B0604020202020204" pitchFamily="34" charset="0"/>
              </a:rPr>
              <a:t>Freq 3</a:t>
            </a:r>
          </a:p>
        </p:txBody>
      </p:sp>
      <p:sp>
        <p:nvSpPr>
          <p:cNvPr id="28" name="Rectangle 27"/>
          <p:cNvSpPr/>
          <p:nvPr/>
        </p:nvSpPr>
        <p:spPr>
          <a:xfrm>
            <a:off x="4714296"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i:</a:t>
            </a:r>
          </a:p>
          <a:p>
            <a:r>
              <a:rPr lang="en-US" sz="1200" dirty="0">
                <a:latin typeface="Arial" panose="020B0604020202020204" pitchFamily="34" charset="0"/>
                <a:cs typeface="Arial" panose="020B0604020202020204" pitchFamily="34" charset="0"/>
              </a:rPr>
              <a:t>Freq </a:t>
            </a:r>
            <a:r>
              <a:rPr lang="en-US" sz="1200" dirty="0" err="1">
                <a:latin typeface="Arial" panose="020B0604020202020204" pitchFamily="34" charset="0"/>
                <a:cs typeface="Arial" panose="020B0604020202020204" pitchFamily="34" charset="0"/>
              </a:rPr>
              <a:t>i</a:t>
            </a:r>
            <a:endParaRPr lang="en-US" sz="1200" dirty="0">
              <a:latin typeface="Arial" panose="020B0604020202020204" pitchFamily="34" charset="0"/>
              <a:cs typeface="Arial" panose="020B0604020202020204" pitchFamily="34" charset="0"/>
            </a:endParaRPr>
          </a:p>
        </p:txBody>
      </p:sp>
      <p:sp>
        <p:nvSpPr>
          <p:cNvPr id="29" name="Rectangle 28"/>
          <p:cNvSpPr/>
          <p:nvPr/>
        </p:nvSpPr>
        <p:spPr>
          <a:xfrm>
            <a:off x="6080972"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d:</a:t>
            </a:r>
          </a:p>
          <a:p>
            <a:r>
              <a:rPr lang="en-US" sz="1200" dirty="0">
                <a:latin typeface="Arial" panose="020B0604020202020204" pitchFamily="34" charset="0"/>
                <a:cs typeface="Arial" panose="020B0604020202020204" pitchFamily="34" charset="0"/>
              </a:rPr>
              <a:t>Freq d</a:t>
            </a:r>
          </a:p>
        </p:txBody>
      </p:sp>
      <p:sp>
        <p:nvSpPr>
          <p:cNvPr id="30" name="Rectangle 29"/>
          <p:cNvSpPr/>
          <p:nvPr/>
        </p:nvSpPr>
        <p:spPr>
          <a:xfrm>
            <a:off x="7447648" y="3834678"/>
            <a:ext cx="585417" cy="276999"/>
          </a:xfrm>
          <a:prstGeom prst="rect">
            <a:avLst/>
          </a:prstGeom>
          <a:solidFill>
            <a:schemeClr val="accent2">
              <a:lumMod val="40000"/>
              <a:lumOff val="60000"/>
            </a:schemeClr>
          </a:solidFill>
          <a:ln>
            <a:solidFill>
              <a:schemeClr val="tx1"/>
            </a:solidFill>
          </a:ln>
        </p:spPr>
        <p:txBody>
          <a:bodyPr wrap="none">
            <a:spAutoFit/>
          </a:bodyPr>
          <a:lstStyle/>
          <a:p>
            <a:r>
              <a:rPr lang="en-US" sz="1200" dirty="0">
                <a:latin typeface="Arial" panose="020B0604020202020204" pitchFamily="34" charset="0"/>
                <a:cs typeface="Arial" panose="020B0604020202020204" pitchFamily="34" charset="0"/>
              </a:rPr>
              <a:t>Spam</a:t>
            </a:r>
          </a:p>
        </p:txBody>
      </p:sp>
      <p:sp>
        <p:nvSpPr>
          <p:cNvPr id="31" name="Rectangle 30"/>
          <p:cNvSpPr/>
          <p:nvPr/>
        </p:nvSpPr>
        <p:spPr>
          <a:xfrm>
            <a:off x="7447648" y="4512221"/>
            <a:ext cx="508473" cy="276999"/>
          </a:xfrm>
          <a:prstGeom prst="rect">
            <a:avLst/>
          </a:prstGeom>
          <a:solidFill>
            <a:schemeClr val="accent6">
              <a:lumMod val="40000"/>
              <a:lumOff val="60000"/>
            </a:schemeClr>
          </a:solidFill>
          <a:ln>
            <a:solidFill>
              <a:schemeClr val="tx1"/>
            </a:solidFill>
          </a:ln>
        </p:spPr>
        <p:txBody>
          <a:bodyPr wrap="none">
            <a:spAutoFit/>
          </a:bodyPr>
          <a:lstStyle/>
          <a:p>
            <a:r>
              <a:rPr lang="en-US" sz="1200" dirty="0">
                <a:latin typeface="Arial" panose="020B0604020202020204" pitchFamily="34" charset="0"/>
                <a:cs typeface="Arial" panose="020B0604020202020204" pitchFamily="34" charset="0"/>
              </a:rPr>
              <a:t>Ham</a:t>
            </a:r>
          </a:p>
        </p:txBody>
      </p:sp>
      <p:sp>
        <p:nvSpPr>
          <p:cNvPr id="32" name="Rectangle 31"/>
          <p:cNvSpPr/>
          <p:nvPr/>
        </p:nvSpPr>
        <p:spPr>
          <a:xfrm>
            <a:off x="7447648" y="5699337"/>
            <a:ext cx="585417" cy="276999"/>
          </a:xfrm>
          <a:prstGeom prst="rect">
            <a:avLst/>
          </a:prstGeom>
          <a:solidFill>
            <a:schemeClr val="accent2">
              <a:lumMod val="40000"/>
              <a:lumOff val="60000"/>
            </a:schemeClr>
          </a:solidFill>
          <a:ln>
            <a:solidFill>
              <a:schemeClr val="tx1"/>
            </a:solidFill>
          </a:ln>
        </p:spPr>
        <p:txBody>
          <a:bodyPr wrap="none">
            <a:spAutoFit/>
          </a:bodyPr>
          <a:lstStyle/>
          <a:p>
            <a:r>
              <a:rPr lang="en-US" sz="1200" dirty="0">
                <a:latin typeface="Arial" panose="020B0604020202020204" pitchFamily="34" charset="0"/>
                <a:cs typeface="Arial" panose="020B0604020202020204" pitchFamily="34" charset="0"/>
              </a:rPr>
              <a:t>Spam</a:t>
            </a:r>
          </a:p>
        </p:txBody>
      </p:sp>
      <p:sp>
        <p:nvSpPr>
          <p:cNvPr id="33" name="TextBox 32"/>
          <p:cNvSpPr txBox="1"/>
          <p:nvPr/>
        </p:nvSpPr>
        <p:spPr>
          <a:xfrm>
            <a:off x="3586498" y="1720659"/>
            <a:ext cx="425116" cy="584775"/>
          </a:xfrm>
          <a:prstGeom prst="rect">
            <a:avLst/>
          </a:prstGeom>
          <a:ln w="38100">
            <a:noFill/>
          </a:ln>
        </p:spPr>
        <p:txBody>
          <a:bodyPr wrap="none">
            <a:spAutoFit/>
          </a:bodyPr>
          <a:lstStyle>
            <a:defPPr>
              <a:defRPr lang="en-US"/>
            </a:defPPr>
            <a:lvl1pPr>
              <a:defRPr>
                <a:solidFill>
                  <a:srgbClr val="222222"/>
                </a:solidFill>
                <a:latin typeface="NeueHaas"/>
              </a:defRPr>
            </a:lvl1pPr>
          </a:lstStyle>
          <a:p>
            <a:r>
              <a:rPr lang="en-US" sz="3200" dirty="0">
                <a:solidFill>
                  <a:schemeClr val="tx1"/>
                </a:solidFill>
                <a:latin typeface="Arial" panose="020B0604020202020204" pitchFamily="34" charset="0"/>
                <a:cs typeface="Arial" panose="020B0604020202020204" pitchFamily="34" charset="0"/>
              </a:rPr>
              <a:t>=</a:t>
            </a:r>
          </a:p>
        </p:txBody>
      </p:sp>
      <p:sp>
        <p:nvSpPr>
          <p:cNvPr id="4" name="Rectangle 3"/>
          <p:cNvSpPr/>
          <p:nvPr/>
        </p:nvSpPr>
        <p:spPr>
          <a:xfrm>
            <a:off x="4109034" y="1720891"/>
            <a:ext cx="4226798" cy="584775"/>
          </a:xfrm>
          <a:prstGeom prst="rect">
            <a:avLst/>
          </a:prstGeom>
        </p:spPr>
        <p:txBody>
          <a:bodyPr wrap="none">
            <a:spAutoFit/>
          </a:bodyPr>
          <a:lstStyle/>
          <a:p>
            <a:r>
              <a:rPr lang="en-US" sz="32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Word 1, Word 2, Word 3, Word 4, … </a:t>
            </a:r>
            <a:r>
              <a:rPr lang="en-US" sz="3200" dirty="0">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2447487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827282" y="806970"/>
            <a:ext cx="5179086" cy="5129856"/>
          </a:xfrm>
          <a:prstGeom prst="rect">
            <a:avLst/>
          </a:prstGeom>
        </p:spPr>
      </p:pic>
      <p:pic>
        <p:nvPicPr>
          <p:cNvPr id="12" name="Picture 11"/>
          <p:cNvPicPr>
            <a:picLocks noChangeAspect="1"/>
          </p:cNvPicPr>
          <p:nvPr/>
        </p:nvPicPr>
        <p:blipFill>
          <a:blip r:embed="rId3"/>
          <a:stretch>
            <a:fillRect/>
          </a:stretch>
        </p:blipFill>
        <p:spPr>
          <a:xfrm>
            <a:off x="3827282" y="806970"/>
            <a:ext cx="5179086" cy="5129856"/>
          </a:xfrm>
          <a:prstGeom prst="rect">
            <a:avLst/>
          </a:prstGeom>
        </p:spPr>
      </p:pic>
      <p:pic>
        <p:nvPicPr>
          <p:cNvPr id="13" name="Picture 12"/>
          <p:cNvPicPr>
            <a:picLocks noChangeAspect="1"/>
          </p:cNvPicPr>
          <p:nvPr/>
        </p:nvPicPr>
        <p:blipFill>
          <a:blip r:embed="rId4"/>
          <a:stretch>
            <a:fillRect/>
          </a:stretch>
        </p:blipFill>
        <p:spPr>
          <a:xfrm>
            <a:off x="3827282" y="806970"/>
            <a:ext cx="5179086" cy="5129856"/>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3016577" y="1489435"/>
                <a:ext cx="6787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𝐻</m:t>
                          </m:r>
                        </m:e>
                        <m:sub>
                          <m:r>
                            <a:rPr lang="en-US" sz="2400" i="1" smtClean="0">
                              <a:solidFill>
                                <a:prstClr val="black"/>
                              </a:solidFill>
                              <a:latin typeface="Cambria Math" panose="02040503050406030204" pitchFamily="18" charset="0"/>
                            </a:rPr>
                            <m:t>1</m:t>
                          </m:r>
                        </m:sub>
                      </m:sSub>
                    </m:oMath>
                  </m:oMathPara>
                </a14:m>
                <a:endParaRPr lang="en-US" sz="240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016577" y="1489435"/>
                <a:ext cx="678730"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016577" y="1489434"/>
                <a:ext cx="678730"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𝐻</m:t>
                          </m:r>
                        </m:e>
                        <m:sub>
                          <m:r>
                            <a:rPr lang="en-US" sz="2400" i="1" smtClean="0">
                              <a:solidFill>
                                <a:prstClr val="black"/>
                              </a:solidFill>
                              <a:latin typeface="Cambria Math" panose="02040503050406030204" pitchFamily="18" charset="0"/>
                            </a:rPr>
                            <m:t>2</m:t>
                          </m:r>
                        </m:sub>
                      </m:sSub>
                    </m:oMath>
                  </m:oMathPara>
                </a14:m>
                <a:endParaRPr lang="en-US" sz="240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016577" y="1489434"/>
                <a:ext cx="678730" cy="461665"/>
              </a:xfrm>
              <a:prstGeom prst="rect">
                <a:avLst/>
              </a:prstGeom>
              <a:blipFill rotWithShape="0">
                <a:blip r:embed="rId6"/>
                <a:stretch>
                  <a:fillRect b="-1316"/>
                </a:stretch>
              </a:blipFill>
            </p:spPr>
            <p:txBody>
              <a:bodyPr/>
              <a:lstStyle/>
              <a:p>
                <a:r>
                  <a:rPr lang="en-US">
                    <a:noFill/>
                  </a:rPr>
                  <a:t> </a:t>
                </a:r>
              </a:p>
            </p:txBody>
          </p:sp>
        </mc:Fallback>
      </mc:AlternateContent>
      <p:sp>
        <p:nvSpPr>
          <p:cNvPr id="17" name="TextBox 16"/>
          <p:cNvSpPr txBox="1"/>
          <p:nvPr/>
        </p:nvSpPr>
        <p:spPr>
          <a:xfrm>
            <a:off x="1970202" y="1489434"/>
            <a:ext cx="1725105" cy="830997"/>
          </a:xfrm>
          <a:prstGeom prst="rect">
            <a:avLst/>
          </a:prstGeom>
          <a:solidFill>
            <a:schemeClr val="bg1"/>
          </a:solidFill>
        </p:spPr>
        <p:txBody>
          <a:bodyPr wrap="square" rtlCol="0">
            <a:spAutoFit/>
          </a:bodyPr>
          <a:lstStyle/>
          <a:p>
            <a:r>
              <a:rPr lang="en-US" sz="2400">
                <a:solidFill>
                  <a:prstClr val="black"/>
                </a:solidFill>
              </a:rPr>
              <a:t>Profusion of useless bins</a:t>
            </a:r>
          </a:p>
        </p:txBody>
      </p:sp>
      <p:sp>
        <p:nvSpPr>
          <p:cNvPr id="18" name="TextBox 17"/>
          <p:cNvSpPr txBox="1"/>
          <p:nvPr/>
        </p:nvSpPr>
        <p:spPr>
          <a:xfrm>
            <a:off x="175180" y="3997835"/>
            <a:ext cx="3652102" cy="1938992"/>
          </a:xfrm>
          <a:prstGeom prst="rect">
            <a:avLst/>
          </a:prstGeom>
          <a:solidFill>
            <a:schemeClr val="bg1"/>
          </a:solidFill>
          <a:ln>
            <a:solidFill>
              <a:schemeClr val="tx1"/>
            </a:solidFill>
          </a:ln>
        </p:spPr>
        <p:txBody>
          <a:bodyPr wrap="square" rtlCol="0">
            <a:spAutoFit/>
          </a:bodyPr>
          <a:lstStyle/>
          <a:p>
            <a:r>
              <a:rPr lang="en-US" sz="2400">
                <a:solidFill>
                  <a:prstClr val="black"/>
                </a:solidFill>
              </a:rPr>
              <a:t>The Curse of Dimensionality becomes more and more serious as more and more features are added to a given number of samples</a:t>
            </a:r>
          </a:p>
        </p:txBody>
      </p:sp>
      <p:sp>
        <p:nvSpPr>
          <p:cNvPr id="2" name="Title 1"/>
          <p:cNvSpPr>
            <a:spLocks noGrp="1"/>
          </p:cNvSpPr>
          <p:nvPr>
            <p:ph type="title"/>
          </p:nvPr>
        </p:nvSpPr>
        <p:spPr/>
        <p:txBody>
          <a:bodyPr/>
          <a:lstStyle/>
          <a:p>
            <a:r>
              <a:rPr lang="en-US"/>
              <a:t>The problem with histograms: </a:t>
            </a:r>
            <a:r>
              <a:rPr lang="en-US" sz="2000" i="1">
                <a:highlight>
                  <a:srgbClr val="FFFF00"/>
                </a:highlight>
                <a:latin typeface="Calibri" panose="020F0502020204030204" pitchFamily="34" charset="0"/>
                <a:ea typeface="Calibri" panose="020F0502020204030204" pitchFamily="34" charset="0"/>
                <a:cs typeface="Times New Roman" panose="02020603050405020304" pitchFamily="18" charset="0"/>
              </a:rPr>
              <a:t>The Curse of Dimensionality</a:t>
            </a:r>
            <a:endParaRPr lang="en-US"/>
          </a:p>
        </p:txBody>
      </p:sp>
    </p:spTree>
    <p:extLst>
      <p:ext uri="{BB962C8B-B14F-4D97-AF65-F5344CB8AC3E}">
        <p14:creationId xmlns:p14="http://schemas.microsoft.com/office/powerpoint/2010/main" val="156880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Transformations</a:t>
            </a:r>
          </a:p>
        </p:txBody>
      </p:sp>
      <p:pic>
        <p:nvPicPr>
          <p:cNvPr id="4" name="Picture 3"/>
          <p:cNvPicPr>
            <a:picLocks noChangeAspect="1"/>
          </p:cNvPicPr>
          <p:nvPr/>
        </p:nvPicPr>
        <p:blipFill>
          <a:blip r:embed="rId2"/>
          <a:stretch>
            <a:fillRect/>
          </a:stretch>
        </p:blipFill>
        <p:spPr>
          <a:xfrm>
            <a:off x="0" y="1754568"/>
            <a:ext cx="9144000" cy="3348864"/>
          </a:xfrm>
          <a:prstGeom prst="rect">
            <a:avLst/>
          </a:prstGeom>
        </p:spPr>
      </p:pic>
      <p:pic>
        <p:nvPicPr>
          <p:cNvPr id="5" name="Picture 4"/>
          <p:cNvPicPr>
            <a:picLocks noChangeAspect="1"/>
          </p:cNvPicPr>
          <p:nvPr/>
        </p:nvPicPr>
        <p:blipFill>
          <a:blip r:embed="rId3"/>
          <a:stretch>
            <a:fillRect/>
          </a:stretch>
        </p:blipFill>
        <p:spPr>
          <a:xfrm>
            <a:off x="0" y="1754568"/>
            <a:ext cx="9144000" cy="3348864"/>
          </a:xfrm>
          <a:prstGeom prst="rect">
            <a:avLst/>
          </a:prstGeom>
        </p:spPr>
      </p:pic>
      <p:pic>
        <p:nvPicPr>
          <p:cNvPr id="6" name="Picture 5"/>
          <p:cNvPicPr>
            <a:picLocks noChangeAspect="1"/>
          </p:cNvPicPr>
          <p:nvPr/>
        </p:nvPicPr>
        <p:blipFill>
          <a:blip r:embed="rId4"/>
          <a:stretch>
            <a:fillRect/>
          </a:stretch>
        </p:blipFill>
        <p:spPr>
          <a:xfrm>
            <a:off x="0" y="1754568"/>
            <a:ext cx="9144000" cy="3348864"/>
          </a:xfrm>
          <a:prstGeom prst="rect">
            <a:avLst/>
          </a:prstGeom>
        </p:spPr>
      </p:pic>
      <p:pic>
        <p:nvPicPr>
          <p:cNvPr id="7" name="Picture 6"/>
          <p:cNvPicPr>
            <a:picLocks noChangeAspect="1"/>
          </p:cNvPicPr>
          <p:nvPr/>
        </p:nvPicPr>
        <p:blipFill>
          <a:blip r:embed="rId5"/>
          <a:stretch>
            <a:fillRect/>
          </a:stretch>
        </p:blipFill>
        <p:spPr>
          <a:xfrm>
            <a:off x="0" y="1754568"/>
            <a:ext cx="9144000" cy="3348864"/>
          </a:xfrm>
          <a:prstGeom prst="rect">
            <a:avLst/>
          </a:prstGeom>
        </p:spPr>
      </p:pic>
      <p:pic>
        <p:nvPicPr>
          <p:cNvPr id="8" name="Picture 7"/>
          <p:cNvPicPr>
            <a:picLocks noChangeAspect="1"/>
          </p:cNvPicPr>
          <p:nvPr/>
        </p:nvPicPr>
        <p:blipFill>
          <a:blip r:embed="rId6"/>
          <a:stretch>
            <a:fillRect/>
          </a:stretch>
        </p:blipFill>
        <p:spPr>
          <a:xfrm>
            <a:off x="0" y="1754568"/>
            <a:ext cx="9144000" cy="3348864"/>
          </a:xfrm>
          <a:prstGeom prst="rect">
            <a:avLst/>
          </a:prstGeom>
        </p:spPr>
      </p:pic>
    </p:spTree>
    <p:extLst>
      <p:ext uri="{BB962C8B-B14F-4D97-AF65-F5344CB8AC3E}">
        <p14:creationId xmlns:p14="http://schemas.microsoft.com/office/powerpoint/2010/main" val="354847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linearity mean?</a:t>
            </a:r>
          </a:p>
        </p:txBody>
      </p:sp>
      <p:pic>
        <p:nvPicPr>
          <p:cNvPr id="3" name="Picture 2"/>
          <p:cNvPicPr>
            <a:picLocks noChangeAspect="1"/>
          </p:cNvPicPr>
          <p:nvPr/>
        </p:nvPicPr>
        <p:blipFill>
          <a:blip r:embed="rId2"/>
          <a:stretch>
            <a:fillRect/>
          </a:stretch>
        </p:blipFill>
        <p:spPr>
          <a:xfrm>
            <a:off x="0" y="1754568"/>
            <a:ext cx="9144000" cy="3348864"/>
          </a:xfrm>
          <a:prstGeom prst="rect">
            <a:avLst/>
          </a:prstGeom>
        </p:spPr>
      </p:pic>
      <p:pic>
        <p:nvPicPr>
          <p:cNvPr id="9" name="Picture 8"/>
          <p:cNvPicPr>
            <a:picLocks noChangeAspect="1"/>
          </p:cNvPicPr>
          <p:nvPr/>
        </p:nvPicPr>
        <p:blipFill>
          <a:blip r:embed="rId3"/>
          <a:stretch>
            <a:fillRect/>
          </a:stretch>
        </p:blipFill>
        <p:spPr>
          <a:xfrm>
            <a:off x="0" y="1754568"/>
            <a:ext cx="9144000" cy="3348864"/>
          </a:xfrm>
          <a:prstGeom prst="rect">
            <a:avLst/>
          </a:prstGeom>
        </p:spPr>
      </p:pic>
      <p:sp>
        <p:nvSpPr>
          <p:cNvPr id="11" name="TextBox 10"/>
          <p:cNvSpPr txBox="1"/>
          <p:nvPr/>
        </p:nvSpPr>
        <p:spPr>
          <a:xfrm>
            <a:off x="4056637" y="5226794"/>
            <a:ext cx="3820626" cy="830997"/>
          </a:xfrm>
          <a:prstGeom prst="rect">
            <a:avLst/>
          </a:prstGeom>
          <a:solidFill>
            <a:srgbClr val="FFFF00"/>
          </a:solidFill>
          <a:ln w="3175">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FF0000"/>
                </a:solidFill>
              </a:rPr>
              <a:t>Lines are mapped to lines</a:t>
            </a:r>
          </a:p>
          <a:p>
            <a:pPr marL="171450" indent="-171450">
              <a:buFont typeface="Arial" panose="020B0604020202020204" pitchFamily="34" charset="0"/>
              <a:buChar char="•"/>
            </a:pPr>
            <a:r>
              <a:rPr lang="en-US" sz="1200" dirty="0">
                <a:solidFill>
                  <a:srgbClr val="FF0000"/>
                </a:solidFill>
              </a:rPr>
              <a:t>Equally spaced lines are mapped to equally spaced lines</a:t>
            </a:r>
          </a:p>
          <a:p>
            <a:pPr marL="171450" indent="-171450">
              <a:buFont typeface="Arial" panose="020B0604020202020204" pitchFamily="34" charset="0"/>
              <a:buChar char="•"/>
            </a:pPr>
            <a:r>
              <a:rPr lang="en-US" sz="1200" dirty="0">
                <a:solidFill>
                  <a:srgbClr val="FF0000"/>
                </a:solidFill>
              </a:rPr>
              <a:t>Lines passing through the origin are mapped to lines passing through the origin</a:t>
            </a:r>
          </a:p>
        </p:txBody>
      </p:sp>
    </p:spTree>
    <p:extLst>
      <p:ext uri="{BB962C8B-B14F-4D97-AF65-F5344CB8AC3E}">
        <p14:creationId xmlns:p14="http://schemas.microsoft.com/office/powerpoint/2010/main" val="201978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bg/>
                                          </p:spTgt>
                                        </p:tgtEl>
                                        <p:attrNameLst>
                                          <p:attrName>style.visibility</p:attrName>
                                        </p:attrNameLst>
                                      </p:cBhvr>
                                      <p:to>
                                        <p:strVal val="visible"/>
                                      </p:to>
                                    </p:set>
                                    <p:animEffect transition="in" filter="fade">
                                      <p:cBhvr>
                                        <p:cTn id="9" dur="500"/>
                                        <p:tgtEl>
                                          <p:spTgt spid="11">
                                            <p:bg/>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00375" y="3076575"/>
            <a:ext cx="2016125" cy="12065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61950" y="3417888"/>
            <a:ext cx="2265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Input patterns</a:t>
            </a:r>
          </a:p>
        </p:txBody>
      </p:sp>
      <p:sp>
        <p:nvSpPr>
          <p:cNvPr id="9" name="Rectangle 8"/>
          <p:cNvSpPr>
            <a:spLocks noChangeArrowheads="1"/>
          </p:cNvSpPr>
          <p:nvPr/>
        </p:nvSpPr>
        <p:spPr bwMode="auto">
          <a:xfrm>
            <a:off x="6167438" y="2987675"/>
            <a:ext cx="20748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Groupings or</a:t>
            </a:r>
          </a:p>
          <a:p>
            <a:pPr algn="ctr" eaLnBrk="1" hangingPunct="1"/>
            <a:r>
              <a:rPr lang="en-US" altLang="en-US" sz="2800"/>
              <a:t>Clusters of</a:t>
            </a:r>
          </a:p>
          <a:p>
            <a:pPr algn="ctr" eaLnBrk="1" hangingPunct="1"/>
            <a:r>
              <a:rPr lang="en-US" altLang="en-US" sz="2800"/>
              <a:t>patterns</a:t>
            </a:r>
          </a:p>
        </p:txBody>
      </p:sp>
      <p:cxnSp>
        <p:nvCxnSpPr>
          <p:cNvPr id="11" name="Straight Arrow Connector 10"/>
          <p:cNvCxnSpPr>
            <a:stCxn id="8" idx="3"/>
            <a:endCxn id="5" idx="1"/>
          </p:cNvCxnSpPr>
          <p:nvPr/>
        </p:nvCxnSpPr>
        <p:spPr>
          <a:xfrm>
            <a:off x="2627313" y="3679825"/>
            <a:ext cx="3730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5016500" y="3679825"/>
            <a:ext cx="1150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01625" y="2714625"/>
            <a:ext cx="8486775" cy="1919288"/>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66738" y="271938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24" name="Rectangle 23"/>
          <p:cNvSpPr/>
          <p:nvPr/>
        </p:nvSpPr>
        <p:spPr>
          <a:xfrm>
            <a:off x="157163" y="5749925"/>
            <a:ext cx="2722562" cy="276225"/>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sz="1200" dirty="0">
                <a:solidFill>
                  <a:schemeClr val="tx1"/>
                </a:solidFill>
              </a:rPr>
              <a:t>*Data Mining is part of machine learning</a:t>
            </a:r>
          </a:p>
        </p:txBody>
      </p:sp>
      <p:sp>
        <p:nvSpPr>
          <p:cNvPr id="19466" name="Title 1"/>
          <p:cNvSpPr>
            <a:spLocks noGrp="1"/>
          </p:cNvSpPr>
          <p:nvPr>
            <p:ph type="title"/>
          </p:nvPr>
        </p:nvSpPr>
        <p:spPr/>
        <p:txBody>
          <a:bodyPr/>
          <a:lstStyle/>
          <a:p>
            <a:r>
              <a:rPr lang="en-US" altLang="en-US" sz="2400"/>
              <a:t>Working definition: </a:t>
            </a:r>
            <a:r>
              <a:rPr lang="en-US" altLang="en-US" sz="2400" i="1"/>
              <a:t>Then what is Data Mining?</a:t>
            </a:r>
            <a:endParaRPr lang="en-US" altLang="en-US"/>
          </a:p>
        </p:txBody>
      </p:sp>
      <p:sp>
        <p:nvSpPr>
          <p:cNvPr id="12" name="TextBox 11"/>
          <p:cNvSpPr txBox="1">
            <a:spLocks noChangeArrowheads="1"/>
          </p:cNvSpPr>
          <p:nvPr/>
        </p:nvSpPr>
        <p:spPr bwMode="auto">
          <a:xfrm>
            <a:off x="301625" y="4995863"/>
            <a:ext cx="77216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a:t>
            </a:r>
            <a:r>
              <a:rPr lang="en-US" altLang="en-US" sz="2000" b="1" i="1">
                <a:solidFill>
                  <a:srgbClr val="FFFF00"/>
                </a:solidFill>
              </a:rPr>
              <a:t>unsupervised learning</a:t>
            </a:r>
            <a:r>
              <a:rPr lang="en-US" altLang="en-US" sz="2000">
                <a:solidFill>
                  <a:srgbClr val="FFFF00"/>
                </a:solidFill>
              </a:rPr>
              <a:t> (learning without examples)</a:t>
            </a:r>
          </a:p>
        </p:txBody>
      </p:sp>
    </p:spTree>
    <p:extLst>
      <p:ext uri="{BB962C8B-B14F-4D97-AF65-F5344CB8AC3E}">
        <p14:creationId xmlns:p14="http://schemas.microsoft.com/office/powerpoint/2010/main" val="4208664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9" grpId="0" animBg="1"/>
      <p:bldP spid="20" grpId="0" animBg="1"/>
      <p:bldP spid="24"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 entries in a matrix signify?</a:t>
            </a:r>
          </a:p>
        </p:txBody>
      </p:sp>
      <p:pic>
        <p:nvPicPr>
          <p:cNvPr id="4" name="Picture 3"/>
          <p:cNvPicPr>
            <a:picLocks noChangeAspect="1"/>
          </p:cNvPicPr>
          <p:nvPr/>
        </p:nvPicPr>
        <p:blipFill>
          <a:blip r:embed="rId2"/>
          <a:stretch>
            <a:fillRect/>
          </a:stretch>
        </p:blipFill>
        <p:spPr>
          <a:xfrm>
            <a:off x="0" y="1754568"/>
            <a:ext cx="9144000" cy="3348864"/>
          </a:xfrm>
          <a:prstGeom prst="rect">
            <a:avLst/>
          </a:prstGeom>
        </p:spPr>
      </p:pic>
      <p:pic>
        <p:nvPicPr>
          <p:cNvPr id="5" name="Picture 4"/>
          <p:cNvPicPr>
            <a:picLocks noChangeAspect="1"/>
          </p:cNvPicPr>
          <p:nvPr/>
        </p:nvPicPr>
        <p:blipFill>
          <a:blip r:embed="rId3"/>
          <a:stretch>
            <a:fillRect/>
          </a:stretch>
        </p:blipFill>
        <p:spPr>
          <a:xfrm>
            <a:off x="0" y="1754568"/>
            <a:ext cx="9144000" cy="3348864"/>
          </a:xfrm>
          <a:prstGeom prst="rect">
            <a:avLst/>
          </a:prstGeom>
        </p:spPr>
      </p:pic>
      <p:sp>
        <p:nvSpPr>
          <p:cNvPr id="8" name="TextBox 7"/>
          <p:cNvSpPr txBox="1"/>
          <p:nvPr/>
        </p:nvSpPr>
        <p:spPr>
          <a:xfrm>
            <a:off x="4056636" y="5226794"/>
            <a:ext cx="4021961" cy="461665"/>
          </a:xfrm>
          <a:prstGeom prst="rect">
            <a:avLst/>
          </a:prstGeom>
          <a:solidFill>
            <a:srgbClr val="FFFF00"/>
          </a:solidFill>
          <a:ln w="3175">
            <a:solidFill>
              <a:srgbClr val="FF0000"/>
            </a:solidFill>
          </a:ln>
        </p:spPr>
        <p:txBody>
          <a:bodyPr wrap="square" rtlCol="0">
            <a:spAutoFit/>
          </a:bodyPr>
          <a:lstStyle/>
          <a:p>
            <a:r>
              <a:rPr lang="en-US" sz="1200" dirty="0">
                <a:solidFill>
                  <a:srgbClr val="FF0000"/>
                </a:solidFill>
              </a:rPr>
              <a:t>Each row of a matrix specifies “where that basis vector goes” after the transformation</a:t>
            </a:r>
          </a:p>
        </p:txBody>
      </p:sp>
    </p:spTree>
    <p:extLst>
      <p:ext uri="{BB962C8B-B14F-4D97-AF65-F5344CB8AC3E}">
        <p14:creationId xmlns:p14="http://schemas.microsoft.com/office/powerpoint/2010/main" val="189703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74668" y="959282"/>
            <a:ext cx="4894596" cy="5320607"/>
          </a:xfrm>
          <a:prstGeom prst="rect">
            <a:avLst/>
          </a:prstGeom>
        </p:spPr>
      </p:pic>
      <p:pic>
        <p:nvPicPr>
          <p:cNvPr id="6" name="Picture 5"/>
          <p:cNvPicPr>
            <a:picLocks noChangeAspect="1"/>
          </p:cNvPicPr>
          <p:nvPr/>
        </p:nvPicPr>
        <p:blipFill>
          <a:blip r:embed="rId3"/>
          <a:stretch>
            <a:fillRect/>
          </a:stretch>
        </p:blipFill>
        <p:spPr>
          <a:xfrm>
            <a:off x="1874668" y="959282"/>
            <a:ext cx="4894596" cy="5320607"/>
          </a:xfrm>
          <a:prstGeom prst="rect">
            <a:avLst/>
          </a:prstGeom>
        </p:spPr>
      </p:pic>
      <p:pic>
        <p:nvPicPr>
          <p:cNvPr id="5" name="Picture 4"/>
          <p:cNvPicPr>
            <a:picLocks noChangeAspect="1"/>
          </p:cNvPicPr>
          <p:nvPr/>
        </p:nvPicPr>
        <p:blipFill>
          <a:blip r:embed="rId4"/>
          <a:stretch>
            <a:fillRect/>
          </a:stretch>
        </p:blipFill>
        <p:spPr>
          <a:xfrm>
            <a:off x="1874668" y="959282"/>
            <a:ext cx="4894596" cy="5320607"/>
          </a:xfrm>
          <a:prstGeom prst="rect">
            <a:avLst/>
          </a:prstGeom>
        </p:spPr>
      </p:pic>
      <p:sp>
        <p:nvSpPr>
          <p:cNvPr id="2" name="Title 1"/>
          <p:cNvSpPr>
            <a:spLocks noGrp="1"/>
          </p:cNvSpPr>
          <p:nvPr>
            <p:ph type="title"/>
          </p:nvPr>
        </p:nvSpPr>
        <p:spPr/>
        <p:txBody>
          <a:bodyPr/>
          <a:lstStyle/>
          <a:p>
            <a:r>
              <a:rPr lang="en-US"/>
              <a:t>What is an eigenvector? In 3D</a:t>
            </a:r>
          </a:p>
        </p:txBody>
      </p:sp>
    </p:spTree>
    <p:extLst>
      <p:ext uri="{BB962C8B-B14F-4D97-AF65-F5344CB8AC3E}">
        <p14:creationId xmlns:p14="http://schemas.microsoft.com/office/powerpoint/2010/main" val="182319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1358150" y="722747"/>
            <a:ext cx="5486400" cy="5497372"/>
            <a:chOff x="1168994" y="886132"/>
            <a:chExt cx="5486400" cy="5497372"/>
          </a:xfrm>
        </p:grpSpPr>
        <p:pic>
          <p:nvPicPr>
            <p:cNvPr id="86" name="Picture 85"/>
            <p:cNvPicPr>
              <a:picLocks noChangeAspect="1"/>
            </p:cNvPicPr>
            <p:nvPr/>
          </p:nvPicPr>
          <p:blipFill>
            <a:blip r:embed="rId2"/>
            <a:stretch>
              <a:fillRect/>
            </a:stretch>
          </p:blipFill>
          <p:spPr>
            <a:xfrm>
              <a:off x="1168994" y="886132"/>
              <a:ext cx="5486400" cy="5497372"/>
            </a:xfrm>
            <a:prstGeom prst="rect">
              <a:avLst/>
            </a:prstGeom>
          </p:spPr>
        </p:pic>
        <p:grpSp>
          <p:nvGrpSpPr>
            <p:cNvPr id="81" name="Group 80"/>
            <p:cNvGrpSpPr/>
            <p:nvPr/>
          </p:nvGrpSpPr>
          <p:grpSpPr>
            <a:xfrm>
              <a:off x="2046735" y="3011511"/>
              <a:ext cx="3457543" cy="1075256"/>
              <a:chOff x="-359309" y="3217551"/>
              <a:chExt cx="3457543" cy="1075256"/>
            </a:xfrm>
          </p:grpSpPr>
          <p:sp>
            <p:nvSpPr>
              <p:cNvPr id="79" name="TextBox 78"/>
              <p:cNvSpPr txBox="1"/>
              <p:nvPr/>
            </p:nvSpPr>
            <p:spPr>
              <a:xfrm>
                <a:off x="-359309" y="3217551"/>
                <a:ext cx="1744452" cy="307777"/>
              </a:xfrm>
              <a:prstGeom prst="rect">
                <a:avLst/>
              </a:prstGeom>
              <a:solidFill>
                <a:schemeClr val="tx1"/>
              </a:solidFill>
            </p:spPr>
            <p:txBody>
              <a:bodyPr wrap="none" rtlCol="0">
                <a:spAutoFit/>
              </a:bodyPr>
              <a:lstStyle/>
              <a:p>
                <a:r>
                  <a:rPr lang="en-US" sz="1400">
                    <a:solidFill>
                      <a:srgbClr val="FF0000"/>
                    </a:solidFill>
                  </a:rPr>
                  <a:t>“Usual” y component</a:t>
                </a:r>
              </a:p>
            </p:txBody>
          </p:sp>
          <p:sp>
            <p:nvSpPr>
              <p:cNvPr id="80" name="TextBox 79"/>
              <p:cNvSpPr txBox="1"/>
              <p:nvPr/>
            </p:nvSpPr>
            <p:spPr>
              <a:xfrm>
                <a:off x="1356988" y="3985030"/>
                <a:ext cx="1741246" cy="307777"/>
              </a:xfrm>
              <a:prstGeom prst="rect">
                <a:avLst/>
              </a:prstGeom>
              <a:solidFill>
                <a:schemeClr val="tx1"/>
              </a:solidFill>
            </p:spPr>
            <p:txBody>
              <a:bodyPr wrap="none" rtlCol="0">
                <a:spAutoFit/>
              </a:bodyPr>
              <a:lstStyle/>
              <a:p>
                <a:r>
                  <a:rPr lang="en-US" sz="1400">
                    <a:solidFill>
                      <a:srgbClr val="FF0000"/>
                    </a:solidFill>
                  </a:rPr>
                  <a:t>“Usual” x component</a:t>
                </a:r>
              </a:p>
            </p:txBody>
          </p:sp>
        </p:grpSp>
      </p:grpSp>
      <p:grpSp>
        <p:nvGrpSpPr>
          <p:cNvPr id="93" name="Group 92"/>
          <p:cNvGrpSpPr/>
          <p:nvPr/>
        </p:nvGrpSpPr>
        <p:grpSpPr>
          <a:xfrm>
            <a:off x="1358150" y="722747"/>
            <a:ext cx="5486400" cy="5497372"/>
            <a:chOff x="1168994" y="886132"/>
            <a:chExt cx="5486400" cy="5497372"/>
          </a:xfrm>
        </p:grpSpPr>
        <p:pic>
          <p:nvPicPr>
            <p:cNvPr id="87" name="Picture 86"/>
            <p:cNvPicPr>
              <a:picLocks noChangeAspect="1"/>
            </p:cNvPicPr>
            <p:nvPr/>
          </p:nvPicPr>
          <p:blipFill>
            <a:blip r:embed="rId3"/>
            <a:stretch>
              <a:fillRect/>
            </a:stretch>
          </p:blipFill>
          <p:spPr>
            <a:xfrm>
              <a:off x="1168994" y="886132"/>
              <a:ext cx="5486400" cy="5497372"/>
            </a:xfrm>
            <a:prstGeom prst="rect">
              <a:avLst/>
            </a:prstGeom>
          </p:spPr>
        </p:pic>
        <p:grpSp>
          <p:nvGrpSpPr>
            <p:cNvPr id="43" name="Group 42"/>
            <p:cNvGrpSpPr/>
            <p:nvPr/>
          </p:nvGrpSpPr>
          <p:grpSpPr>
            <a:xfrm>
              <a:off x="2036694" y="1938043"/>
              <a:ext cx="4411477" cy="2157305"/>
              <a:chOff x="1332031" y="1752413"/>
              <a:chExt cx="4411477" cy="2157305"/>
            </a:xfrm>
          </p:grpSpPr>
          <p:grpSp>
            <p:nvGrpSpPr>
              <p:cNvPr id="44" name="Group 43"/>
              <p:cNvGrpSpPr/>
              <p:nvPr/>
            </p:nvGrpSpPr>
            <p:grpSpPr>
              <a:xfrm>
                <a:off x="1332031" y="2992669"/>
                <a:ext cx="3717560" cy="917049"/>
                <a:chOff x="1332031" y="2992669"/>
                <a:chExt cx="3717560" cy="917049"/>
              </a:xfrm>
            </p:grpSpPr>
            <p:sp>
              <p:nvSpPr>
                <p:cNvPr id="52" name="TextBox 51"/>
                <p:cNvSpPr txBox="1"/>
                <p:nvPr/>
              </p:nvSpPr>
              <p:spPr>
                <a:xfrm>
                  <a:off x="1332031" y="2992669"/>
                  <a:ext cx="1771382" cy="307777"/>
                </a:xfrm>
                <a:prstGeom prst="rect">
                  <a:avLst/>
                </a:prstGeom>
                <a:solidFill>
                  <a:schemeClr val="tx1"/>
                </a:solidFill>
              </p:spPr>
              <p:txBody>
                <a:bodyPr wrap="none" rtlCol="0">
                  <a:spAutoFit/>
                </a:bodyPr>
                <a:lstStyle/>
                <a:p>
                  <a:r>
                    <a:rPr lang="en-US" sz="1400">
                      <a:solidFill>
                        <a:srgbClr val="FF0000"/>
                      </a:solidFill>
                    </a:rPr>
                    <a:t>“Usual” y basis vector</a:t>
                  </a:r>
                </a:p>
              </p:txBody>
            </p:sp>
            <p:sp>
              <p:nvSpPr>
                <p:cNvPr id="53" name="TextBox 52"/>
                <p:cNvSpPr txBox="1"/>
                <p:nvPr/>
              </p:nvSpPr>
              <p:spPr>
                <a:xfrm>
                  <a:off x="3281415" y="3601941"/>
                  <a:ext cx="1768176" cy="307777"/>
                </a:xfrm>
                <a:prstGeom prst="rect">
                  <a:avLst/>
                </a:prstGeom>
                <a:solidFill>
                  <a:schemeClr val="tx1"/>
                </a:solidFill>
              </p:spPr>
              <p:txBody>
                <a:bodyPr wrap="none" rtlCol="0">
                  <a:spAutoFit/>
                </a:bodyPr>
                <a:lstStyle/>
                <a:p>
                  <a:r>
                    <a:rPr lang="en-US" sz="1400">
                      <a:solidFill>
                        <a:srgbClr val="FF0000"/>
                      </a:solidFill>
                    </a:rPr>
                    <a:t>“Usual” x basis vector</a:t>
                  </a:r>
                </a:p>
              </p:txBody>
            </p:sp>
          </p:grpSp>
          <mc:AlternateContent xmlns:mc="http://schemas.openxmlformats.org/markup-compatibility/2006" xmlns:a14="http://schemas.microsoft.com/office/drawing/2010/main">
            <mc:Choice Requires="a14">
              <p:sp>
                <p:nvSpPr>
                  <p:cNvPr id="47" name="TextBox 46"/>
                  <p:cNvSpPr txBox="1"/>
                  <p:nvPr/>
                </p:nvSpPr>
                <p:spPr>
                  <a:xfrm>
                    <a:off x="3278559" y="1752413"/>
                    <a:ext cx="1077731" cy="307777"/>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1,0</m:t>
                              </m:r>
                            </m:e>
                          </m:d>
                          <m:r>
                            <a:rPr lang="en-US" sz="1400" i="1" smtClean="0">
                              <a:solidFill>
                                <a:srgbClr val="FF0000"/>
                              </a:solidFill>
                              <a:latin typeface="Cambria Math" panose="02040503050406030204" pitchFamily="18" charset="0"/>
                            </a:rPr>
                            <m:t>.</m:t>
                          </m:r>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𝑥</m:t>
                              </m:r>
                              <m:r>
                                <a:rPr lang="en-US" sz="1400" i="1" smtClean="0">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𝑦</m:t>
                              </m:r>
                            </m:e>
                          </m:d>
                        </m:oMath>
                      </m:oMathPara>
                    </a14:m>
                    <a:endParaRPr lang="en-US" sz="1400">
                      <a:solidFill>
                        <a:srgbClr val="FF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3278559" y="1752413"/>
                    <a:ext cx="1077731" cy="30777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4665777" y="2652163"/>
                    <a:ext cx="1077731" cy="307777"/>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0,1</m:t>
                              </m:r>
                            </m:e>
                          </m:d>
                          <m:r>
                            <a:rPr lang="en-US" sz="1400" i="1" smtClean="0">
                              <a:solidFill>
                                <a:srgbClr val="FF0000"/>
                              </a:solidFill>
                              <a:latin typeface="Cambria Math" panose="02040503050406030204" pitchFamily="18" charset="0"/>
                            </a:rPr>
                            <m:t>.</m:t>
                          </m:r>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𝑥</m:t>
                              </m:r>
                              <m:r>
                                <a:rPr lang="en-US" sz="1400" i="1" smtClean="0">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𝑦</m:t>
                              </m:r>
                            </m:e>
                          </m:d>
                        </m:oMath>
                      </m:oMathPara>
                    </a14:m>
                    <a:endParaRPr lang="en-US" sz="1400">
                      <a:solidFill>
                        <a:srgbClr val="FF0000"/>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665777" y="2652163"/>
                    <a:ext cx="1077731" cy="307777"/>
                  </a:xfrm>
                  <a:prstGeom prst="rect">
                    <a:avLst/>
                  </a:prstGeom>
                  <a:blipFill rotWithShape="0">
                    <a:blip r:embed="rId5"/>
                    <a:stretch>
                      <a:fillRect b="-2000"/>
                    </a:stretch>
                  </a:blipFill>
                </p:spPr>
                <p:txBody>
                  <a:bodyPr/>
                  <a:lstStyle/>
                  <a:p>
                    <a:r>
                      <a:rPr lang="en-US">
                        <a:noFill/>
                      </a:rPr>
                      <a:t> </a:t>
                    </a:r>
                  </a:p>
                </p:txBody>
              </p:sp>
            </mc:Fallback>
          </mc:AlternateContent>
        </p:grpSp>
      </p:grpSp>
      <p:grpSp>
        <p:nvGrpSpPr>
          <p:cNvPr id="92" name="Group 91"/>
          <p:cNvGrpSpPr/>
          <p:nvPr/>
        </p:nvGrpSpPr>
        <p:grpSpPr>
          <a:xfrm>
            <a:off x="1358150" y="722747"/>
            <a:ext cx="5486400" cy="5497372"/>
            <a:chOff x="7844526" y="2918126"/>
            <a:chExt cx="5486400" cy="5497372"/>
          </a:xfrm>
        </p:grpSpPr>
        <p:pic>
          <p:nvPicPr>
            <p:cNvPr id="88" name="Picture 87"/>
            <p:cNvPicPr>
              <a:picLocks noChangeAspect="1"/>
            </p:cNvPicPr>
            <p:nvPr/>
          </p:nvPicPr>
          <p:blipFill>
            <a:blip r:embed="rId6"/>
            <a:stretch>
              <a:fillRect/>
            </a:stretch>
          </p:blipFill>
          <p:spPr>
            <a:xfrm>
              <a:off x="7844526" y="2918126"/>
              <a:ext cx="5486400" cy="5497372"/>
            </a:xfrm>
            <a:prstGeom prst="rect">
              <a:avLst/>
            </a:prstGeom>
          </p:spPr>
        </p:pic>
        <p:grpSp>
          <p:nvGrpSpPr>
            <p:cNvPr id="34" name="Group 33"/>
            <p:cNvGrpSpPr/>
            <p:nvPr/>
          </p:nvGrpSpPr>
          <p:grpSpPr>
            <a:xfrm>
              <a:off x="8063039" y="5359035"/>
              <a:ext cx="4796244" cy="639219"/>
              <a:chOff x="9189779" y="6486055"/>
              <a:chExt cx="4796244" cy="639219"/>
            </a:xfrm>
          </p:grpSpPr>
          <p:sp>
            <p:nvSpPr>
              <p:cNvPr id="36" name="TextBox 35"/>
              <p:cNvSpPr txBox="1"/>
              <p:nvPr/>
            </p:nvSpPr>
            <p:spPr>
              <a:xfrm>
                <a:off x="9189779" y="6486055"/>
                <a:ext cx="2265557" cy="307777"/>
              </a:xfrm>
              <a:prstGeom prst="rect">
                <a:avLst/>
              </a:prstGeom>
              <a:solidFill>
                <a:schemeClr val="tx1"/>
              </a:solidFill>
            </p:spPr>
            <p:txBody>
              <a:bodyPr wrap="none" rtlCol="0">
                <a:spAutoFit/>
              </a:bodyPr>
              <a:lstStyle/>
              <a:p>
                <a:r>
                  <a:rPr lang="en-US" sz="1400">
                    <a:solidFill>
                      <a:srgbClr val="FF0000"/>
                    </a:solidFill>
                  </a:rPr>
                  <a:t>Second principal component</a:t>
                </a:r>
              </a:p>
            </p:txBody>
          </p:sp>
          <p:sp>
            <p:nvSpPr>
              <p:cNvPr id="37" name="TextBox 36"/>
              <p:cNvSpPr txBox="1"/>
              <p:nvPr/>
            </p:nvSpPr>
            <p:spPr>
              <a:xfrm>
                <a:off x="11937257" y="6817497"/>
                <a:ext cx="2048766" cy="307777"/>
              </a:xfrm>
              <a:prstGeom prst="rect">
                <a:avLst/>
              </a:prstGeom>
              <a:solidFill>
                <a:schemeClr val="tx1"/>
              </a:solidFill>
            </p:spPr>
            <p:txBody>
              <a:bodyPr wrap="none" rtlCol="0">
                <a:spAutoFit/>
              </a:bodyPr>
              <a:lstStyle/>
              <a:p>
                <a:r>
                  <a:rPr lang="en-US" sz="1400">
                    <a:solidFill>
                      <a:srgbClr val="FF0000"/>
                    </a:solidFill>
                  </a:rPr>
                  <a:t>First principal component</a:t>
                </a:r>
              </a:p>
            </p:txBody>
          </p:sp>
        </p:grpSp>
      </p:grpSp>
      <p:grpSp>
        <p:nvGrpSpPr>
          <p:cNvPr id="91" name="Group 90"/>
          <p:cNvGrpSpPr/>
          <p:nvPr/>
        </p:nvGrpSpPr>
        <p:grpSpPr>
          <a:xfrm>
            <a:off x="1358150" y="722747"/>
            <a:ext cx="5486400" cy="5497372"/>
            <a:chOff x="1168994" y="886132"/>
            <a:chExt cx="5486400" cy="5497372"/>
          </a:xfrm>
        </p:grpSpPr>
        <p:pic>
          <p:nvPicPr>
            <p:cNvPr id="89" name="Picture 88"/>
            <p:cNvPicPr>
              <a:picLocks noChangeAspect="1"/>
            </p:cNvPicPr>
            <p:nvPr/>
          </p:nvPicPr>
          <p:blipFill>
            <a:blip r:embed="rId7"/>
            <a:stretch>
              <a:fillRect/>
            </a:stretch>
          </p:blipFill>
          <p:spPr>
            <a:xfrm>
              <a:off x="1168994" y="886132"/>
              <a:ext cx="5486400" cy="5497372"/>
            </a:xfrm>
            <a:prstGeom prst="rect">
              <a:avLst/>
            </a:prstGeom>
          </p:spPr>
        </p:pic>
        <p:grpSp>
          <p:nvGrpSpPr>
            <p:cNvPr id="55" name="Group 54"/>
            <p:cNvGrpSpPr/>
            <p:nvPr/>
          </p:nvGrpSpPr>
          <p:grpSpPr>
            <a:xfrm>
              <a:off x="1817410" y="2275746"/>
              <a:ext cx="4580149" cy="1725950"/>
              <a:chOff x="1018543" y="2085920"/>
              <a:chExt cx="4580149" cy="1725950"/>
            </a:xfrm>
          </p:grpSpPr>
          <mc:AlternateContent xmlns:mc="http://schemas.openxmlformats.org/markup-compatibility/2006" xmlns:a14="http://schemas.microsoft.com/office/drawing/2010/main">
            <mc:Choice Requires="a14">
              <p:sp>
                <p:nvSpPr>
                  <p:cNvPr id="57" name="TextBox 56"/>
                  <p:cNvSpPr txBox="1"/>
                  <p:nvPr/>
                </p:nvSpPr>
                <p:spPr>
                  <a:xfrm>
                    <a:off x="1018543" y="3250127"/>
                    <a:ext cx="1870577" cy="307777"/>
                  </a:xfrm>
                  <a:prstGeom prst="rect">
                    <a:avLst/>
                  </a:prstGeom>
                  <a:solidFill>
                    <a:schemeClr val="tx1"/>
                  </a:solidFill>
                </p:spPr>
                <p:txBody>
                  <a:bodyPr wrap="none" rtlCol="0">
                    <a:spAutoFit/>
                  </a:bodyPr>
                  <a:lstStyle/>
                  <a:p>
                    <a:r>
                      <a:rPr lang="en-US" sz="1400">
                        <a:solidFill>
                          <a:srgbClr val="FF0000"/>
                        </a:solidFill>
                      </a:rPr>
                      <a:t>Second  eigenvector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smtClean="0">
                                <a:solidFill>
                                  <a:srgbClr val="FF0000"/>
                                </a:solidFill>
                                <a:latin typeface="Cambria Math" panose="02040503050406030204" pitchFamily="18" charset="0"/>
                              </a:rPr>
                              <m:t>𝑣</m:t>
                            </m:r>
                          </m:e>
                          <m:sub>
                            <m:r>
                              <a:rPr lang="en-US" sz="1400" i="1" smtClean="0">
                                <a:solidFill>
                                  <a:srgbClr val="FF0000"/>
                                </a:solidFill>
                                <a:latin typeface="Cambria Math" panose="02040503050406030204" pitchFamily="18" charset="0"/>
                              </a:rPr>
                              <m:t>2</m:t>
                            </m:r>
                          </m:sub>
                        </m:sSub>
                      </m:oMath>
                    </a14:m>
                    <a:endParaRPr lang="en-US" sz="1400">
                      <a:solidFill>
                        <a:srgbClr val="FF000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018543" y="3250127"/>
                    <a:ext cx="1870577" cy="307777"/>
                  </a:xfrm>
                  <a:prstGeom prst="rect">
                    <a:avLst/>
                  </a:prstGeom>
                  <a:blipFill rotWithShape="0">
                    <a:blip r:embed="rId8"/>
                    <a:stretch>
                      <a:fillRect l="-977"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3212634" y="3504093"/>
                    <a:ext cx="1609543" cy="307777"/>
                  </a:xfrm>
                  <a:prstGeom prst="rect">
                    <a:avLst/>
                  </a:prstGeom>
                  <a:solidFill>
                    <a:schemeClr val="tx1"/>
                  </a:solidFill>
                </p:spPr>
                <p:txBody>
                  <a:bodyPr wrap="none" rtlCol="0">
                    <a:spAutoFit/>
                  </a:bodyPr>
                  <a:lstStyle/>
                  <a:p>
                    <a:r>
                      <a:rPr lang="en-US" sz="1400">
                        <a:solidFill>
                          <a:srgbClr val="FF0000"/>
                        </a:solidFill>
                      </a:rPr>
                      <a:t>First eigenvector </a:t>
                    </a:r>
                    <a14:m>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smtClean="0">
                                <a:solidFill>
                                  <a:srgbClr val="FF0000"/>
                                </a:solidFill>
                                <a:latin typeface="Cambria Math" panose="02040503050406030204" pitchFamily="18" charset="0"/>
                              </a:rPr>
                              <m:t>𝑣</m:t>
                            </m:r>
                          </m:e>
                          <m:sub>
                            <m:r>
                              <a:rPr lang="en-US" sz="1400" i="1" smtClean="0">
                                <a:solidFill>
                                  <a:srgbClr val="FF0000"/>
                                </a:solidFill>
                                <a:latin typeface="Cambria Math" panose="02040503050406030204" pitchFamily="18" charset="0"/>
                              </a:rPr>
                              <m:t>1</m:t>
                            </m:r>
                          </m:sub>
                        </m:sSub>
                      </m:oMath>
                    </a14:m>
                    <a:endParaRPr lang="en-US" sz="1400">
                      <a:solidFill>
                        <a:srgbClr val="FF000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212634" y="3504093"/>
                    <a:ext cx="1609543" cy="307777"/>
                  </a:xfrm>
                  <a:prstGeom prst="rect">
                    <a:avLst/>
                  </a:prstGeom>
                  <a:blipFill rotWithShape="0">
                    <a:blip r:embed="rId9"/>
                    <a:stretch>
                      <a:fillRect l="-1136"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889120" y="2085920"/>
                    <a:ext cx="877741" cy="307777"/>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smtClean="0">
                                  <a:solidFill>
                                    <a:srgbClr val="FF0000"/>
                                  </a:solidFill>
                                  <a:latin typeface="Cambria Math" panose="02040503050406030204" pitchFamily="18" charset="0"/>
                                </a:rPr>
                                <m:t>𝑣</m:t>
                              </m:r>
                            </m:e>
                            <m:sub>
                              <m:r>
                                <a:rPr lang="en-US" sz="1400" i="1">
                                  <a:solidFill>
                                    <a:srgbClr val="FF0000"/>
                                  </a:solidFill>
                                  <a:latin typeface="Cambria Math" panose="02040503050406030204" pitchFamily="18" charset="0"/>
                                </a:rPr>
                                <m:t>1</m:t>
                              </m:r>
                            </m:sub>
                          </m:sSub>
                          <m:r>
                            <a:rPr lang="en-US" sz="1400" i="1" smtClean="0">
                              <a:solidFill>
                                <a:srgbClr val="FF0000"/>
                              </a:solidFill>
                              <a:latin typeface="Cambria Math" panose="02040503050406030204" pitchFamily="18" charset="0"/>
                            </a:rPr>
                            <m:t>.</m:t>
                          </m:r>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𝑥</m:t>
                              </m:r>
                              <m:r>
                                <a:rPr lang="en-US" sz="1400" i="1" smtClean="0">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𝑦</m:t>
                              </m:r>
                            </m:e>
                          </m:d>
                        </m:oMath>
                      </m:oMathPara>
                    </a14:m>
                    <a:endParaRPr lang="en-US" sz="1400">
                      <a:solidFill>
                        <a:srgbClr val="FF0000"/>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2889120" y="2085920"/>
                    <a:ext cx="877741" cy="307777"/>
                  </a:xfrm>
                  <a:prstGeom prst="rect">
                    <a:avLst/>
                  </a:prstGeom>
                  <a:blipFill rotWithShape="0">
                    <a:blip r:embed="rId10"/>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716784" y="2212573"/>
                    <a:ext cx="881908" cy="307777"/>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smtClean="0">
                                  <a:solidFill>
                                    <a:srgbClr val="FF0000"/>
                                  </a:solidFill>
                                  <a:latin typeface="Cambria Math" panose="02040503050406030204" pitchFamily="18" charset="0"/>
                                </a:rPr>
                                <m:t>𝑣</m:t>
                              </m:r>
                            </m:e>
                            <m:sub>
                              <m:r>
                                <a:rPr lang="en-US" sz="1400" i="1" smtClean="0">
                                  <a:solidFill>
                                    <a:srgbClr val="FF0000"/>
                                  </a:solidFill>
                                  <a:latin typeface="Cambria Math" panose="02040503050406030204" pitchFamily="18" charset="0"/>
                                </a:rPr>
                                <m:t>2</m:t>
                              </m:r>
                            </m:sub>
                          </m:sSub>
                          <m:r>
                            <a:rPr lang="en-US" sz="1400" i="1" smtClean="0">
                              <a:solidFill>
                                <a:srgbClr val="FF0000"/>
                              </a:solidFill>
                              <a:latin typeface="Cambria Math" panose="02040503050406030204" pitchFamily="18" charset="0"/>
                            </a:rPr>
                            <m:t>.</m:t>
                          </m:r>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𝑥</m:t>
                              </m:r>
                              <m:r>
                                <a:rPr lang="en-US" sz="1400" i="1" smtClean="0">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𝑦</m:t>
                              </m:r>
                            </m:e>
                          </m:d>
                        </m:oMath>
                      </m:oMathPara>
                    </a14:m>
                    <a:endParaRPr lang="en-US" sz="1400">
                      <a:solidFill>
                        <a:srgbClr val="FF0000"/>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716784" y="2212573"/>
                    <a:ext cx="881908" cy="307777"/>
                  </a:xfrm>
                  <a:prstGeom prst="rect">
                    <a:avLst/>
                  </a:prstGeom>
                  <a:blipFill rotWithShape="0">
                    <a:blip r:embed="rId11"/>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94" name="TextBox 93"/>
              <p:cNvSpPr txBox="1"/>
              <p:nvPr/>
            </p:nvSpPr>
            <p:spPr>
              <a:xfrm>
                <a:off x="3206329" y="4495529"/>
                <a:ext cx="4206525" cy="646331"/>
              </a:xfrm>
              <a:prstGeom prst="rect">
                <a:avLst/>
              </a:prstGeom>
              <a:solidFill>
                <a:srgbClr val="FFFF00"/>
              </a:solidFill>
              <a:ln w="38100">
                <a:solidFill>
                  <a:srgbClr val="FF0000"/>
                </a:solidFill>
              </a:ln>
            </p:spPr>
            <p:txBody>
              <a:bodyPr wrap="square" rtlCol="0">
                <a:spAutoFit/>
              </a:bodyPr>
              <a:lstStyle/>
              <a:p>
                <a:r>
                  <a:rPr lang="en-US">
                    <a:solidFill>
                      <a:srgbClr val="FF0000"/>
                    </a:solidFill>
                  </a:rPr>
                  <a:t>How do we find the eigenvectors </a:t>
                </a:r>
                <a14:m>
                  <m:oMath xmlns:m="http://schemas.openxmlformats.org/officeDocument/2006/math">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𝑣</m:t>
                        </m:r>
                      </m:e>
                      <m:sub>
                        <m:r>
                          <a:rPr lang="en-US" i="1">
                            <a:solidFill>
                              <a:srgbClr val="FF0000"/>
                            </a:solidFill>
                            <a:latin typeface="Cambria Math" panose="02040503050406030204" pitchFamily="18" charset="0"/>
                          </a:rPr>
                          <m:t>1</m:t>
                        </m:r>
                      </m:sub>
                    </m:sSub>
                  </m:oMath>
                </a14:m>
                <a:r>
                  <a:rPr lang="en-US">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𝑣</m:t>
                        </m:r>
                      </m:e>
                      <m:sub>
                        <m:r>
                          <a:rPr lang="en-US" i="1" smtClean="0">
                            <a:solidFill>
                              <a:srgbClr val="FF0000"/>
                            </a:solidFill>
                            <a:latin typeface="Cambria Math" panose="02040503050406030204" pitchFamily="18" charset="0"/>
                          </a:rPr>
                          <m:t>2</m:t>
                        </m:r>
                      </m:sub>
                    </m:sSub>
                  </m:oMath>
                </a14:m>
                <a:r>
                  <a:rPr lang="en-US">
                    <a:solidFill>
                      <a:srgbClr val="FF0000"/>
                    </a:solidFill>
                  </a:rPr>
                  <a:t> for a given point cloud?</a:t>
                </a:r>
              </a:p>
            </p:txBody>
          </p:sp>
        </mc:Choice>
        <mc:Fallback xmlns="">
          <p:sp>
            <p:nvSpPr>
              <p:cNvPr id="94" name="TextBox 93"/>
              <p:cNvSpPr txBox="1">
                <a:spLocks noRot="1" noChangeAspect="1" noMove="1" noResize="1" noEditPoints="1" noAdjustHandles="1" noChangeArrowheads="1" noChangeShapeType="1" noTextEdit="1"/>
              </p:cNvSpPr>
              <p:nvPr/>
            </p:nvSpPr>
            <p:spPr>
              <a:xfrm>
                <a:off x="3206329" y="4495529"/>
                <a:ext cx="4206525" cy="646331"/>
              </a:xfrm>
              <a:prstGeom prst="rect">
                <a:avLst/>
              </a:prstGeom>
              <a:blipFill rotWithShape="0">
                <a:blip r:embed="rId12"/>
                <a:stretch>
                  <a:fillRect l="-862" t="-1786" b="-10714"/>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3206329" y="5376711"/>
                <a:ext cx="2182417" cy="646331"/>
              </a:xfrm>
              <a:prstGeom prst="rect">
                <a:avLst/>
              </a:prstGeom>
              <a:solidFill>
                <a:srgbClr val="FFFF00"/>
              </a:solidFill>
              <a:ln w="38100">
                <a:solidFill>
                  <a:srgbClr val="FF0000"/>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𝑣</m:t>
                          </m:r>
                        </m:e>
                        <m:sub>
                          <m:r>
                            <a:rPr lang="en-US" i="1">
                              <a:solidFill>
                                <a:srgbClr val="FF0000"/>
                              </a:solidFill>
                              <a:latin typeface="Cambria Math" panose="02040503050406030204" pitchFamily="18" charset="0"/>
                            </a:rPr>
                            <m:t>1</m:t>
                          </m:r>
                        </m:sub>
                      </m:sSub>
                      <m:r>
                        <a:rPr lang="en-US"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0.92, </m:t>
                      </m:r>
                      <m:r>
                        <a:rPr lang="en-US"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0.38}</m:t>
                      </m:r>
                    </m:oMath>
                  </m:oMathPara>
                </a14:m>
                <a:endParaRPr lang="en-US">
                  <a:solidFill>
                    <a:srgbClr val="FF0000"/>
                  </a:solidFill>
                </a:endParaRPr>
              </a:p>
              <a:p>
                <a:pPr/>
                <a14:m>
                  <m:oMathPara xmlns:m="http://schemas.openxmlformats.org/officeDocument/2006/math">
                    <m:oMathParaPr>
                      <m:jc m:val="left"/>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𝑣</m:t>
                          </m:r>
                        </m:e>
                        <m:sub>
                          <m:r>
                            <a:rPr lang="en-US" i="1" smtClean="0">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m:t>
                      </m:r>
                      <m:r>
                        <a:rPr lang="en-US" i="1" smtClean="0">
                          <a:solidFill>
                            <a:srgbClr val="FF0000"/>
                          </a:solidFill>
                          <a:latin typeface="Cambria Math" panose="02040503050406030204" pitchFamily="18" charset="0"/>
                        </a:rPr>
                        <m:t>38</m:t>
                      </m:r>
                      <m:r>
                        <a:rPr lang="en-US" i="1">
                          <a:solidFill>
                            <a:srgbClr val="FF0000"/>
                          </a:solidFill>
                          <a:latin typeface="Cambria Math" panose="02040503050406030204" pitchFamily="18" charset="0"/>
                        </a:rPr>
                        <m:t>, +0.</m:t>
                      </m:r>
                      <m:r>
                        <a:rPr lang="en-US" i="1" smtClean="0">
                          <a:solidFill>
                            <a:srgbClr val="FF0000"/>
                          </a:solidFill>
                          <a:latin typeface="Cambria Math" panose="02040503050406030204" pitchFamily="18" charset="0"/>
                        </a:rPr>
                        <m:t>92</m:t>
                      </m:r>
                      <m:r>
                        <a:rPr lang="en-US" i="1">
                          <a:solidFill>
                            <a:srgbClr val="FF0000"/>
                          </a:solidFill>
                          <a:latin typeface="Cambria Math" panose="02040503050406030204" pitchFamily="18" charset="0"/>
                        </a:rPr>
                        <m:t>}</m:t>
                      </m:r>
                    </m:oMath>
                  </m:oMathPara>
                </a14:m>
                <a:endParaRPr lang="en-US">
                  <a:solidFill>
                    <a:srgbClr val="FF0000"/>
                  </a:solidFill>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3206329" y="5376711"/>
                <a:ext cx="2182417" cy="646331"/>
              </a:xfrm>
              <a:prstGeom prst="rect">
                <a:avLst/>
              </a:prstGeom>
              <a:blipFill rotWithShape="0">
                <a:blip r:embed="rId13"/>
                <a:stretch>
                  <a:fillRect b="-5357"/>
                </a:stretch>
              </a:blipFill>
              <a:ln w="38100">
                <a:solidFill>
                  <a:srgbClr val="FF0000"/>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a:t>“Usual” Components versus Principal Components</a:t>
            </a:r>
          </a:p>
        </p:txBody>
      </p:sp>
    </p:spTree>
    <p:extLst>
      <p:ext uri="{BB962C8B-B14F-4D97-AF65-F5344CB8AC3E}">
        <p14:creationId xmlns:p14="http://schemas.microsoft.com/office/powerpoint/2010/main" val="27754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subTnLst>
                                    <p:set>
                                      <p:cBhvr override="childStyle">
                                        <p:cTn dur="1" fill="hold" display="0" masterRel="nextClick" afterEffect="1"/>
                                        <p:tgtEl>
                                          <p:spTgt spid="9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43700" y="837609"/>
            <a:ext cx="7456599" cy="5182781"/>
          </a:xfrm>
          <a:prstGeom prst="rect">
            <a:avLst/>
          </a:prstGeom>
        </p:spPr>
      </p:pic>
      <p:pic>
        <p:nvPicPr>
          <p:cNvPr id="15" name="Picture 14"/>
          <p:cNvPicPr>
            <a:picLocks noChangeAspect="1"/>
          </p:cNvPicPr>
          <p:nvPr/>
        </p:nvPicPr>
        <p:blipFill>
          <a:blip r:embed="rId3"/>
          <a:stretch>
            <a:fillRect/>
          </a:stretch>
        </p:blipFill>
        <p:spPr>
          <a:xfrm>
            <a:off x="843700" y="837609"/>
            <a:ext cx="7456599" cy="5182781"/>
          </a:xfrm>
          <a:prstGeom prst="rect">
            <a:avLst/>
          </a:prstGeom>
        </p:spPr>
      </p:pic>
      <p:pic>
        <p:nvPicPr>
          <p:cNvPr id="16" name="Picture 15"/>
          <p:cNvPicPr>
            <a:picLocks noChangeAspect="1"/>
          </p:cNvPicPr>
          <p:nvPr/>
        </p:nvPicPr>
        <p:blipFill>
          <a:blip r:embed="rId4"/>
          <a:stretch>
            <a:fillRect/>
          </a:stretch>
        </p:blipFill>
        <p:spPr>
          <a:xfrm>
            <a:off x="843700" y="837609"/>
            <a:ext cx="7456599" cy="5182781"/>
          </a:xfrm>
          <a:prstGeom prst="rect">
            <a:avLst/>
          </a:prstGeom>
        </p:spPr>
      </p:pic>
      <p:pic>
        <p:nvPicPr>
          <p:cNvPr id="17" name="Picture 16"/>
          <p:cNvPicPr>
            <a:picLocks noChangeAspect="1"/>
          </p:cNvPicPr>
          <p:nvPr/>
        </p:nvPicPr>
        <p:blipFill>
          <a:blip r:embed="rId5"/>
          <a:stretch>
            <a:fillRect/>
          </a:stretch>
        </p:blipFill>
        <p:spPr>
          <a:xfrm>
            <a:off x="843700" y="837609"/>
            <a:ext cx="7456599" cy="5182781"/>
          </a:xfrm>
          <a:prstGeom prst="rect">
            <a:avLst/>
          </a:prstGeom>
        </p:spPr>
      </p:pic>
      <p:sp>
        <p:nvSpPr>
          <p:cNvPr id="2" name="Title 1"/>
          <p:cNvSpPr>
            <a:spLocks noGrp="1"/>
          </p:cNvSpPr>
          <p:nvPr>
            <p:ph type="title"/>
          </p:nvPr>
        </p:nvSpPr>
        <p:spPr/>
        <p:txBody>
          <a:bodyPr/>
          <a:lstStyle/>
          <a:p>
            <a:r>
              <a:rPr lang="en-US"/>
              <a:t>What distinguishes an eigenvector?</a:t>
            </a:r>
          </a:p>
        </p:txBody>
      </p:sp>
    </p:spTree>
    <p:extLst>
      <p:ext uri="{BB962C8B-B14F-4D97-AF65-F5344CB8AC3E}">
        <p14:creationId xmlns:p14="http://schemas.microsoft.com/office/powerpoint/2010/main" val="335297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an eigenvector have to do with matrices? Ex. 1</a:t>
            </a:r>
          </a:p>
        </p:txBody>
      </p:sp>
      <p:pic>
        <p:nvPicPr>
          <p:cNvPr id="21" name="Picture 20"/>
          <p:cNvPicPr>
            <a:picLocks noChangeAspect="1"/>
          </p:cNvPicPr>
          <p:nvPr/>
        </p:nvPicPr>
        <p:blipFill>
          <a:blip r:embed="rId2"/>
          <a:stretch>
            <a:fillRect/>
          </a:stretch>
        </p:blipFill>
        <p:spPr>
          <a:xfrm>
            <a:off x="302004" y="460497"/>
            <a:ext cx="7772400" cy="5759757"/>
          </a:xfrm>
          <a:prstGeom prst="rect">
            <a:avLst/>
          </a:prstGeom>
        </p:spPr>
      </p:pic>
      <p:pic>
        <p:nvPicPr>
          <p:cNvPr id="22" name="Picture 21"/>
          <p:cNvPicPr>
            <a:picLocks noChangeAspect="1"/>
          </p:cNvPicPr>
          <p:nvPr/>
        </p:nvPicPr>
        <p:blipFill>
          <a:blip r:embed="rId3"/>
          <a:stretch>
            <a:fillRect/>
          </a:stretch>
        </p:blipFill>
        <p:spPr>
          <a:xfrm>
            <a:off x="302004" y="460497"/>
            <a:ext cx="7772400" cy="5759757"/>
          </a:xfrm>
          <a:prstGeom prst="rect">
            <a:avLst/>
          </a:prstGeom>
        </p:spPr>
      </p:pic>
      <p:pic>
        <p:nvPicPr>
          <p:cNvPr id="23" name="Picture 22"/>
          <p:cNvPicPr>
            <a:picLocks noChangeAspect="1"/>
          </p:cNvPicPr>
          <p:nvPr/>
        </p:nvPicPr>
        <p:blipFill>
          <a:blip r:embed="rId4"/>
          <a:stretch>
            <a:fillRect/>
          </a:stretch>
        </p:blipFill>
        <p:spPr>
          <a:xfrm>
            <a:off x="302004" y="460497"/>
            <a:ext cx="7772400" cy="5759757"/>
          </a:xfrm>
          <a:prstGeom prst="rect">
            <a:avLst/>
          </a:prstGeom>
        </p:spPr>
      </p:pic>
      <p:pic>
        <p:nvPicPr>
          <p:cNvPr id="24" name="Picture 23"/>
          <p:cNvPicPr>
            <a:picLocks noChangeAspect="1"/>
          </p:cNvPicPr>
          <p:nvPr/>
        </p:nvPicPr>
        <p:blipFill>
          <a:blip r:embed="rId5"/>
          <a:stretch>
            <a:fillRect/>
          </a:stretch>
        </p:blipFill>
        <p:spPr>
          <a:xfrm>
            <a:off x="302004" y="460497"/>
            <a:ext cx="7772400" cy="5759757"/>
          </a:xfrm>
          <a:prstGeom prst="rect">
            <a:avLst/>
          </a:prstGeom>
        </p:spPr>
      </p:pic>
      <p:pic>
        <p:nvPicPr>
          <p:cNvPr id="25" name="Picture 24"/>
          <p:cNvPicPr>
            <a:picLocks noChangeAspect="1"/>
          </p:cNvPicPr>
          <p:nvPr/>
        </p:nvPicPr>
        <p:blipFill>
          <a:blip r:embed="rId6"/>
          <a:stretch>
            <a:fillRect/>
          </a:stretch>
        </p:blipFill>
        <p:spPr>
          <a:xfrm>
            <a:off x="302004" y="460497"/>
            <a:ext cx="7772400" cy="5759757"/>
          </a:xfrm>
          <a:prstGeom prst="rect">
            <a:avLst/>
          </a:prstGeom>
        </p:spPr>
      </p:pic>
      <p:pic>
        <p:nvPicPr>
          <p:cNvPr id="26" name="Picture 25"/>
          <p:cNvPicPr>
            <a:picLocks noChangeAspect="1"/>
          </p:cNvPicPr>
          <p:nvPr/>
        </p:nvPicPr>
        <p:blipFill>
          <a:blip r:embed="rId7"/>
          <a:stretch>
            <a:fillRect/>
          </a:stretch>
        </p:blipFill>
        <p:spPr>
          <a:xfrm>
            <a:off x="302004" y="460497"/>
            <a:ext cx="7772400" cy="5759757"/>
          </a:xfrm>
          <a:prstGeom prst="rect">
            <a:avLst/>
          </a:prstGeom>
        </p:spPr>
      </p:pic>
      <p:pic>
        <p:nvPicPr>
          <p:cNvPr id="27" name="Picture 26"/>
          <p:cNvPicPr>
            <a:picLocks noChangeAspect="1"/>
          </p:cNvPicPr>
          <p:nvPr/>
        </p:nvPicPr>
        <p:blipFill>
          <a:blip r:embed="rId8"/>
          <a:stretch>
            <a:fillRect/>
          </a:stretch>
        </p:blipFill>
        <p:spPr>
          <a:xfrm>
            <a:off x="302004" y="460497"/>
            <a:ext cx="7772400" cy="5759757"/>
          </a:xfrm>
          <a:prstGeom prst="rect">
            <a:avLst/>
          </a:prstGeom>
        </p:spPr>
      </p:pic>
      <p:pic>
        <p:nvPicPr>
          <p:cNvPr id="28" name="Picture 27"/>
          <p:cNvPicPr>
            <a:picLocks noChangeAspect="1"/>
          </p:cNvPicPr>
          <p:nvPr/>
        </p:nvPicPr>
        <p:blipFill>
          <a:blip r:embed="rId9"/>
          <a:stretch>
            <a:fillRect/>
          </a:stretch>
        </p:blipFill>
        <p:spPr>
          <a:xfrm>
            <a:off x="302004" y="460497"/>
            <a:ext cx="7772400" cy="5759757"/>
          </a:xfrm>
          <a:prstGeom prst="rect">
            <a:avLst/>
          </a:prstGeom>
        </p:spPr>
      </p:pic>
      <p:pic>
        <p:nvPicPr>
          <p:cNvPr id="29" name="Picture 28"/>
          <p:cNvPicPr>
            <a:picLocks noChangeAspect="1"/>
          </p:cNvPicPr>
          <p:nvPr/>
        </p:nvPicPr>
        <p:blipFill>
          <a:blip r:embed="rId10"/>
          <a:stretch>
            <a:fillRect/>
          </a:stretch>
        </p:blipFill>
        <p:spPr>
          <a:xfrm>
            <a:off x="302004" y="460497"/>
            <a:ext cx="7772400" cy="5759757"/>
          </a:xfrm>
          <a:prstGeom prst="rect">
            <a:avLst/>
          </a:prstGeom>
        </p:spPr>
      </p:pic>
      <p:pic>
        <p:nvPicPr>
          <p:cNvPr id="30" name="Picture 29"/>
          <p:cNvPicPr>
            <a:picLocks noChangeAspect="1"/>
          </p:cNvPicPr>
          <p:nvPr/>
        </p:nvPicPr>
        <p:blipFill>
          <a:blip r:embed="rId11"/>
          <a:stretch>
            <a:fillRect/>
          </a:stretch>
        </p:blipFill>
        <p:spPr>
          <a:xfrm>
            <a:off x="302004" y="460497"/>
            <a:ext cx="7772400" cy="5759757"/>
          </a:xfrm>
          <a:prstGeom prst="rect">
            <a:avLst/>
          </a:prstGeom>
        </p:spPr>
      </p:pic>
    </p:spTree>
    <p:extLst>
      <p:ext uri="{BB962C8B-B14F-4D97-AF65-F5344CB8AC3E}">
        <p14:creationId xmlns:p14="http://schemas.microsoft.com/office/powerpoint/2010/main" val="308422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2004" y="460497"/>
            <a:ext cx="7772400" cy="5652655"/>
          </a:xfrm>
          <a:prstGeom prst="rect">
            <a:avLst/>
          </a:prstGeom>
        </p:spPr>
      </p:pic>
      <p:pic>
        <p:nvPicPr>
          <p:cNvPr id="6" name="Picture 5"/>
          <p:cNvPicPr>
            <a:picLocks noChangeAspect="1"/>
          </p:cNvPicPr>
          <p:nvPr/>
        </p:nvPicPr>
        <p:blipFill>
          <a:blip r:embed="rId3"/>
          <a:stretch>
            <a:fillRect/>
          </a:stretch>
        </p:blipFill>
        <p:spPr>
          <a:xfrm>
            <a:off x="302004" y="460497"/>
            <a:ext cx="7772400" cy="5652655"/>
          </a:xfrm>
          <a:prstGeom prst="rect">
            <a:avLst/>
          </a:prstGeom>
        </p:spPr>
      </p:pic>
      <p:pic>
        <p:nvPicPr>
          <p:cNvPr id="7" name="Picture 6"/>
          <p:cNvPicPr>
            <a:picLocks noChangeAspect="1"/>
          </p:cNvPicPr>
          <p:nvPr/>
        </p:nvPicPr>
        <p:blipFill>
          <a:blip r:embed="rId4"/>
          <a:stretch>
            <a:fillRect/>
          </a:stretch>
        </p:blipFill>
        <p:spPr>
          <a:xfrm>
            <a:off x="302004" y="460497"/>
            <a:ext cx="7772400" cy="5652655"/>
          </a:xfrm>
          <a:prstGeom prst="rect">
            <a:avLst/>
          </a:prstGeom>
        </p:spPr>
      </p:pic>
      <p:pic>
        <p:nvPicPr>
          <p:cNvPr id="8" name="Picture 7"/>
          <p:cNvPicPr>
            <a:picLocks noChangeAspect="1"/>
          </p:cNvPicPr>
          <p:nvPr/>
        </p:nvPicPr>
        <p:blipFill>
          <a:blip r:embed="rId5"/>
          <a:stretch>
            <a:fillRect/>
          </a:stretch>
        </p:blipFill>
        <p:spPr>
          <a:xfrm>
            <a:off x="302004" y="460497"/>
            <a:ext cx="7772400" cy="5652655"/>
          </a:xfrm>
          <a:prstGeom prst="rect">
            <a:avLst/>
          </a:prstGeom>
        </p:spPr>
      </p:pic>
      <p:sp>
        <p:nvSpPr>
          <p:cNvPr id="2" name="Title 1"/>
          <p:cNvSpPr>
            <a:spLocks noGrp="1"/>
          </p:cNvSpPr>
          <p:nvPr>
            <p:ph type="title"/>
          </p:nvPr>
        </p:nvSpPr>
        <p:spPr/>
        <p:txBody>
          <a:bodyPr/>
          <a:lstStyle/>
          <a:p>
            <a:r>
              <a:rPr lang="en-US" dirty="0"/>
              <a:t>What does an eigenvector have to do with matrices? Ex. 2</a:t>
            </a:r>
          </a:p>
        </p:txBody>
      </p:sp>
      <p:sp>
        <p:nvSpPr>
          <p:cNvPr id="9" name="TextBox 8"/>
          <p:cNvSpPr txBox="1"/>
          <p:nvPr/>
        </p:nvSpPr>
        <p:spPr>
          <a:xfrm>
            <a:off x="3206329" y="4495529"/>
            <a:ext cx="4206525"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Eigenvectors are indispensable for dimension reduction. How?</a:t>
            </a:r>
          </a:p>
        </p:txBody>
      </p:sp>
    </p:spTree>
    <p:extLst>
      <p:ext uri="{BB962C8B-B14F-4D97-AF65-F5344CB8AC3E}">
        <p14:creationId xmlns:p14="http://schemas.microsoft.com/office/powerpoint/2010/main" val="291071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552671" y="674130"/>
            <a:ext cx="4145549" cy="2615041"/>
          </a:xfrm>
          <a:prstGeom prst="rect">
            <a:avLst/>
          </a:prstGeom>
        </p:spPr>
      </p:pic>
      <p:pic>
        <p:nvPicPr>
          <p:cNvPr id="9" name="Picture 8"/>
          <p:cNvPicPr>
            <a:picLocks noChangeAspect="1"/>
          </p:cNvPicPr>
          <p:nvPr/>
        </p:nvPicPr>
        <p:blipFill>
          <a:blip r:embed="rId3"/>
          <a:stretch>
            <a:fillRect/>
          </a:stretch>
        </p:blipFill>
        <p:spPr>
          <a:xfrm>
            <a:off x="1662959" y="3963649"/>
            <a:ext cx="3945990" cy="2257756"/>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01022" y="1270516"/>
                <a:ext cx="78765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𝑋</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01022" y="1270516"/>
                <a:ext cx="787652" cy="4924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01022" y="2866893"/>
                <a:ext cx="74360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prstClr val="black"/>
                              </a:solidFill>
                              <a:latin typeface="Cambria Math" panose="02040503050406030204" pitchFamily="18" charset="0"/>
                            </a:rPr>
                          </m:ctrlPr>
                        </m:accPr>
                        <m:e>
                          <m:r>
                            <a:rPr lang="en-US" sz="3200" i="1" smtClean="0">
                              <a:solidFill>
                                <a:prstClr val="black"/>
                              </a:solidFill>
                              <a:latin typeface="Cambria Math" panose="02040503050406030204" pitchFamily="18" charset="0"/>
                            </a:rPr>
                            <m:t>𝑥</m:t>
                          </m:r>
                        </m:e>
                      </m:acc>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01022" y="2866893"/>
                <a:ext cx="743600"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04765" y="4659163"/>
                <a:ext cx="7668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𝑍</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04765" y="4659163"/>
                <a:ext cx="766813"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507332" y="4635419"/>
                <a:ext cx="2107500" cy="465577"/>
              </a:xfrm>
              <a:prstGeom prst="rect">
                <a:avLst/>
              </a:prstGeom>
              <a:noFill/>
              <a:ln w="127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prstClr val="black"/>
                              </a:solidFill>
                              <a:latin typeface="Cambria Math" panose="02040503050406030204" pitchFamily="18" charset="0"/>
                            </a:rPr>
                          </m:ctrlPr>
                        </m:sSubPr>
                        <m:e>
                          <m:r>
                            <a:rPr lang="en-US" sz="2800" i="1" smtClean="0">
                              <a:solidFill>
                                <a:prstClr val="black"/>
                              </a:solidFill>
                              <a:latin typeface="Cambria Math" panose="02040503050406030204" pitchFamily="18" charset="0"/>
                            </a:rPr>
                            <m:t>𝑧</m:t>
                          </m:r>
                        </m:e>
                        <m:sub>
                          <m:r>
                            <a:rPr lang="en-US" sz="2800" i="1" smtClean="0">
                              <a:solidFill>
                                <a:prstClr val="black"/>
                              </a:solidFill>
                              <a:latin typeface="Cambria Math" panose="02040503050406030204" pitchFamily="18" charset="0"/>
                            </a:rPr>
                            <m:t>𝑖𝑗</m:t>
                          </m:r>
                        </m:sub>
                      </m:sSub>
                      <m:r>
                        <a:rPr lang="en-US" sz="2800" i="1" smtClean="0">
                          <a:solidFill>
                            <a:prstClr val="black"/>
                          </a:solidFill>
                          <a:latin typeface="Cambria Math" panose="02040503050406030204" pitchFamily="18" charset="0"/>
                        </a:rPr>
                        <m:t>=</m:t>
                      </m:r>
                      <m:sSub>
                        <m:sSubPr>
                          <m:ctrlPr>
                            <a:rPr lang="en-US" sz="2800" i="1" smtClean="0">
                              <a:solidFill>
                                <a:prstClr val="black"/>
                              </a:solidFill>
                              <a:latin typeface="Cambria Math" panose="02040503050406030204" pitchFamily="18" charset="0"/>
                            </a:rPr>
                          </m:ctrlPr>
                        </m:sSubPr>
                        <m:e>
                          <m:r>
                            <a:rPr lang="en-US" sz="2800" i="1" smtClean="0">
                              <a:solidFill>
                                <a:prstClr val="black"/>
                              </a:solidFill>
                              <a:latin typeface="Cambria Math" panose="02040503050406030204" pitchFamily="18" charset="0"/>
                            </a:rPr>
                            <m:t>𝑥</m:t>
                          </m:r>
                        </m:e>
                        <m:sub>
                          <m:r>
                            <a:rPr lang="en-US" sz="2800" i="1" smtClean="0">
                              <a:solidFill>
                                <a:prstClr val="black"/>
                              </a:solidFill>
                              <a:latin typeface="Cambria Math" panose="02040503050406030204" pitchFamily="18" charset="0"/>
                            </a:rPr>
                            <m:t>𝑖𝑗</m:t>
                          </m:r>
                        </m:sub>
                      </m:sSub>
                      <m:r>
                        <a:rPr lang="en-US" sz="2800" i="1" smtClean="0">
                          <a:solidFill>
                            <a:prstClr val="black"/>
                          </a:solidFill>
                          <a:latin typeface="Cambria Math" panose="02040503050406030204" pitchFamily="18" charset="0"/>
                        </a:rPr>
                        <m:t>−</m:t>
                      </m:r>
                      <m:sSub>
                        <m:sSubPr>
                          <m:ctrlPr>
                            <a:rPr lang="en-US" sz="2800" i="1" smtClean="0">
                              <a:solidFill>
                                <a:prstClr val="black"/>
                              </a:solidFill>
                              <a:latin typeface="Cambria Math" panose="02040503050406030204" pitchFamily="18" charset="0"/>
                            </a:rPr>
                          </m:ctrlPr>
                        </m:sSubPr>
                        <m:e>
                          <m:acc>
                            <m:accPr>
                              <m:chr m:val="̅"/>
                              <m:ctrlPr>
                                <a:rPr lang="en-US" sz="2800" i="1" smtClean="0">
                                  <a:solidFill>
                                    <a:prstClr val="black"/>
                                  </a:solidFill>
                                  <a:latin typeface="Cambria Math" panose="02040503050406030204" pitchFamily="18" charset="0"/>
                                </a:rPr>
                              </m:ctrlPr>
                            </m:accPr>
                            <m:e>
                              <m:r>
                                <a:rPr lang="en-US" sz="2800" i="1" smtClean="0">
                                  <a:solidFill>
                                    <a:prstClr val="black"/>
                                  </a:solidFill>
                                  <a:latin typeface="Cambria Math" panose="02040503050406030204" pitchFamily="18" charset="0"/>
                                </a:rPr>
                                <m:t>𝑥</m:t>
                              </m:r>
                            </m:e>
                          </m:acc>
                        </m:e>
                        <m:sub>
                          <m:r>
                            <a:rPr lang="en-US" sz="2800" i="1" smtClean="0">
                              <a:solidFill>
                                <a:prstClr val="black"/>
                              </a:solidFill>
                              <a:latin typeface="Cambria Math" panose="02040503050406030204" pitchFamily="18" charset="0"/>
                            </a:rPr>
                            <m:t>𝑗</m:t>
                          </m:r>
                        </m:sub>
                      </m:sSub>
                    </m:oMath>
                  </m:oMathPara>
                </a14:m>
                <a:endParaRPr lang="en-US" sz="280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507332" y="4635419"/>
                <a:ext cx="2107500" cy="465577"/>
              </a:xfrm>
              <a:prstGeom prst="rect">
                <a:avLst/>
              </a:prstGeom>
              <a:blipFill rotWithShape="0">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07332" y="2485272"/>
                <a:ext cx="2327176" cy="1211550"/>
              </a:xfrm>
              <a:prstGeom prst="rect">
                <a:avLst/>
              </a:prstGeom>
              <a:noFill/>
              <a:ln w="127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prstClr val="black"/>
                              </a:solidFill>
                              <a:latin typeface="Cambria Math" panose="02040503050406030204" pitchFamily="18" charset="0"/>
                            </a:rPr>
                          </m:ctrlPr>
                        </m:sSubPr>
                        <m:e>
                          <m:acc>
                            <m:accPr>
                              <m:chr m:val="̅"/>
                              <m:ctrlPr>
                                <a:rPr lang="en-US" sz="2800" i="1">
                                  <a:solidFill>
                                    <a:prstClr val="black"/>
                                  </a:solidFill>
                                  <a:latin typeface="Cambria Math" panose="02040503050406030204" pitchFamily="18" charset="0"/>
                                </a:rPr>
                              </m:ctrlPr>
                            </m:accPr>
                            <m:e>
                              <m:r>
                                <a:rPr lang="en-US" sz="2800" i="1">
                                  <a:solidFill>
                                    <a:prstClr val="black"/>
                                  </a:solidFill>
                                  <a:latin typeface="Cambria Math" panose="02040503050406030204" pitchFamily="18" charset="0"/>
                                </a:rPr>
                                <m:t>𝑥</m:t>
                              </m:r>
                            </m:e>
                          </m:acc>
                        </m:e>
                        <m:sub>
                          <m:r>
                            <a:rPr lang="en-US" sz="2800" i="1">
                              <a:solidFill>
                                <a:prstClr val="black"/>
                              </a:solidFill>
                              <a:latin typeface="Cambria Math" panose="02040503050406030204" pitchFamily="18" charset="0"/>
                            </a:rPr>
                            <m:t>𝑗</m:t>
                          </m:r>
                        </m:sub>
                      </m:sSub>
                      <m:r>
                        <a:rPr lang="en-US" sz="2800" i="1" smtClean="0">
                          <a:solidFill>
                            <a:prstClr val="black"/>
                          </a:solidFill>
                          <a:latin typeface="Cambria Math" panose="02040503050406030204" pitchFamily="18" charset="0"/>
                        </a:rPr>
                        <m:t>=</m:t>
                      </m:r>
                      <m:f>
                        <m:fPr>
                          <m:ctrlPr>
                            <a:rPr lang="en-US" sz="2800" i="1" smtClean="0">
                              <a:solidFill>
                                <a:prstClr val="black"/>
                              </a:solidFill>
                              <a:latin typeface="Cambria Math" panose="02040503050406030204" pitchFamily="18" charset="0"/>
                            </a:rPr>
                          </m:ctrlPr>
                        </m:fPr>
                        <m:num>
                          <m:r>
                            <a:rPr lang="en-US" sz="2800" i="1" smtClean="0">
                              <a:solidFill>
                                <a:prstClr val="black"/>
                              </a:solidFill>
                              <a:latin typeface="Cambria Math" panose="02040503050406030204" pitchFamily="18" charset="0"/>
                            </a:rPr>
                            <m:t>1</m:t>
                          </m:r>
                        </m:num>
                        <m:den>
                          <m:r>
                            <a:rPr lang="en-US" sz="2800" i="1" smtClean="0">
                              <a:solidFill>
                                <a:prstClr val="black"/>
                              </a:solidFill>
                              <a:latin typeface="Cambria Math" panose="02040503050406030204" pitchFamily="18" charset="0"/>
                            </a:rPr>
                            <m:t>𝑁</m:t>
                          </m:r>
                        </m:den>
                      </m:f>
                      <m:nary>
                        <m:naryPr>
                          <m:chr m:val="∑"/>
                          <m:ctrlPr>
                            <a:rPr lang="en-US" sz="2800" i="1" smtClean="0">
                              <a:solidFill>
                                <a:prstClr val="black"/>
                              </a:solidFill>
                              <a:latin typeface="Cambria Math" panose="02040503050406030204" pitchFamily="18" charset="0"/>
                            </a:rPr>
                          </m:ctrlPr>
                        </m:naryPr>
                        <m:sub>
                          <m:r>
                            <m:rPr>
                              <m:brk m:alnAt="23"/>
                            </m:rPr>
                            <a:rPr lang="en-US" sz="2800" i="1" smtClean="0">
                              <a:solidFill>
                                <a:prstClr val="black"/>
                              </a:solidFill>
                              <a:latin typeface="Cambria Math" panose="02040503050406030204" pitchFamily="18" charset="0"/>
                            </a:rPr>
                            <m:t>𝑘</m:t>
                          </m:r>
                          <m:r>
                            <a:rPr lang="en-US" sz="2800" i="1" smtClean="0">
                              <a:solidFill>
                                <a:prstClr val="black"/>
                              </a:solidFill>
                              <a:latin typeface="Cambria Math" panose="02040503050406030204" pitchFamily="18" charset="0"/>
                            </a:rPr>
                            <m:t>=1</m:t>
                          </m:r>
                        </m:sub>
                        <m:sup>
                          <m:r>
                            <a:rPr lang="en-US" sz="2800" i="1" smtClean="0">
                              <a:solidFill>
                                <a:prstClr val="black"/>
                              </a:solidFill>
                              <a:latin typeface="Cambria Math" panose="02040503050406030204" pitchFamily="18" charset="0"/>
                            </a:rPr>
                            <m:t>𝑁</m:t>
                          </m:r>
                        </m:sup>
                        <m:e>
                          <m:eqArr>
                            <m:eqArrPr>
                              <m:ctrlPr>
                                <a:rPr lang="en-US" sz="2800" i="1" smtClean="0">
                                  <a:solidFill>
                                    <a:prstClr val="black"/>
                                  </a:solidFill>
                                  <a:latin typeface="Cambria Math" panose="02040503050406030204" pitchFamily="18" charset="0"/>
                                </a:rPr>
                              </m:ctrlPr>
                            </m:eqArrPr>
                            <m:e>
                              <m:r>
                                <a:rPr lang="en-US" sz="2800" i="1" smtClean="0">
                                  <a:solidFill>
                                    <a:prstClr val="black"/>
                                  </a:solidFill>
                                  <a:latin typeface="Cambria Math" panose="02040503050406030204" pitchFamily="18" charset="0"/>
                                </a:rPr>
                                <m:t> </m:t>
                              </m:r>
                            </m:e>
                            <m:e>
                              <m:sSub>
                                <m:sSubPr>
                                  <m:ctrlPr>
                                    <a:rPr lang="en-US" sz="2800" i="1">
                                      <a:solidFill>
                                        <a:prstClr val="black"/>
                                      </a:solidFill>
                                      <a:latin typeface="Cambria Math" panose="02040503050406030204" pitchFamily="18" charset="0"/>
                                    </a:rPr>
                                  </m:ctrlPr>
                                </m:sSubPr>
                                <m:e>
                                  <m:r>
                                    <a:rPr lang="en-US" sz="2800" i="1" smtClean="0">
                                      <a:solidFill>
                                        <a:prstClr val="black"/>
                                      </a:solidFill>
                                      <a:latin typeface="Cambria Math" panose="02040503050406030204" pitchFamily="18" charset="0"/>
                                    </a:rPr>
                                    <m:t>𝑥</m:t>
                                  </m:r>
                                </m:e>
                                <m:sub>
                                  <m:r>
                                    <a:rPr lang="en-US" sz="2800" i="1">
                                      <a:solidFill>
                                        <a:prstClr val="black"/>
                                      </a:solidFill>
                                      <a:latin typeface="Cambria Math" panose="02040503050406030204" pitchFamily="18" charset="0"/>
                                    </a:rPr>
                                    <m:t>𝑘𝑗</m:t>
                                  </m:r>
                                </m:sub>
                              </m:sSub>
                              <m:r>
                                <m:rPr>
                                  <m:nor/>
                                </m:rPr>
                                <a:rPr lang="en-US" sz="2800">
                                  <a:solidFill>
                                    <a:prstClr val="black"/>
                                  </a:solidFill>
                                </a:rPr>
                                <m:t> </m:t>
                              </m:r>
                            </m:e>
                          </m:eqArr>
                        </m:e>
                      </m:nary>
                    </m:oMath>
                  </m:oMathPara>
                </a14:m>
                <a:endParaRPr lang="en-US" sz="2800">
                  <a:solidFill>
                    <a:prstClr val="black"/>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07332" y="2485272"/>
                <a:ext cx="2327176" cy="1211550"/>
              </a:xfrm>
              <a:prstGeom prst="rect">
                <a:avLst/>
              </a:prstGeom>
              <a:blipFill rotWithShape="0">
                <a:blip r:embed="rId8"/>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025848" y="5932387"/>
                <a:ext cx="813684"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dirty="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025848" y="5932387"/>
                <a:ext cx="813684" cy="276999"/>
              </a:xfrm>
              <a:prstGeom prst="rect">
                <a:avLst/>
              </a:prstGeom>
              <a:blipFill rotWithShape="0">
                <a:blip r:embed="rId9"/>
                <a:stretch>
                  <a:fillRect b="-6522"/>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a:highlight>
                  <a:srgbClr val="FFFF00"/>
                </a:highlight>
                <a:latin typeface="+mn-lt"/>
                <a:ea typeface="Calibri" panose="020F0502020204030204" pitchFamily="34" charset="0"/>
                <a:cs typeface="Times New Roman" panose="02020603050405020304" pitchFamily="18" charset="0"/>
              </a:rPr>
              <a:t>XZ</a:t>
            </a:r>
            <a:r>
              <a:rPr lang="en-US" sz="2400">
                <a:latin typeface="+mn-lt"/>
              </a:rPr>
              <a:t>CVPR</a:t>
            </a:r>
          </a:p>
        </p:txBody>
      </p:sp>
    </p:spTree>
    <p:extLst>
      <p:ext uri="{BB962C8B-B14F-4D97-AF65-F5344CB8AC3E}">
        <p14:creationId xmlns:p14="http://schemas.microsoft.com/office/powerpoint/2010/main" val="127185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205036" y="1310868"/>
                <a:ext cx="7764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𝐶</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05036" y="1310868"/>
                <a:ext cx="776431" cy="4924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05036" y="4649159"/>
                <a:ext cx="7826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𝑉</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05036" y="4649159"/>
                <a:ext cx="782650" cy="492443"/>
              </a:xfrm>
              <a:prstGeom prst="rect">
                <a:avLst/>
              </a:prstGeom>
              <a:blipFill rotWithShape="0">
                <a:blip r:embed="rId3"/>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1225579" y="695431"/>
            <a:ext cx="3481278" cy="1785501"/>
          </a:xfrm>
          <a:prstGeom prst="rect">
            <a:avLst/>
          </a:prstGeom>
        </p:spPr>
      </p:pic>
      <p:pic>
        <p:nvPicPr>
          <p:cNvPr id="14" name="Picture 13"/>
          <p:cNvPicPr>
            <a:picLocks noChangeAspect="1"/>
          </p:cNvPicPr>
          <p:nvPr/>
        </p:nvPicPr>
        <p:blipFill>
          <a:blip r:embed="rId5"/>
          <a:stretch>
            <a:fillRect/>
          </a:stretch>
        </p:blipFill>
        <p:spPr>
          <a:xfrm>
            <a:off x="1185221" y="3967965"/>
            <a:ext cx="3521636" cy="1907924"/>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5985642" y="544599"/>
                <a:ext cx="2280624"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𝑖𝑗</m:t>
                          </m:r>
                        </m:sub>
                      </m:sSub>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rPr>
                            <m:t>−1</m:t>
                          </m:r>
                        </m:den>
                      </m:f>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=1</m:t>
                          </m:r>
                        </m:sub>
                        <m:sup>
                          <m:r>
                            <a:rPr lang="en-US" i="1" smtClean="0">
                              <a:solidFill>
                                <a:prstClr val="black"/>
                              </a:solidFill>
                              <a:latin typeface="Cambria Math" panose="02040503050406030204" pitchFamily="18" charset="0"/>
                            </a:rPr>
                            <m:t>𝑁</m:t>
                          </m:r>
                        </m:sup>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𝑧</m:t>
                              </m:r>
                            </m:e>
                            <m:sub>
                              <m:r>
                                <a:rPr lang="en-US" i="1">
                                  <a:solidFill>
                                    <a:prstClr val="black"/>
                                  </a:solidFill>
                                  <a:latin typeface="Cambria Math" panose="02040503050406030204" pitchFamily="18" charset="0"/>
                                </a:rPr>
                                <m:t>𝑘𝑖</m:t>
                              </m:r>
                            </m:sub>
                          </m:sSub>
                          <m:r>
                            <a:rPr lang="en-US" i="1" smtClean="0">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𝑧</m:t>
                              </m:r>
                            </m:e>
                            <m:sub>
                              <m:r>
                                <a:rPr lang="en-US" i="1">
                                  <a:solidFill>
                                    <a:prstClr val="black"/>
                                  </a:solidFill>
                                  <a:latin typeface="Cambria Math" panose="02040503050406030204" pitchFamily="18" charset="0"/>
                                </a:rPr>
                                <m:t>𝑘𝑗</m:t>
                              </m:r>
                            </m:sub>
                          </m:sSub>
                          <m:r>
                            <m:rPr>
                              <m:nor/>
                            </m:rPr>
                            <a:rPr lang="en-US">
                              <a:solidFill>
                                <a:prstClr val="black"/>
                              </a:solidFill>
                            </a:rPr>
                            <m:t> </m:t>
                          </m:r>
                        </m:e>
                      </m:nary>
                    </m:oMath>
                  </m:oMathPara>
                </a14:m>
                <a:endParaRPr lang="en-US" dirty="0">
                  <a:solidFill>
                    <a:prstClr val="black"/>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985642" y="544599"/>
                <a:ext cx="2280624" cy="778868"/>
              </a:xfrm>
              <a:prstGeom prst="rect">
                <a:avLst/>
              </a:prstGeom>
              <a:blipFill rotWithShape="0">
                <a:blip r:embed="rId6"/>
                <a:stretch>
                  <a:fillRect/>
                </a:stretch>
              </a:blipFill>
            </p:spPr>
            <p:txBody>
              <a:bodyPr/>
              <a:lstStyle/>
              <a:p>
                <a:r>
                  <a:rPr lang="en-US">
                    <a:noFill/>
                  </a:rPr>
                  <a:t> </a:t>
                </a:r>
              </a:p>
            </p:txBody>
          </p:sp>
        </mc:Fallback>
      </mc:AlternateContent>
      <p:sp>
        <p:nvSpPr>
          <p:cNvPr id="6" name="TextBox 5"/>
          <p:cNvSpPr txBox="1"/>
          <p:nvPr/>
        </p:nvSpPr>
        <p:spPr>
          <a:xfrm>
            <a:off x="5362109" y="5570150"/>
            <a:ext cx="1367875" cy="646331"/>
          </a:xfrm>
          <a:prstGeom prst="rect">
            <a:avLst/>
          </a:prstGeom>
          <a:noFill/>
          <a:ln w="3175">
            <a:solidFill>
              <a:schemeClr val="tx1"/>
            </a:solidFill>
          </a:ln>
        </p:spPr>
        <p:txBody>
          <a:bodyPr wrap="none" rtlCol="0">
            <a:spAutoFit/>
          </a:bodyPr>
          <a:lstStyle/>
          <a:p>
            <a:r>
              <a:rPr lang="en-US" dirty="0">
                <a:solidFill>
                  <a:prstClr val="black"/>
                </a:solidFill>
              </a:rPr>
              <a:t>Normalized</a:t>
            </a:r>
          </a:p>
          <a:p>
            <a:r>
              <a:rPr lang="en-US" dirty="0">
                <a:solidFill>
                  <a:prstClr val="black"/>
                </a:solidFill>
              </a:rPr>
              <a:t>Eigenvectors</a:t>
            </a:r>
          </a:p>
        </p:txBody>
      </p:sp>
      <p:cxnSp>
        <p:nvCxnSpPr>
          <p:cNvPr id="16" name="Straight Arrow Connector 15"/>
          <p:cNvCxnSpPr>
            <a:stCxn id="6" idx="1"/>
          </p:cNvCxnSpPr>
          <p:nvPr/>
        </p:nvCxnSpPr>
        <p:spPr>
          <a:xfrm flipH="1" flipV="1">
            <a:off x="4706857" y="4105894"/>
            <a:ext cx="655252" cy="1787422"/>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1"/>
          </p:cNvCxnSpPr>
          <p:nvPr/>
        </p:nvCxnSpPr>
        <p:spPr>
          <a:xfrm flipH="1" flipV="1">
            <a:off x="4706857" y="4374506"/>
            <a:ext cx="655252" cy="1518810"/>
          </a:xfrm>
          <a:prstGeom prst="line">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1"/>
          </p:cNvCxnSpPr>
          <p:nvPr/>
        </p:nvCxnSpPr>
        <p:spPr>
          <a:xfrm flipH="1" flipV="1">
            <a:off x="4706857" y="4643118"/>
            <a:ext cx="655252" cy="1250198"/>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1"/>
          </p:cNvCxnSpPr>
          <p:nvPr/>
        </p:nvCxnSpPr>
        <p:spPr>
          <a:xfrm flipH="1" flipV="1">
            <a:off x="4706857" y="4911730"/>
            <a:ext cx="655252" cy="981586"/>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1"/>
          </p:cNvCxnSpPr>
          <p:nvPr/>
        </p:nvCxnSpPr>
        <p:spPr>
          <a:xfrm flipH="1" flipV="1">
            <a:off x="4706857" y="5180342"/>
            <a:ext cx="655252" cy="712974"/>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1"/>
          </p:cNvCxnSpPr>
          <p:nvPr/>
        </p:nvCxnSpPr>
        <p:spPr>
          <a:xfrm flipH="1" flipV="1">
            <a:off x="4706857" y="5448954"/>
            <a:ext cx="655252" cy="444362"/>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1"/>
          </p:cNvCxnSpPr>
          <p:nvPr/>
        </p:nvCxnSpPr>
        <p:spPr>
          <a:xfrm flipH="1" flipV="1">
            <a:off x="4706857" y="5717568"/>
            <a:ext cx="655252" cy="175748"/>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915231" y="2496396"/>
                <a:ext cx="780085"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𝑑</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dirty="0">
                  <a:solidFill>
                    <a:prstClr val="black"/>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915231" y="2496396"/>
                <a:ext cx="780085" cy="276999"/>
              </a:xfrm>
              <a:prstGeom prst="rect">
                <a:avLst/>
              </a:prstGeom>
              <a:blipFill rotWithShape="0">
                <a:blip r:embed="rId7"/>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15231" y="5962946"/>
                <a:ext cx="780085"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𝑑</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915231" y="5962946"/>
                <a:ext cx="780085" cy="276999"/>
              </a:xfrm>
              <a:prstGeom prst="rect">
                <a:avLst/>
              </a:prstGeom>
              <a:blipFill rotWithShape="0">
                <a:blip r:embed="rId8"/>
                <a:stretch>
                  <a:fillRect b="-6522"/>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a:latin typeface="+mn-lt"/>
              </a:rPr>
              <a:t>XZ</a:t>
            </a:r>
            <a:r>
              <a:rPr lang="en-US" sz="2400">
                <a:highlight>
                  <a:srgbClr val="FFFF00"/>
                </a:highlight>
                <a:latin typeface="+mn-lt"/>
                <a:ea typeface="Calibri" panose="020F0502020204030204" pitchFamily="34" charset="0"/>
                <a:cs typeface="Times New Roman" panose="02020603050405020304" pitchFamily="18" charset="0"/>
              </a:rPr>
              <a:t>CV</a:t>
            </a:r>
            <a:r>
              <a:rPr lang="en-US" sz="2400">
                <a:latin typeface="+mn-lt"/>
              </a:rPr>
              <a:t>PR</a:t>
            </a:r>
          </a:p>
        </p:txBody>
      </p:sp>
      <p:cxnSp>
        <p:nvCxnSpPr>
          <p:cNvPr id="4" name="Straight Arrow Connector 3"/>
          <p:cNvCxnSpPr/>
          <p:nvPr/>
        </p:nvCxnSpPr>
        <p:spPr>
          <a:xfrm>
            <a:off x="1147513" y="686004"/>
            <a:ext cx="3622447" cy="1800965"/>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715676" y="1706252"/>
            <a:ext cx="452486" cy="249698"/>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34963" y="927384"/>
            <a:ext cx="452486" cy="249698"/>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36007" y="1439416"/>
            <a:ext cx="4047738" cy="1538883"/>
          </a:xfrm>
          <a:prstGeom prst="rect">
            <a:avLst/>
          </a:prstGeom>
          <a:solidFill>
            <a:schemeClr val="bg1"/>
          </a:solidFill>
          <a:ln>
            <a:solidFill>
              <a:schemeClr val="tx1"/>
            </a:solidFill>
          </a:ln>
        </p:spPr>
        <p:txBody>
          <a:bodyPr wrap="square">
            <a:spAutoFit/>
          </a:bodyPr>
          <a:lstStyle/>
          <a:p>
            <a:pPr>
              <a:spcAft>
                <a:spcPts val="600"/>
              </a:spcAft>
            </a:pPr>
            <a:r>
              <a:rPr lang="en-US" sz="1400" dirty="0">
                <a:solidFill>
                  <a:prstClr val="black"/>
                </a:solidFill>
              </a:rPr>
              <a:t>The covariance matrix has a number of special properties. Among them are:</a:t>
            </a:r>
          </a:p>
          <a:p>
            <a:pPr marL="112713" indent="-112713">
              <a:spcAft>
                <a:spcPts val="600"/>
              </a:spcAft>
              <a:buFont typeface="Arial" panose="020B0604020202020204" pitchFamily="34" charset="0"/>
              <a:buChar char="•"/>
            </a:pPr>
            <a:r>
              <a:rPr lang="en-US" sz="1400" dirty="0">
                <a:solidFill>
                  <a:prstClr val="black"/>
                </a:solidFill>
              </a:rPr>
              <a:t>Entries on the principal diagonal, being variances, must always be positive (see thin line)</a:t>
            </a:r>
          </a:p>
          <a:p>
            <a:pPr marL="112713" indent="-112713">
              <a:spcAft>
                <a:spcPts val="600"/>
              </a:spcAft>
              <a:buFont typeface="Arial" panose="020B0604020202020204" pitchFamily="34" charset="0"/>
              <a:buChar char="•"/>
            </a:pPr>
            <a:r>
              <a:rPr lang="en-US" sz="1400" dirty="0">
                <a:solidFill>
                  <a:prstClr val="black"/>
                </a:solidFill>
              </a:rPr>
              <a:t>Symmetrical entries (such as the two entries shown shaded) must be equal to one another</a:t>
            </a:r>
          </a:p>
        </p:txBody>
      </p:sp>
      <p:sp>
        <p:nvSpPr>
          <p:cNvPr id="40" name="Rectangle 39"/>
          <p:cNvSpPr/>
          <p:nvPr/>
        </p:nvSpPr>
        <p:spPr>
          <a:xfrm>
            <a:off x="5376172" y="3457670"/>
            <a:ext cx="3607573" cy="1969770"/>
          </a:xfrm>
          <a:prstGeom prst="rect">
            <a:avLst/>
          </a:prstGeom>
          <a:solidFill>
            <a:schemeClr val="bg1"/>
          </a:solidFill>
          <a:ln>
            <a:solidFill>
              <a:schemeClr val="tx1"/>
            </a:solidFill>
          </a:ln>
        </p:spPr>
        <p:txBody>
          <a:bodyPr wrap="square">
            <a:spAutoFit/>
          </a:bodyPr>
          <a:lstStyle/>
          <a:p>
            <a:pPr>
              <a:spcAft>
                <a:spcPts val="600"/>
              </a:spcAft>
            </a:pPr>
            <a:r>
              <a:rPr lang="en-US" sz="1400" dirty="0">
                <a:solidFill>
                  <a:prstClr val="black"/>
                </a:solidFill>
              </a:rPr>
              <a:t>The eigenvectors of the covariance matrix are easily computed using scientific software.</a:t>
            </a:r>
          </a:p>
          <a:p>
            <a:pPr marL="112713" indent="-112713">
              <a:spcAft>
                <a:spcPts val="600"/>
              </a:spcAft>
              <a:buFont typeface="Arial" panose="020B0604020202020204" pitchFamily="34" charset="0"/>
              <a:buChar char="•"/>
            </a:pPr>
            <a:r>
              <a:rPr lang="en-US" sz="1400" dirty="0">
                <a:solidFill>
                  <a:prstClr val="black"/>
                </a:solidFill>
              </a:rPr>
              <a:t>Given a point cloud (set of feature vectors), each eigenvector identifies a special direction of variance maximizing radius</a:t>
            </a:r>
          </a:p>
          <a:p>
            <a:pPr marL="112713" indent="-112713">
              <a:spcAft>
                <a:spcPts val="600"/>
              </a:spcAft>
              <a:buFont typeface="Arial" panose="020B0604020202020204" pitchFamily="34" charset="0"/>
              <a:buChar char="•"/>
            </a:pPr>
            <a:r>
              <a:rPr lang="en-US" sz="1400" dirty="0">
                <a:solidFill>
                  <a:prstClr val="black"/>
                </a:solidFill>
              </a:rPr>
              <a:t>Most software packages compute eigenvectors as unit vectors that are perpendicular to each other</a:t>
            </a:r>
          </a:p>
        </p:txBody>
      </p:sp>
    </p:spTree>
    <p:extLst>
      <p:ext uri="{BB962C8B-B14F-4D97-AF65-F5344CB8AC3E}">
        <p14:creationId xmlns:p14="http://schemas.microsoft.com/office/powerpoint/2010/main" val="111343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29" grpId="0" animBg="1"/>
      <p:bldP spid="30" grpId="0" animBg="1"/>
      <p:bldP spid="4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p:cNvSpPr txBox="1"/>
              <p:nvPr/>
            </p:nvSpPr>
            <p:spPr>
              <a:xfrm>
                <a:off x="504765" y="1514091"/>
                <a:ext cx="7780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𝑃</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04765" y="1514091"/>
                <a:ext cx="778034" cy="492443"/>
              </a:xfrm>
              <a:prstGeom prst="rect">
                <a:avLst/>
              </a:prstGeom>
              <a:blipFill rotWithShape="0">
                <a:blip r:embed="rId2"/>
                <a:stretch>
                  <a:fillRect/>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352240" y="758771"/>
            <a:ext cx="3654475" cy="2090962"/>
          </a:xfrm>
          <a:prstGeom prst="rect">
            <a:avLst/>
          </a:prstGeom>
        </p:spPr>
      </p:pic>
      <p:pic>
        <p:nvPicPr>
          <p:cNvPr id="6" name="Picture 5"/>
          <p:cNvPicPr>
            <a:picLocks noChangeAspect="1"/>
          </p:cNvPicPr>
          <p:nvPr/>
        </p:nvPicPr>
        <p:blipFill>
          <a:blip r:embed="rId4"/>
          <a:stretch>
            <a:fillRect/>
          </a:stretch>
        </p:blipFill>
        <p:spPr>
          <a:xfrm>
            <a:off x="5408176" y="1000726"/>
            <a:ext cx="3175755" cy="1519171"/>
          </a:xfrm>
          <a:prstGeom prst="rect">
            <a:avLst/>
          </a:prstGeom>
        </p:spPr>
      </p:pic>
      <p:pic>
        <p:nvPicPr>
          <p:cNvPr id="8" name="Picture 7"/>
          <p:cNvPicPr>
            <a:picLocks noChangeAspect="1"/>
          </p:cNvPicPr>
          <p:nvPr/>
        </p:nvPicPr>
        <p:blipFill>
          <a:blip r:embed="rId5"/>
          <a:stretch>
            <a:fillRect/>
          </a:stretch>
        </p:blipFill>
        <p:spPr>
          <a:xfrm>
            <a:off x="1357523" y="3480046"/>
            <a:ext cx="3649192" cy="1912277"/>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504765" y="4080291"/>
                <a:ext cx="7780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𝑃</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04765" y="4080291"/>
                <a:ext cx="778034" cy="492443"/>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1273922" y="665478"/>
            <a:ext cx="355107" cy="2255275"/>
            <a:chOff x="6134469" y="3559946"/>
            <a:chExt cx="355107" cy="1832377"/>
          </a:xfrm>
        </p:grpSpPr>
        <p:cxnSp>
          <p:nvCxnSpPr>
            <p:cNvPr id="20" name="Straight Connector 19"/>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flipH="1">
            <a:off x="4721045" y="676405"/>
            <a:ext cx="355107" cy="2244348"/>
            <a:chOff x="6134469" y="3559946"/>
            <a:chExt cx="355107" cy="1832377"/>
          </a:xfrm>
        </p:grpSpPr>
        <p:cxnSp>
          <p:nvCxnSpPr>
            <p:cNvPr id="28" name="Straight Connector 27"/>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326309" y="878897"/>
            <a:ext cx="355107" cy="1755350"/>
            <a:chOff x="6134469" y="3559946"/>
            <a:chExt cx="355107" cy="1832377"/>
          </a:xfrm>
        </p:grpSpPr>
        <p:cxnSp>
          <p:nvCxnSpPr>
            <p:cNvPr id="32" name="Straight Connector 31"/>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H="1">
            <a:off x="8354598" y="887402"/>
            <a:ext cx="355107" cy="1746845"/>
            <a:chOff x="6134469" y="3559946"/>
            <a:chExt cx="355107" cy="1832377"/>
          </a:xfrm>
        </p:grpSpPr>
        <p:cxnSp>
          <p:nvCxnSpPr>
            <p:cNvPr id="36" name="Straight Connector 35"/>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282799" y="3348876"/>
            <a:ext cx="355107" cy="2163714"/>
            <a:chOff x="6134469" y="3559946"/>
            <a:chExt cx="355107" cy="1832377"/>
          </a:xfrm>
        </p:grpSpPr>
        <p:cxnSp>
          <p:nvCxnSpPr>
            <p:cNvPr id="40" name="Straight Connector 39"/>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H="1">
            <a:off x="4729921" y="3359802"/>
            <a:ext cx="355107" cy="2153231"/>
            <a:chOff x="6134469" y="3559946"/>
            <a:chExt cx="355107" cy="1832377"/>
          </a:xfrm>
        </p:grpSpPr>
        <p:cxnSp>
          <p:nvCxnSpPr>
            <p:cNvPr id="44" name="Straight Connector 43"/>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p:cNvSpPr txBox="1"/>
              <p:nvPr/>
            </p:nvSpPr>
            <p:spPr>
              <a:xfrm>
                <a:off x="5326309" y="4075868"/>
                <a:ext cx="1256946"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m:t>
                      </m:r>
                      <m:r>
                        <a:rPr lang="en-US" sz="3200" i="1" smtClean="0">
                          <a:solidFill>
                            <a:prstClr val="black"/>
                          </a:solidFill>
                          <a:latin typeface="Cambria Math" panose="02040503050406030204" pitchFamily="18" charset="0"/>
                        </a:rPr>
                        <m:t>𝑍</m:t>
                      </m:r>
                      <m:sSup>
                        <m:sSupPr>
                          <m:ctrlPr>
                            <a:rPr lang="en-US" sz="3200" i="1" smtClean="0">
                              <a:solidFill>
                                <a:prstClr val="black"/>
                              </a:solidFill>
                              <a:latin typeface="Cambria Math" panose="02040503050406030204" pitchFamily="18" charset="0"/>
                            </a:rPr>
                          </m:ctrlPr>
                        </m:sSupPr>
                        <m:e>
                          <m:r>
                            <a:rPr lang="en-US" sz="3200" i="1" smtClean="0">
                              <a:solidFill>
                                <a:prstClr val="black"/>
                              </a:solidFill>
                              <a:latin typeface="Cambria Math" panose="02040503050406030204" pitchFamily="18" charset="0"/>
                            </a:rPr>
                            <m:t>𝑉</m:t>
                          </m:r>
                        </m:e>
                        <m:sup>
                          <m:r>
                            <m:rPr>
                              <m:sty m:val="p"/>
                            </m:rPr>
                            <a:rPr lang="en-US" sz="3200" smtClean="0">
                              <a:solidFill>
                                <a:prstClr val="black"/>
                              </a:solidFill>
                              <a:latin typeface="Cambria Math" panose="02040503050406030204" pitchFamily="18" charset="0"/>
                            </a:rPr>
                            <m:t>T</m:t>
                          </m:r>
                        </m:sup>
                      </m:sSup>
                    </m:oMath>
                  </m:oMathPara>
                </a14:m>
                <a:endParaRPr lang="en-US" sz="3200">
                  <a:solidFill>
                    <a:prstClr val="black"/>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5326309" y="4075868"/>
                <a:ext cx="1256946" cy="50129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4831602" y="2950626"/>
                <a:ext cx="813684"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831602" y="2950626"/>
                <a:ext cx="813684" cy="276999"/>
              </a:xfrm>
              <a:prstGeom prst="rect">
                <a:avLst/>
              </a:prstGeom>
              <a:blipFill rotWithShape="0">
                <a:blip r:embed="rId8"/>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7275" y="2964534"/>
                <a:ext cx="780085"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𝑑</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307275" y="2964534"/>
                <a:ext cx="780085" cy="276999"/>
              </a:xfrm>
              <a:prstGeom prst="rect">
                <a:avLst/>
              </a:prstGeom>
              <a:blipFill rotWithShape="0">
                <a:blip r:embed="rId9"/>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4831602" y="5572118"/>
                <a:ext cx="813684"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4831602" y="5572118"/>
                <a:ext cx="813684" cy="276999"/>
              </a:xfrm>
              <a:prstGeom prst="rect">
                <a:avLst/>
              </a:prstGeom>
              <a:blipFill rotWithShape="0">
                <a:blip r:embed="rId10"/>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843249" y="5237122"/>
                <a:ext cx="3206403" cy="669992"/>
              </a:xfrm>
              <a:prstGeom prst="rect">
                <a:avLst/>
              </a:prstGeom>
              <a:solidFill>
                <a:srgbClr val="FFFF00"/>
              </a:solidFill>
              <a:ln w="38100">
                <a:solidFill>
                  <a:srgbClr val="FF0000"/>
                </a:solidFill>
              </a:ln>
            </p:spPr>
            <p:txBody>
              <a:bodyPr wrap="square" rtlCol="0">
                <a:spAutoFit/>
              </a:bodyPr>
              <a:lstStyle/>
              <a:p>
                <a:r>
                  <a:rPr lang="en-US">
                    <a:solidFill>
                      <a:srgbClr val="FF0000"/>
                    </a:solidFill>
                  </a:rPr>
                  <a:t>Note: </a:t>
                </a:r>
                <a14:m>
                  <m:oMath xmlns:m="http://schemas.openxmlformats.org/officeDocument/2006/math">
                    <m:r>
                      <a:rPr lang="en-US" i="1">
                        <a:solidFill>
                          <a:srgbClr val="FF0000"/>
                        </a:solidFill>
                        <a:latin typeface="Cambria Math" panose="02040503050406030204" pitchFamily="18" charset="0"/>
                      </a:rPr>
                      <m:t>𝑉</m:t>
                    </m:r>
                  </m:oMath>
                </a14:m>
                <a:r>
                  <a:rPr lang="en-US">
                    <a:solidFill>
                      <a:srgbClr val="FF0000"/>
                    </a:solidFill>
                  </a:rPr>
                  <a:t> is an orthogonal matrix.</a:t>
                </a:r>
              </a:p>
              <a:p>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𝑉</m:t>
                        </m:r>
                      </m:e>
                      <m:sup>
                        <m:r>
                          <a:rPr lang="en-US" smtClean="0">
                            <a:solidFill>
                              <a:srgbClr val="FF0000"/>
                            </a:solidFill>
                            <a:latin typeface="Cambria Math" panose="02040503050406030204" pitchFamily="18" charset="0"/>
                          </a:rPr>
                          <m:t>−1</m:t>
                        </m:r>
                      </m:sup>
                    </m:sSup>
                  </m:oMath>
                </a14:m>
                <a:r>
                  <a:rPr lang="en-US">
                    <a:solidFill>
                      <a:srgbClr val="FF0000"/>
                    </a:solidFill>
                  </a:rPr>
                  <a:t>=</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𝑉</m:t>
                        </m:r>
                      </m:e>
                      <m:sup>
                        <m:r>
                          <m:rPr>
                            <m:sty m:val="p"/>
                          </m:rPr>
                          <a:rPr lang="en-US">
                            <a:solidFill>
                              <a:srgbClr val="FF0000"/>
                            </a:solidFill>
                            <a:latin typeface="Cambria Math" panose="02040503050406030204" pitchFamily="18" charset="0"/>
                          </a:rPr>
                          <m:t>T</m:t>
                        </m:r>
                      </m:sup>
                    </m:sSup>
                  </m:oMath>
                </a14:m>
                <a:endParaRPr lang="en-US">
                  <a:solidFill>
                    <a:srgbClr val="FF0000"/>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843249" y="5237122"/>
                <a:ext cx="3206403" cy="669992"/>
              </a:xfrm>
              <a:prstGeom prst="rect">
                <a:avLst/>
              </a:prstGeom>
              <a:blipFill rotWithShape="0">
                <a:blip r:embed="rId11"/>
                <a:stretch>
                  <a:fillRect l="-1128" t="-1724" b="-7759"/>
                </a:stretch>
              </a:blipFill>
              <a:ln w="38100">
                <a:solidFill>
                  <a:srgbClr val="FF0000"/>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a:latin typeface="+mn-lt"/>
              </a:rPr>
              <a:t>XZCV</a:t>
            </a:r>
            <a:r>
              <a:rPr lang="en-US" sz="2400">
                <a:highlight>
                  <a:srgbClr val="FFFF00"/>
                </a:highlight>
                <a:latin typeface="+mn-lt"/>
                <a:ea typeface="Calibri" panose="020F0502020204030204" pitchFamily="34" charset="0"/>
                <a:cs typeface="Times New Roman" panose="02020603050405020304" pitchFamily="18" charset="0"/>
              </a:rPr>
              <a:t>P</a:t>
            </a:r>
            <a:r>
              <a:rPr lang="en-US" sz="2400">
                <a:latin typeface="+mn-lt"/>
              </a:rPr>
              <a:t>R</a:t>
            </a:r>
          </a:p>
        </p:txBody>
      </p:sp>
    </p:spTree>
    <p:extLst>
      <p:ext uri="{BB962C8B-B14F-4D97-AF65-F5344CB8AC3E}">
        <p14:creationId xmlns:p14="http://schemas.microsoft.com/office/powerpoint/2010/main" val="175013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162215" y="824499"/>
            <a:ext cx="3649192" cy="1912277"/>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309457" y="1424744"/>
                <a:ext cx="7864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𝑅</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09457" y="1424744"/>
                <a:ext cx="786497" cy="492443"/>
              </a:xfrm>
              <a:prstGeom prst="rect">
                <a:avLst/>
              </a:prstGeom>
              <a:blipFill rotWithShape="0">
                <a:blip r:embed="rId3"/>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094419" y="824499"/>
            <a:ext cx="3521636" cy="1907924"/>
          </a:xfrm>
          <a:prstGeom prst="rect">
            <a:avLst/>
          </a:prstGeom>
        </p:spPr>
      </p:pic>
      <p:grpSp>
        <p:nvGrpSpPr>
          <p:cNvPr id="11" name="Group 10"/>
          <p:cNvGrpSpPr/>
          <p:nvPr/>
        </p:nvGrpSpPr>
        <p:grpSpPr>
          <a:xfrm>
            <a:off x="1095954" y="637722"/>
            <a:ext cx="355107" cy="2255275"/>
            <a:chOff x="6134469" y="3559946"/>
            <a:chExt cx="355107" cy="1832377"/>
          </a:xfrm>
        </p:grpSpPr>
        <p:cxnSp>
          <p:nvCxnSpPr>
            <p:cNvPr id="12" name="Straight Connector 11"/>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flipH="1">
            <a:off x="4543077" y="648649"/>
            <a:ext cx="355107" cy="2244348"/>
            <a:chOff x="6134469" y="3559946"/>
            <a:chExt cx="355107" cy="1832377"/>
          </a:xfrm>
        </p:grpSpPr>
        <p:cxnSp>
          <p:nvCxnSpPr>
            <p:cNvPr id="19" name="Straight Connector 18"/>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5016520" y="727886"/>
            <a:ext cx="355107" cy="2068976"/>
            <a:chOff x="6134469" y="3559946"/>
            <a:chExt cx="355107" cy="1832377"/>
          </a:xfrm>
        </p:grpSpPr>
        <p:cxnSp>
          <p:nvCxnSpPr>
            <p:cNvPr id="23" name="Straight Connector 22"/>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flipH="1">
            <a:off x="8373286" y="736391"/>
            <a:ext cx="355107" cy="2058951"/>
            <a:chOff x="6134469" y="3559946"/>
            <a:chExt cx="355107" cy="1832377"/>
          </a:xfrm>
        </p:grpSpPr>
        <p:cxnSp>
          <p:nvCxnSpPr>
            <p:cNvPr id="27" name="Straight Connector 26"/>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a:blip r:embed="rId2"/>
          <a:stretch>
            <a:fillRect/>
          </a:stretch>
        </p:blipFill>
        <p:spPr>
          <a:xfrm>
            <a:off x="1162215" y="4137095"/>
            <a:ext cx="3649192" cy="1912277"/>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309457" y="4737340"/>
                <a:ext cx="7864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𝑅</m:t>
                      </m:r>
                      <m:acc>
                        <m:accPr>
                          <m:chr m:val="̃"/>
                          <m:ctrlPr>
                            <a:rPr lang="en-US" sz="3200" i="1" smtClean="0">
                              <a:solidFill>
                                <a:prstClr val="black"/>
                              </a:solidFill>
                              <a:latin typeface="Cambria Math" panose="02040503050406030204" pitchFamily="18" charset="0"/>
                            </a:rPr>
                          </m:ctrlPr>
                        </m:accPr>
                        <m:e>
                          <m:r>
                            <a:rPr lang="en-US" sz="3200" i="1" smtClean="0">
                              <a:solidFill>
                                <a:prstClr val="black"/>
                              </a:solidFill>
                              <a:latin typeface="Cambria Math" panose="02040503050406030204" pitchFamily="18" charset="0"/>
                            </a:rPr>
                            <m:t>=</m:t>
                          </m:r>
                        </m:e>
                      </m:acc>
                    </m:oMath>
                  </m:oMathPara>
                </a14:m>
                <a:endParaRPr lang="en-US" sz="3200">
                  <a:solidFill>
                    <a:prstClr val="black"/>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09457" y="4737340"/>
                <a:ext cx="786497" cy="492443"/>
              </a:xfrm>
              <a:prstGeom prst="rect">
                <a:avLst/>
              </a:prstGeom>
              <a:blipFill rotWithShape="0">
                <a:blip r:embed="rId5"/>
                <a:stretch>
                  <a:fillRect/>
                </a:stretch>
              </a:blipFill>
            </p:spPr>
            <p:txBody>
              <a:bodyPr/>
              <a:lstStyle/>
              <a:p>
                <a:r>
                  <a:rPr lang="en-US">
                    <a:noFill/>
                  </a:rPr>
                  <a:t> </a:t>
                </a:r>
              </a:p>
            </p:txBody>
          </p:sp>
        </mc:Fallback>
      </mc:AlternateContent>
      <p:pic>
        <p:nvPicPr>
          <p:cNvPr id="32" name="Picture 31"/>
          <p:cNvPicPr>
            <a:picLocks noChangeAspect="1"/>
          </p:cNvPicPr>
          <p:nvPr/>
        </p:nvPicPr>
        <p:blipFill>
          <a:blip r:embed="rId4"/>
          <a:stretch>
            <a:fillRect/>
          </a:stretch>
        </p:blipFill>
        <p:spPr>
          <a:xfrm>
            <a:off x="5094419" y="4137095"/>
            <a:ext cx="3521636" cy="1907924"/>
          </a:xfrm>
          <a:prstGeom prst="rect">
            <a:avLst/>
          </a:prstGeom>
        </p:spPr>
      </p:pic>
      <p:grpSp>
        <p:nvGrpSpPr>
          <p:cNvPr id="33" name="Group 32"/>
          <p:cNvGrpSpPr/>
          <p:nvPr/>
        </p:nvGrpSpPr>
        <p:grpSpPr>
          <a:xfrm>
            <a:off x="1095954" y="3950318"/>
            <a:ext cx="355107" cy="2255275"/>
            <a:chOff x="6134469" y="3559946"/>
            <a:chExt cx="355107" cy="1832377"/>
          </a:xfrm>
        </p:grpSpPr>
        <p:cxnSp>
          <p:nvCxnSpPr>
            <p:cNvPr id="34" name="Straight Connector 33"/>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H="1">
            <a:off x="4543077" y="3961245"/>
            <a:ext cx="355107" cy="2244348"/>
            <a:chOff x="6134469" y="3559946"/>
            <a:chExt cx="355107" cy="1832377"/>
          </a:xfrm>
        </p:grpSpPr>
        <p:cxnSp>
          <p:nvCxnSpPr>
            <p:cNvPr id="38" name="Straight Connector 37"/>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5016520" y="4040482"/>
            <a:ext cx="355107" cy="2068976"/>
            <a:chOff x="6134469" y="3559946"/>
            <a:chExt cx="355107" cy="1832377"/>
          </a:xfrm>
        </p:grpSpPr>
        <p:cxnSp>
          <p:nvCxnSpPr>
            <p:cNvPr id="42" name="Straight Connector 41"/>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flipH="1">
            <a:off x="8373286" y="4048987"/>
            <a:ext cx="355107" cy="2058951"/>
            <a:chOff x="6134469" y="3559946"/>
            <a:chExt cx="355107" cy="1832377"/>
          </a:xfrm>
        </p:grpSpPr>
        <p:cxnSp>
          <p:nvCxnSpPr>
            <p:cNvPr id="46" name="Straight Connector 45"/>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Rectangle 48"/>
          <p:cNvSpPr/>
          <p:nvPr/>
        </p:nvSpPr>
        <p:spPr>
          <a:xfrm>
            <a:off x="1138054" y="4028694"/>
            <a:ext cx="1596267" cy="2078472"/>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5075829" y="4099861"/>
            <a:ext cx="3589070" cy="886799"/>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51" name="TextBox 50"/>
              <p:cNvSpPr txBox="1"/>
              <p:nvPr/>
            </p:nvSpPr>
            <p:spPr>
              <a:xfrm>
                <a:off x="4811407" y="2940689"/>
                <a:ext cx="813684"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4811407" y="2940689"/>
                <a:ext cx="813684" cy="276999"/>
              </a:xfrm>
              <a:prstGeom prst="rect">
                <a:avLst/>
              </a:prstGeom>
              <a:blipFill rotWithShape="0">
                <a:blip r:embed="rId6"/>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8051409" y="2954597"/>
                <a:ext cx="780085"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𝑑</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8051409" y="2954597"/>
                <a:ext cx="780085" cy="276999"/>
              </a:xfrm>
              <a:prstGeom prst="rect">
                <a:avLst/>
              </a:prstGeom>
              <a:blipFill rotWithShape="0">
                <a:blip r:embed="rId7"/>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734321" y="5830167"/>
                <a:ext cx="801566"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×3</m:t>
                          </m:r>
                        </m:e>
                      </m:d>
                    </m:oMath>
                  </m:oMathPara>
                </a14:m>
                <a:endParaRPr lang="en-US">
                  <a:solidFill>
                    <a:prstClr val="black"/>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734321" y="5830167"/>
                <a:ext cx="801566" cy="276999"/>
              </a:xfrm>
              <a:prstGeom prst="rect">
                <a:avLst/>
              </a:prstGeom>
              <a:blipFill rotWithShape="0">
                <a:blip r:embed="rId8"/>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063527" y="4994513"/>
                <a:ext cx="767967"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3</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8063527" y="4994513"/>
                <a:ext cx="767967" cy="276999"/>
              </a:xfrm>
              <a:prstGeom prst="rect">
                <a:avLst/>
              </a:prstGeom>
              <a:blipFill rotWithShape="0">
                <a:blip r:embed="rId9"/>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5769" y="3217688"/>
                <a:ext cx="8528810" cy="492443"/>
              </a:xfrm>
              <a:prstGeom prst="rect">
                <a:avLst/>
              </a:prstGeom>
              <a:noFill/>
            </p:spPr>
            <p:txBody>
              <a:bodyPr wrap="none" lIns="0" tIns="0" rIns="0" bIns="0" rtlCol="0">
                <a:spAutoFit/>
              </a:bodyPr>
              <a:lstStyle/>
              <a:p>
                <a14:m>
                  <m:oMath xmlns:m="http://schemas.openxmlformats.org/officeDocument/2006/math">
                    <m:r>
                      <a:rPr lang="en-US" sz="3200" i="1" smtClean="0">
                        <a:solidFill>
                          <a:prstClr val="black"/>
                        </a:solidFill>
                        <a:latin typeface="Cambria Math" panose="02040503050406030204" pitchFamily="18" charset="0"/>
                      </a:rPr>
                      <m:t>𝑅</m:t>
                    </m:r>
                    <m:r>
                      <a:rPr lang="en-US" sz="3200" i="1" smtClean="0">
                        <a:solidFill>
                          <a:prstClr val="black"/>
                        </a:solidFill>
                        <a:latin typeface="Cambria Math" panose="02040503050406030204" pitchFamily="18" charset="0"/>
                      </a:rPr>
                      <m:t>=</m:t>
                    </m:r>
                    <m:r>
                      <a:rPr lang="en-US" sz="3200" i="1" smtClean="0">
                        <a:solidFill>
                          <a:prstClr val="black"/>
                        </a:solidFill>
                        <a:latin typeface="Cambria Math" panose="02040503050406030204" pitchFamily="18" charset="0"/>
                      </a:rPr>
                      <m:t>𝑃𝑉</m:t>
                    </m:r>
                  </m:oMath>
                </a14:m>
                <a:r>
                  <a:rPr lang="en-US" sz="3200">
                    <a:solidFill>
                      <a:prstClr val="black"/>
                    </a:solidFill>
                  </a:rPr>
                  <a:t>  i.e. </a:t>
                </a:r>
                <a14:m>
                  <m:oMath xmlns:m="http://schemas.openxmlformats.org/officeDocument/2006/math">
                    <m:r>
                      <a:rPr lang="en-US" sz="3200" i="1" smtClean="0">
                        <a:solidFill>
                          <a:prstClr val="black"/>
                        </a:solidFill>
                        <a:latin typeface="Cambria Math" panose="02040503050406030204" pitchFamily="18" charset="0"/>
                      </a:rPr>
                      <m:t>𝑍</m:t>
                    </m:r>
                  </m:oMath>
                </a14:m>
                <a:r>
                  <a:rPr lang="en-US" sz="3200">
                    <a:solidFill>
                      <a:prstClr val="black"/>
                    </a:solidFill>
                  </a:rPr>
                  <a:t> is recovered. How do we recover </a:t>
                </a:r>
                <a14:m>
                  <m:oMath xmlns:m="http://schemas.openxmlformats.org/officeDocument/2006/math">
                    <m:r>
                      <a:rPr lang="en-US" sz="3200" i="1" smtClean="0">
                        <a:solidFill>
                          <a:prstClr val="black"/>
                        </a:solidFill>
                        <a:latin typeface="Cambria Math" panose="02040503050406030204" pitchFamily="18" charset="0"/>
                      </a:rPr>
                      <m:t>𝑋</m:t>
                    </m:r>
                  </m:oMath>
                </a14:m>
                <a:r>
                  <a:rPr lang="en-US" sz="3200">
                    <a:solidFill>
                      <a:prstClr val="black"/>
                    </a:solidFill>
                  </a:rPr>
                  <a:t>?</a:t>
                </a:r>
              </a:p>
            </p:txBody>
          </p:sp>
        </mc:Choice>
        <mc:Fallback xmlns="">
          <p:sp>
            <p:nvSpPr>
              <p:cNvPr id="56" name="TextBox 55"/>
              <p:cNvSpPr txBox="1">
                <a:spLocks noRot="1" noChangeAspect="1" noMove="1" noResize="1" noEditPoints="1" noAdjustHandles="1" noChangeArrowheads="1" noChangeShapeType="1" noTextEdit="1"/>
              </p:cNvSpPr>
              <p:nvPr/>
            </p:nvSpPr>
            <p:spPr>
              <a:xfrm>
                <a:off x="305769" y="3217688"/>
                <a:ext cx="8528810" cy="492443"/>
              </a:xfrm>
              <a:prstGeom prst="rect">
                <a:avLst/>
              </a:prstGeom>
              <a:blipFill rotWithShape="0">
                <a:blip r:embed="rId10"/>
                <a:stretch>
                  <a:fillRect t="-24691" r="-1144" b="-49383"/>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a:latin typeface="+mn-lt"/>
              </a:rPr>
              <a:t>XZCVP</a:t>
            </a:r>
            <a:r>
              <a:rPr lang="en-US" sz="2400">
                <a:highlight>
                  <a:srgbClr val="FFFF00"/>
                </a:highlight>
                <a:latin typeface="+mn-lt"/>
                <a:ea typeface="Calibri" panose="020F0502020204030204" pitchFamily="34" charset="0"/>
                <a:cs typeface="Times New Roman" panose="02020603050405020304" pitchFamily="18" charset="0"/>
              </a:rPr>
              <a:t>R</a:t>
            </a:r>
          </a:p>
        </p:txBody>
      </p:sp>
    </p:spTree>
    <p:extLst>
      <p:ext uri="{BB962C8B-B14F-4D97-AF65-F5344CB8AC3E}">
        <p14:creationId xmlns:p14="http://schemas.microsoft.com/office/powerpoint/2010/main" val="40384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6627" y="1815398"/>
            <a:ext cx="2059216" cy="694985"/>
          </a:xfrm>
          <a:prstGeom prst="rect">
            <a:avLst/>
          </a:prstGeom>
        </p:spPr>
      </p:pic>
      <p:pic>
        <p:nvPicPr>
          <p:cNvPr id="6" name="Picture 5"/>
          <p:cNvPicPr>
            <a:picLocks noChangeAspect="1"/>
          </p:cNvPicPr>
          <p:nvPr/>
        </p:nvPicPr>
        <p:blipFill>
          <a:blip r:embed="rId3"/>
          <a:stretch>
            <a:fillRect/>
          </a:stretch>
        </p:blipFill>
        <p:spPr>
          <a:xfrm>
            <a:off x="5978269" y="1815398"/>
            <a:ext cx="2059216" cy="694985"/>
          </a:xfrm>
          <a:prstGeom prst="rect">
            <a:avLst/>
          </a:prstGeom>
        </p:spPr>
      </p:pic>
      <p:sp>
        <p:nvSpPr>
          <p:cNvPr id="7" name="Rectangle 6"/>
          <p:cNvSpPr/>
          <p:nvPr/>
        </p:nvSpPr>
        <p:spPr>
          <a:xfrm>
            <a:off x="3226191" y="1559210"/>
            <a:ext cx="2015231" cy="120736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DSP</a:t>
            </a:r>
          </a:p>
          <a:p>
            <a:pPr algn="ctr"/>
            <a:r>
              <a:rPr lang="en-US" sz="1200" dirty="0">
                <a:solidFill>
                  <a:schemeClr val="tx1"/>
                </a:solidFill>
              </a:rPr>
              <a:t>(Digital Signal Processing)</a:t>
            </a:r>
            <a:endParaRPr lang="en-US" sz="2800" dirty="0">
              <a:solidFill>
                <a:schemeClr val="tx1"/>
              </a:solidFill>
            </a:endParaRPr>
          </a:p>
        </p:txBody>
      </p:sp>
      <p:cxnSp>
        <p:nvCxnSpPr>
          <p:cNvPr id="8" name="Straight Arrow Connector 7"/>
          <p:cNvCxnSpPr/>
          <p:nvPr/>
        </p:nvCxnSpPr>
        <p:spPr>
          <a:xfrm>
            <a:off x="2782822" y="2162890"/>
            <a:ext cx="44336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241422" y="2162890"/>
            <a:ext cx="6103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226191" y="4018379"/>
            <a:ext cx="2015231" cy="120736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DIP</a:t>
            </a:r>
          </a:p>
          <a:p>
            <a:pPr algn="ctr"/>
            <a:r>
              <a:rPr lang="en-US" sz="1200" dirty="0">
                <a:solidFill>
                  <a:prstClr val="black"/>
                </a:solidFill>
              </a:rPr>
              <a:t>(Digital Image Processing)</a:t>
            </a:r>
            <a:endParaRPr lang="en-US" sz="2800" dirty="0">
              <a:solidFill>
                <a:schemeClr val="tx1"/>
              </a:solidFill>
            </a:endParaRPr>
          </a:p>
        </p:txBody>
      </p:sp>
      <p:cxnSp>
        <p:nvCxnSpPr>
          <p:cNvPr id="11" name="Straight Arrow Connector 10"/>
          <p:cNvCxnSpPr>
            <a:endCxn id="10" idx="1"/>
          </p:cNvCxnSpPr>
          <p:nvPr/>
        </p:nvCxnSpPr>
        <p:spPr>
          <a:xfrm>
            <a:off x="2782822" y="4622059"/>
            <a:ext cx="44336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3"/>
          </p:cNvCxnSpPr>
          <p:nvPr/>
        </p:nvCxnSpPr>
        <p:spPr>
          <a:xfrm flipV="1">
            <a:off x="5241422" y="4622059"/>
            <a:ext cx="61034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701" y="3237212"/>
            <a:ext cx="2382353" cy="2382353"/>
          </a:xfrm>
          <a:prstGeom prst="rect">
            <a:avLst/>
          </a:prstGeom>
        </p:spPr>
      </p:pic>
      <p:pic>
        <p:nvPicPr>
          <p:cNvPr id="15" name="Picture 14"/>
          <p:cNvPicPr>
            <a:picLocks noChangeAspect="1"/>
          </p:cNvPicPr>
          <p:nvPr/>
        </p:nvPicPr>
        <p:blipFill>
          <a:blip r:embed="rId5"/>
          <a:stretch>
            <a:fillRect/>
          </a:stretch>
        </p:blipFill>
        <p:spPr>
          <a:xfrm>
            <a:off x="5851770" y="3251923"/>
            <a:ext cx="2382353" cy="2382353"/>
          </a:xfrm>
          <a:prstGeom prst="rect">
            <a:avLst/>
          </a:prstGeom>
        </p:spPr>
      </p:pic>
      <p:sp>
        <p:nvSpPr>
          <p:cNvPr id="2" name="Title 1"/>
          <p:cNvSpPr>
            <a:spLocks noGrp="1"/>
          </p:cNvSpPr>
          <p:nvPr>
            <p:ph type="title"/>
          </p:nvPr>
        </p:nvSpPr>
        <p:spPr/>
        <p:txBody>
          <a:bodyPr/>
          <a:lstStyle/>
          <a:p>
            <a:r>
              <a:rPr lang="en-US" sz="2400" dirty="0"/>
              <a:t>Machine Learning versus Other Things</a:t>
            </a:r>
            <a:endParaRPr lang="en-US" dirty="0"/>
          </a:p>
        </p:txBody>
      </p:sp>
    </p:spTree>
    <p:extLst>
      <p:ext uri="{BB962C8B-B14F-4D97-AF65-F5344CB8AC3E}">
        <p14:creationId xmlns:p14="http://schemas.microsoft.com/office/powerpoint/2010/main" val="180782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mn-lt"/>
              </a:rPr>
              <a:t>XZCVPR: Implementation in practice</a:t>
            </a:r>
          </a:p>
        </p:txBody>
      </p:sp>
      <p:grpSp>
        <p:nvGrpSpPr>
          <p:cNvPr id="91" name="Group 90"/>
          <p:cNvGrpSpPr/>
          <p:nvPr/>
        </p:nvGrpSpPr>
        <p:grpSpPr>
          <a:xfrm>
            <a:off x="229098" y="654736"/>
            <a:ext cx="8720396" cy="5253796"/>
            <a:chOff x="229098" y="654736"/>
            <a:chExt cx="8720396" cy="5253796"/>
          </a:xfrm>
        </p:grpSpPr>
        <p:grpSp>
          <p:nvGrpSpPr>
            <p:cNvPr id="70" name="Group 69"/>
            <p:cNvGrpSpPr/>
            <p:nvPr/>
          </p:nvGrpSpPr>
          <p:grpSpPr>
            <a:xfrm>
              <a:off x="229098" y="654736"/>
              <a:ext cx="2184190" cy="1488776"/>
              <a:chOff x="179110" y="576762"/>
              <a:chExt cx="2184190" cy="1488776"/>
            </a:xfrm>
          </p:grpSpPr>
          <p:cxnSp>
            <p:nvCxnSpPr>
              <p:cNvPr id="7" name="Straight Arrow Connector 6"/>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X</a:t>
                </a:r>
                <a:endParaRPr lang="en-US" sz="1200">
                  <a:solidFill>
                    <a:schemeClr val="tx1"/>
                  </a:solidFill>
                </a:endParaRPr>
              </a:p>
            </p:txBody>
          </p:sp>
          <p:sp>
            <p:nvSpPr>
              <p:cNvPr id="53" name="Oval 52"/>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grpSp>
        <p:grpSp>
          <p:nvGrpSpPr>
            <p:cNvPr id="71" name="Group 70"/>
            <p:cNvGrpSpPr/>
            <p:nvPr/>
          </p:nvGrpSpPr>
          <p:grpSpPr>
            <a:xfrm>
              <a:off x="1864648" y="1596364"/>
              <a:ext cx="2184190" cy="1488776"/>
              <a:chOff x="179110" y="576762"/>
              <a:chExt cx="2184190" cy="1488776"/>
            </a:xfrm>
          </p:grpSpPr>
          <p:cxnSp>
            <p:nvCxnSpPr>
              <p:cNvPr id="72" name="Straight Arrow Connector 71"/>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sp>
            <p:nvSpPr>
              <p:cNvPr id="75" name="Oval 74"/>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grpSp>
        <p:grpSp>
          <p:nvGrpSpPr>
            <p:cNvPr id="76" name="Group 75"/>
            <p:cNvGrpSpPr/>
            <p:nvPr/>
          </p:nvGrpSpPr>
          <p:grpSpPr>
            <a:xfrm>
              <a:off x="3494204" y="2537992"/>
              <a:ext cx="2184190" cy="1488776"/>
              <a:chOff x="179110" y="576762"/>
              <a:chExt cx="2184190" cy="1488776"/>
            </a:xfrm>
          </p:grpSpPr>
          <p:cxnSp>
            <p:nvCxnSpPr>
              <p:cNvPr id="77" name="Straight Arrow Connector 76"/>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C</a:t>
                </a:r>
                <a:endParaRPr lang="en-US" sz="1200">
                  <a:solidFill>
                    <a:schemeClr val="tx1"/>
                  </a:solidFill>
                </a:endParaRPr>
              </a:p>
            </p:txBody>
          </p:sp>
          <p:sp>
            <p:nvSpPr>
              <p:cNvPr id="80" name="Oval 79"/>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grpSp>
        <p:grpSp>
          <p:nvGrpSpPr>
            <p:cNvPr id="81" name="Group 80"/>
            <p:cNvGrpSpPr/>
            <p:nvPr/>
          </p:nvGrpSpPr>
          <p:grpSpPr>
            <a:xfrm>
              <a:off x="5129754" y="3478128"/>
              <a:ext cx="2184190" cy="1488776"/>
              <a:chOff x="179110" y="576762"/>
              <a:chExt cx="2184190" cy="1488776"/>
            </a:xfrm>
          </p:grpSpPr>
          <p:cxnSp>
            <p:nvCxnSpPr>
              <p:cNvPr id="82" name="Straight Arrow Connector 81"/>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V</a:t>
                </a:r>
                <a:endParaRPr lang="en-US" sz="1200">
                  <a:solidFill>
                    <a:schemeClr val="tx1"/>
                  </a:solidFill>
                </a:endParaRPr>
              </a:p>
            </p:txBody>
          </p:sp>
          <p:sp>
            <p:nvSpPr>
              <p:cNvPr id="85" name="Oval 84"/>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grpSp>
        <p:grpSp>
          <p:nvGrpSpPr>
            <p:cNvPr id="86" name="Group 85"/>
            <p:cNvGrpSpPr/>
            <p:nvPr/>
          </p:nvGrpSpPr>
          <p:grpSpPr>
            <a:xfrm>
              <a:off x="6765304" y="4419756"/>
              <a:ext cx="2184190" cy="1488776"/>
              <a:chOff x="179110" y="576762"/>
              <a:chExt cx="2184190" cy="1488776"/>
            </a:xfrm>
          </p:grpSpPr>
          <p:cxnSp>
            <p:nvCxnSpPr>
              <p:cNvPr id="87" name="Straight Arrow Connector 86"/>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P</a:t>
                </a:r>
                <a:endParaRPr lang="en-US" sz="1200">
                  <a:solidFill>
                    <a:schemeClr val="tx1"/>
                  </a:solidFill>
                </a:endParaRPr>
              </a:p>
            </p:txBody>
          </p:sp>
          <p:sp>
            <p:nvSpPr>
              <p:cNvPr id="90" name="Oval 89"/>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R</a:t>
                </a:r>
                <a:endParaRPr lang="en-US" sz="1200">
                  <a:solidFill>
                    <a:schemeClr val="tx1"/>
                  </a:solidFill>
                </a:endParaRPr>
              </a:p>
            </p:txBody>
          </p:sp>
        </p:grpSp>
      </p:grpSp>
      <p:sp>
        <p:nvSpPr>
          <p:cNvPr id="92" name="Rectangle 91"/>
          <p:cNvSpPr/>
          <p:nvPr/>
        </p:nvSpPr>
        <p:spPr>
          <a:xfrm>
            <a:off x="59513" y="1440773"/>
            <a:ext cx="1717332" cy="830997"/>
          </a:xfrm>
          <a:prstGeom prst="rect">
            <a:avLst/>
          </a:prstGeom>
          <a:solidFill>
            <a:schemeClr val="bg1"/>
          </a:solidFill>
          <a:ln>
            <a:solidFill>
              <a:schemeClr val="tx1"/>
            </a:solidFill>
          </a:ln>
        </p:spPr>
        <p:txBody>
          <a:bodyPr wrap="square">
            <a:spAutoFit/>
          </a:bodyPr>
          <a:lstStyle/>
          <a:p>
            <a:r>
              <a:rPr lang="en-US" sz="1600" dirty="0">
                <a:solidFill>
                  <a:prstClr val="black"/>
                </a:solidFill>
              </a:rPr>
              <a:t>Simple arithmetic and programming loop</a:t>
            </a:r>
          </a:p>
        </p:txBody>
      </p:sp>
      <p:sp>
        <p:nvSpPr>
          <p:cNvPr id="93" name="Rectangle 92"/>
          <p:cNvSpPr/>
          <p:nvPr/>
        </p:nvSpPr>
        <p:spPr>
          <a:xfrm>
            <a:off x="1245166" y="2418087"/>
            <a:ext cx="2112684" cy="584775"/>
          </a:xfrm>
          <a:prstGeom prst="rect">
            <a:avLst/>
          </a:prstGeom>
          <a:solidFill>
            <a:schemeClr val="bg1"/>
          </a:solidFill>
          <a:ln>
            <a:solidFill>
              <a:schemeClr val="tx1"/>
            </a:solidFill>
          </a:ln>
        </p:spPr>
        <p:txBody>
          <a:bodyPr wrap="square">
            <a:spAutoFit/>
          </a:bodyPr>
          <a:lstStyle/>
          <a:p>
            <a:r>
              <a:rPr lang="en-US" sz="1600" dirty="0">
                <a:solidFill>
                  <a:prstClr val="black"/>
                </a:solidFill>
              </a:rPr>
              <a:t>Built-in function recommended</a:t>
            </a:r>
          </a:p>
        </p:txBody>
      </p:sp>
      <p:sp>
        <p:nvSpPr>
          <p:cNvPr id="94" name="Rectangle 93"/>
          <p:cNvSpPr/>
          <p:nvPr/>
        </p:nvSpPr>
        <p:spPr>
          <a:xfrm>
            <a:off x="2868371" y="3337441"/>
            <a:ext cx="2112684" cy="584775"/>
          </a:xfrm>
          <a:prstGeom prst="rect">
            <a:avLst/>
          </a:prstGeom>
          <a:solidFill>
            <a:schemeClr val="bg1"/>
          </a:solidFill>
          <a:ln>
            <a:solidFill>
              <a:schemeClr val="tx1"/>
            </a:solidFill>
          </a:ln>
        </p:spPr>
        <p:txBody>
          <a:bodyPr wrap="square">
            <a:spAutoFit/>
          </a:bodyPr>
          <a:lstStyle/>
          <a:p>
            <a:r>
              <a:rPr lang="en-US" sz="1600" dirty="0">
                <a:solidFill>
                  <a:prstClr val="black"/>
                </a:solidFill>
              </a:rPr>
              <a:t>Built-in function recommended</a:t>
            </a:r>
          </a:p>
        </p:txBody>
      </p:sp>
      <p:sp>
        <p:nvSpPr>
          <p:cNvPr id="95" name="Rectangle 94"/>
          <p:cNvSpPr/>
          <p:nvPr/>
        </p:nvSpPr>
        <p:spPr>
          <a:xfrm>
            <a:off x="4200864" y="4267186"/>
            <a:ext cx="2290119" cy="830997"/>
          </a:xfrm>
          <a:prstGeom prst="rect">
            <a:avLst/>
          </a:prstGeom>
          <a:solidFill>
            <a:schemeClr val="bg1"/>
          </a:solidFill>
          <a:ln>
            <a:solidFill>
              <a:schemeClr val="tx1"/>
            </a:solidFill>
          </a:ln>
        </p:spPr>
        <p:txBody>
          <a:bodyPr wrap="square">
            <a:spAutoFit/>
          </a:bodyPr>
          <a:lstStyle/>
          <a:p>
            <a:r>
              <a:rPr lang="en-US" sz="1600" dirty="0">
                <a:solidFill>
                  <a:prstClr val="black"/>
                </a:solidFill>
              </a:rPr>
              <a:t>Built-in function or simple arithmetic and programming loop</a:t>
            </a:r>
          </a:p>
        </p:txBody>
      </p:sp>
      <p:sp>
        <p:nvSpPr>
          <p:cNvPr id="96" name="Rectangle 95"/>
          <p:cNvSpPr/>
          <p:nvPr/>
        </p:nvSpPr>
        <p:spPr>
          <a:xfrm>
            <a:off x="6219893" y="5192209"/>
            <a:ext cx="2043460" cy="830997"/>
          </a:xfrm>
          <a:prstGeom prst="rect">
            <a:avLst/>
          </a:prstGeom>
          <a:solidFill>
            <a:schemeClr val="bg1"/>
          </a:solidFill>
          <a:ln>
            <a:solidFill>
              <a:schemeClr val="tx1"/>
            </a:solidFill>
          </a:ln>
        </p:spPr>
        <p:txBody>
          <a:bodyPr wrap="square">
            <a:spAutoFit/>
          </a:bodyPr>
          <a:lstStyle/>
          <a:p>
            <a:r>
              <a:rPr lang="en-US" sz="1600" dirty="0">
                <a:solidFill>
                  <a:prstClr val="black"/>
                </a:solidFill>
              </a:rPr>
              <a:t>Built-in function or simple arithmetic and programming loop</a:t>
            </a: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8559" y="2838654"/>
            <a:ext cx="382127" cy="382127"/>
          </a:xfrm>
          <a:prstGeom prst="rect">
            <a:avLst/>
          </a:prstGeom>
        </p:spPr>
      </p:pic>
      <p:cxnSp>
        <p:nvCxnSpPr>
          <p:cNvPr id="100" name="Straight Connector 99"/>
          <p:cNvCxnSpPr>
            <a:stCxn id="98" idx="2"/>
            <a:endCxn id="85" idx="0"/>
          </p:cNvCxnSpPr>
          <p:nvPr/>
        </p:nvCxnSpPr>
        <p:spPr>
          <a:xfrm>
            <a:off x="7039623" y="3220781"/>
            <a:ext cx="1" cy="119748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6607282" y="3324586"/>
            <a:ext cx="1793572" cy="523220"/>
          </a:xfrm>
          <a:prstGeom prst="rect">
            <a:avLst/>
          </a:prstGeom>
          <a:solidFill>
            <a:schemeClr val="bg1"/>
          </a:solidFill>
          <a:ln>
            <a:solidFill>
              <a:schemeClr val="tx1"/>
            </a:solidFill>
          </a:ln>
        </p:spPr>
        <p:txBody>
          <a:bodyPr wrap="square">
            <a:spAutoFit/>
          </a:bodyPr>
          <a:lstStyle/>
          <a:p>
            <a:r>
              <a:rPr lang="en-US" sz="1400" dirty="0">
                <a:solidFill>
                  <a:prstClr val="black"/>
                </a:solidFill>
              </a:rPr>
              <a:t>here if doing PCA for</a:t>
            </a:r>
          </a:p>
          <a:p>
            <a:r>
              <a:rPr lang="en-US" sz="1400" dirty="0">
                <a:solidFill>
                  <a:prstClr val="black"/>
                </a:solidFill>
              </a:rPr>
              <a:t>classification</a:t>
            </a:r>
          </a:p>
        </p:txBody>
      </p:sp>
    </p:spTree>
    <p:extLst>
      <p:ext uri="{BB962C8B-B14F-4D97-AF65-F5344CB8AC3E}">
        <p14:creationId xmlns:p14="http://schemas.microsoft.com/office/powerpoint/2010/main" val="3128426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4979" y="570909"/>
            <a:ext cx="3214282" cy="1992854"/>
          </a:xfrm>
          <a:prstGeom prst="rect">
            <a:avLst/>
          </a:prstGeom>
        </p:spPr>
      </p:pic>
      <p:pic>
        <p:nvPicPr>
          <p:cNvPr id="6" name="Picture 5"/>
          <p:cNvPicPr>
            <a:picLocks noChangeAspect="1"/>
          </p:cNvPicPr>
          <p:nvPr/>
        </p:nvPicPr>
        <p:blipFill>
          <a:blip r:embed="rId3"/>
          <a:stretch>
            <a:fillRect/>
          </a:stretch>
        </p:blipFill>
        <p:spPr>
          <a:xfrm>
            <a:off x="5313106" y="969520"/>
            <a:ext cx="3214281" cy="1228570"/>
          </a:xfrm>
          <a:prstGeom prst="rect">
            <a:avLst/>
          </a:prstGeom>
        </p:spPr>
      </p:pic>
      <p:pic>
        <p:nvPicPr>
          <p:cNvPr id="7" name="Picture 6"/>
          <p:cNvPicPr>
            <a:picLocks noChangeAspect="1"/>
          </p:cNvPicPr>
          <p:nvPr/>
        </p:nvPicPr>
        <p:blipFill>
          <a:blip r:embed="rId4"/>
          <a:stretch>
            <a:fillRect/>
          </a:stretch>
        </p:blipFill>
        <p:spPr>
          <a:xfrm>
            <a:off x="496205" y="3043040"/>
            <a:ext cx="3033055" cy="3188078"/>
          </a:xfrm>
          <a:prstGeom prst="rect">
            <a:avLst/>
          </a:prstGeom>
        </p:spPr>
      </p:pic>
      <p:pic>
        <p:nvPicPr>
          <p:cNvPr id="8" name="Picture 7"/>
          <p:cNvPicPr>
            <a:picLocks noChangeAspect="1"/>
          </p:cNvPicPr>
          <p:nvPr/>
        </p:nvPicPr>
        <p:blipFill>
          <a:blip r:embed="rId5"/>
          <a:stretch>
            <a:fillRect/>
          </a:stretch>
        </p:blipFill>
        <p:spPr>
          <a:xfrm>
            <a:off x="5396679" y="3727898"/>
            <a:ext cx="3033055" cy="1860274"/>
          </a:xfrm>
          <a:prstGeom prst="rect">
            <a:avLst/>
          </a:prstGeom>
        </p:spPr>
      </p:pic>
      <p:sp>
        <p:nvSpPr>
          <p:cNvPr id="9" name="Right Arrow 8"/>
          <p:cNvSpPr/>
          <p:nvPr/>
        </p:nvSpPr>
        <p:spPr>
          <a:xfrm>
            <a:off x="3922390" y="1198874"/>
            <a:ext cx="985421" cy="799824"/>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PCA</a:t>
            </a:r>
          </a:p>
        </p:txBody>
      </p:sp>
      <p:sp>
        <p:nvSpPr>
          <p:cNvPr id="38" name="Right Arrow 37"/>
          <p:cNvSpPr/>
          <p:nvPr/>
        </p:nvSpPr>
        <p:spPr>
          <a:xfrm>
            <a:off x="3922390" y="4287481"/>
            <a:ext cx="985421" cy="799824"/>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PCA</a:t>
            </a:r>
          </a:p>
        </p:txBody>
      </p:sp>
      <p:sp>
        <p:nvSpPr>
          <p:cNvPr id="2" name="Title 1"/>
          <p:cNvSpPr>
            <a:spLocks noGrp="1"/>
          </p:cNvSpPr>
          <p:nvPr>
            <p:ph type="title"/>
          </p:nvPr>
        </p:nvSpPr>
        <p:spPr/>
        <p:txBody>
          <a:bodyPr/>
          <a:lstStyle/>
          <a:p>
            <a:r>
              <a:rPr lang="en-US"/>
              <a:t>“Usual” Components versus Principal Components, again</a:t>
            </a:r>
          </a:p>
        </p:txBody>
      </p:sp>
    </p:spTree>
    <p:extLst>
      <p:ext uri="{BB962C8B-B14F-4D97-AF65-F5344CB8AC3E}">
        <p14:creationId xmlns:p14="http://schemas.microsoft.com/office/powerpoint/2010/main" val="4226865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Application: The MNIST database of handwritten digits</a:t>
            </a:r>
            <a:endParaRPr lang="en-US" dirty="0"/>
          </a:p>
        </p:txBody>
      </p:sp>
      <p:pic>
        <p:nvPicPr>
          <p:cNvPr id="10" name="Picture 9">
            <a:extLst>
              <a:ext uri="{FF2B5EF4-FFF2-40B4-BE49-F238E27FC236}">
                <a16:creationId xmlns:a16="http://schemas.microsoft.com/office/drawing/2014/main" id="{41052D11-4F6C-492C-9AF3-84ED6D6439AE}"/>
              </a:ext>
            </a:extLst>
          </p:cNvPr>
          <p:cNvPicPr>
            <a:picLocks noChangeAspect="1"/>
          </p:cNvPicPr>
          <p:nvPr/>
        </p:nvPicPr>
        <p:blipFill>
          <a:blip r:embed="rId2"/>
          <a:stretch>
            <a:fillRect/>
          </a:stretch>
        </p:blipFill>
        <p:spPr>
          <a:xfrm>
            <a:off x="1809309" y="562795"/>
            <a:ext cx="5407567" cy="5432258"/>
          </a:xfrm>
          <a:prstGeom prst="rect">
            <a:avLst/>
          </a:prstGeom>
        </p:spPr>
      </p:pic>
    </p:spTree>
    <p:extLst>
      <p:ext uri="{BB962C8B-B14F-4D97-AF65-F5344CB8AC3E}">
        <p14:creationId xmlns:p14="http://schemas.microsoft.com/office/powerpoint/2010/main" val="170796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numerical structure of a single handwritten digit image</a:t>
            </a:r>
          </a:p>
        </p:txBody>
      </p:sp>
      <p:pic>
        <p:nvPicPr>
          <p:cNvPr id="3" name="Picture 2">
            <a:extLst>
              <a:ext uri="{FF2B5EF4-FFF2-40B4-BE49-F238E27FC236}">
                <a16:creationId xmlns:a16="http://schemas.microsoft.com/office/drawing/2014/main" id="{8E8348D5-9D41-4DAD-858F-2CC5040D5C90}"/>
              </a:ext>
            </a:extLst>
          </p:cNvPr>
          <p:cNvPicPr>
            <a:picLocks noChangeAspect="1"/>
          </p:cNvPicPr>
          <p:nvPr/>
        </p:nvPicPr>
        <p:blipFill>
          <a:blip r:embed="rId2"/>
          <a:stretch>
            <a:fillRect/>
          </a:stretch>
        </p:blipFill>
        <p:spPr>
          <a:xfrm>
            <a:off x="2251587" y="523653"/>
            <a:ext cx="5707547" cy="5707547"/>
          </a:xfrm>
          <a:prstGeom prst="rect">
            <a:avLst/>
          </a:prstGeom>
        </p:spPr>
      </p:pic>
      <p:pic>
        <p:nvPicPr>
          <p:cNvPr id="6" name="Picture 5">
            <a:extLst>
              <a:ext uri="{FF2B5EF4-FFF2-40B4-BE49-F238E27FC236}">
                <a16:creationId xmlns:a16="http://schemas.microsoft.com/office/drawing/2014/main" id="{A4642B64-5AD7-4025-AB82-93F9B769CACC}"/>
              </a:ext>
            </a:extLst>
          </p:cNvPr>
          <p:cNvPicPr>
            <a:picLocks noChangeAspect="1"/>
          </p:cNvPicPr>
          <p:nvPr/>
        </p:nvPicPr>
        <p:blipFill>
          <a:blip r:embed="rId3"/>
          <a:stretch>
            <a:fillRect/>
          </a:stretch>
        </p:blipFill>
        <p:spPr>
          <a:xfrm>
            <a:off x="2251587" y="523653"/>
            <a:ext cx="5707547" cy="5707547"/>
          </a:xfrm>
          <a:prstGeom prst="rect">
            <a:avLst/>
          </a:prstGeom>
        </p:spPr>
      </p:pic>
    </p:spTree>
    <p:extLst>
      <p:ext uri="{BB962C8B-B14F-4D97-AF65-F5344CB8AC3E}">
        <p14:creationId xmlns:p14="http://schemas.microsoft.com/office/powerpoint/2010/main" val="169228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Digits represented as feature vectors</a:t>
            </a:r>
          </a:p>
        </p:txBody>
      </p:sp>
      <p:pic>
        <p:nvPicPr>
          <p:cNvPr id="5" name="Picture 4">
            <a:extLst>
              <a:ext uri="{FF2B5EF4-FFF2-40B4-BE49-F238E27FC236}">
                <a16:creationId xmlns:a16="http://schemas.microsoft.com/office/drawing/2014/main" id="{CA43CC01-6B4D-4D46-AA1B-D71F9057ADB1}"/>
              </a:ext>
            </a:extLst>
          </p:cNvPr>
          <p:cNvPicPr>
            <a:picLocks noChangeAspect="1"/>
          </p:cNvPicPr>
          <p:nvPr/>
        </p:nvPicPr>
        <p:blipFill>
          <a:blip r:embed="rId2"/>
          <a:stretch>
            <a:fillRect/>
          </a:stretch>
        </p:blipFill>
        <p:spPr>
          <a:xfrm>
            <a:off x="231056" y="879572"/>
            <a:ext cx="8681884" cy="4118541"/>
          </a:xfrm>
          <a:prstGeom prst="rect">
            <a:avLst/>
          </a:prstGeom>
        </p:spPr>
      </p:pic>
    </p:spTree>
    <p:extLst>
      <p:ext uri="{BB962C8B-B14F-4D97-AF65-F5344CB8AC3E}">
        <p14:creationId xmlns:p14="http://schemas.microsoft.com/office/powerpoint/2010/main" val="121458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685469" y="5395514"/>
            <a:ext cx="3340725" cy="369332"/>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Guess what “?” Turns out to be!</a:t>
            </a:r>
          </a:p>
        </p:txBody>
      </p:sp>
      <p:sp>
        <p:nvSpPr>
          <p:cNvPr id="2" name="Title 1"/>
          <p:cNvSpPr>
            <a:spLocks noGrp="1"/>
          </p:cNvSpPr>
          <p:nvPr>
            <p:ph type="title"/>
          </p:nvPr>
        </p:nvSpPr>
        <p:spPr/>
        <p:txBody>
          <a:bodyPr/>
          <a:lstStyle/>
          <a:p>
            <a:r>
              <a:rPr lang="en-US" dirty="0"/>
              <a:t>Dimension reduction of digit feature vectors</a:t>
            </a:r>
          </a:p>
        </p:txBody>
      </p:sp>
      <p:sp>
        <p:nvSpPr>
          <p:cNvPr id="6" name="TextBox 5">
            <a:extLst>
              <a:ext uri="{FF2B5EF4-FFF2-40B4-BE49-F238E27FC236}">
                <a16:creationId xmlns:a16="http://schemas.microsoft.com/office/drawing/2014/main" id="{9D4AF4E9-2FE2-4CD6-A6BE-EF637D2E54E7}"/>
              </a:ext>
            </a:extLst>
          </p:cNvPr>
          <p:cNvSpPr txBox="1"/>
          <p:nvPr/>
        </p:nvSpPr>
        <p:spPr>
          <a:xfrm>
            <a:off x="1160772" y="3608558"/>
            <a:ext cx="3012363" cy="369332"/>
          </a:xfrm>
          <a:prstGeom prst="rect">
            <a:avLst/>
          </a:prstGeom>
          <a:noFill/>
        </p:spPr>
        <p:txBody>
          <a:bodyPr wrap="none" rtlCol="0">
            <a:spAutoFit/>
          </a:bodyPr>
          <a:lstStyle/>
          <a:p>
            <a:r>
              <a:rPr lang="en-US" dirty="0">
                <a:solidFill>
                  <a:prstClr val="black"/>
                </a:solidFill>
              </a:rPr>
              <a:t>.	.	.	.</a:t>
            </a:r>
          </a:p>
        </p:txBody>
      </p:sp>
      <p:grpSp>
        <p:nvGrpSpPr>
          <p:cNvPr id="7" name="Group 6">
            <a:extLst>
              <a:ext uri="{FF2B5EF4-FFF2-40B4-BE49-F238E27FC236}">
                <a16:creationId xmlns:a16="http://schemas.microsoft.com/office/drawing/2014/main" id="{3EA6D932-99DE-4070-A1D2-E86B5E2E1057}"/>
              </a:ext>
            </a:extLst>
          </p:cNvPr>
          <p:cNvGrpSpPr/>
          <p:nvPr/>
        </p:nvGrpSpPr>
        <p:grpSpPr>
          <a:xfrm rot="10800000">
            <a:off x="4079188" y="1267476"/>
            <a:ext cx="370859" cy="3562702"/>
            <a:chOff x="337351" y="2660545"/>
            <a:chExt cx="370859" cy="3562702"/>
          </a:xfrm>
        </p:grpSpPr>
        <p:cxnSp>
          <p:nvCxnSpPr>
            <p:cNvPr id="8" name="Straight Connector 7">
              <a:extLst>
                <a:ext uri="{FF2B5EF4-FFF2-40B4-BE49-F238E27FC236}">
                  <a16:creationId xmlns:a16="http://schemas.microsoft.com/office/drawing/2014/main" id="{43A0A29E-A8E3-4CC5-882F-D004C4DB6A74}"/>
                </a:ext>
              </a:extLst>
            </p:cNvPr>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572AD5-6136-442A-A426-43B70546C767}"/>
                </a:ext>
              </a:extLst>
            </p:cNvPr>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C32C52-5AAE-49C7-A99D-ECD588F9CBD7}"/>
                </a:ext>
              </a:extLst>
            </p:cNvPr>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4F3B9CE-97FD-45C4-89BC-289280B57C67}"/>
              </a:ext>
            </a:extLst>
          </p:cNvPr>
          <p:cNvGrpSpPr/>
          <p:nvPr/>
        </p:nvGrpSpPr>
        <p:grpSpPr>
          <a:xfrm>
            <a:off x="1061426" y="1375367"/>
            <a:ext cx="3436826" cy="3359103"/>
            <a:chOff x="1556377" y="1861552"/>
            <a:chExt cx="3436826" cy="3359103"/>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992621-69FE-4EB4-906F-9BC38F07CA8C}"/>
                    </a:ext>
                  </a:extLst>
                </p:cNvPr>
                <p:cNvSpPr/>
                <p:nvPr/>
              </p:nvSpPr>
              <p:spPr>
                <a:xfrm>
                  <a:off x="2164179" y="1861552"/>
                  <a:ext cx="593817"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4" name="Rectangle 13">
                  <a:extLst>
                    <a:ext uri="{FF2B5EF4-FFF2-40B4-BE49-F238E27FC236}">
                      <a16:creationId xmlns:a16="http://schemas.microsoft.com/office/drawing/2014/main" id="{3A992621-69FE-4EB4-906F-9BC38F07CA8C}"/>
                    </a:ext>
                  </a:extLst>
                </p:cNvPr>
                <p:cNvSpPr>
                  <a:spLocks noRot="1" noChangeAspect="1" noMove="1" noResize="1" noEditPoints="1" noAdjustHandles="1" noChangeArrowheads="1" noChangeShapeType="1" noTextEdit="1"/>
                </p:cNvSpPr>
                <p:nvPr/>
              </p:nvSpPr>
              <p:spPr>
                <a:xfrm>
                  <a:off x="2164179" y="1861552"/>
                  <a:ext cx="593817" cy="38151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C0A7AD3-19E0-4629-A497-CCC388A31E5C}"/>
                    </a:ext>
                  </a:extLst>
                </p:cNvPr>
                <p:cNvSpPr/>
                <p:nvPr/>
              </p:nvSpPr>
              <p:spPr>
                <a:xfrm>
                  <a:off x="2754894" y="1861552"/>
                  <a:ext cx="593817"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5" name="Rectangle 14">
                  <a:extLst>
                    <a:ext uri="{FF2B5EF4-FFF2-40B4-BE49-F238E27FC236}">
                      <a16:creationId xmlns:a16="http://schemas.microsoft.com/office/drawing/2014/main" id="{1C0A7AD3-19E0-4629-A497-CCC388A31E5C}"/>
                    </a:ext>
                  </a:extLst>
                </p:cNvPr>
                <p:cNvSpPr>
                  <a:spLocks noRot="1" noChangeAspect="1" noMove="1" noResize="1" noEditPoints="1" noAdjustHandles="1" noChangeArrowheads="1" noChangeShapeType="1" noTextEdit="1"/>
                </p:cNvSpPr>
                <p:nvPr/>
              </p:nvSpPr>
              <p:spPr>
                <a:xfrm>
                  <a:off x="2754894" y="1861552"/>
                  <a:ext cx="593817" cy="3815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DC752AB-6A00-41CB-B4A8-E892057FC3CD}"/>
                    </a:ext>
                  </a:extLst>
                </p:cNvPr>
                <p:cNvSpPr/>
                <p:nvPr/>
              </p:nvSpPr>
              <p:spPr>
                <a:xfrm>
                  <a:off x="3865426" y="1861552"/>
                  <a:ext cx="110677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,784</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6" name="Rectangle 15">
                  <a:extLst>
                    <a:ext uri="{FF2B5EF4-FFF2-40B4-BE49-F238E27FC236}">
                      <a16:creationId xmlns:a16="http://schemas.microsoft.com/office/drawing/2014/main" id="{3DC752AB-6A00-41CB-B4A8-E892057FC3CD}"/>
                    </a:ext>
                  </a:extLst>
                </p:cNvPr>
                <p:cNvSpPr>
                  <a:spLocks noRot="1" noChangeAspect="1" noMove="1" noResize="1" noEditPoints="1" noAdjustHandles="1" noChangeArrowheads="1" noChangeShapeType="1" noTextEdit="1"/>
                </p:cNvSpPr>
                <p:nvPr/>
              </p:nvSpPr>
              <p:spPr>
                <a:xfrm>
                  <a:off x="3865426" y="1861552"/>
                  <a:ext cx="1106778" cy="381515"/>
                </a:xfrm>
                <a:prstGeom prst="rect">
                  <a:avLst/>
                </a:prstGeom>
                <a:blipFill>
                  <a:blip r:embed="rId4"/>
                  <a:stretch>
                    <a:fillRect l="-49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BA6B461-30BC-4FAE-AAAD-AF11A2ECA879}"/>
                    </a:ext>
                  </a:extLst>
                </p:cNvPr>
                <p:cNvSpPr/>
                <p:nvPr/>
              </p:nvSpPr>
              <p:spPr>
                <a:xfrm>
                  <a:off x="1573465" y="1861552"/>
                  <a:ext cx="593817"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7" name="Rectangle 16">
                  <a:extLst>
                    <a:ext uri="{FF2B5EF4-FFF2-40B4-BE49-F238E27FC236}">
                      <a16:creationId xmlns:a16="http://schemas.microsoft.com/office/drawing/2014/main" id="{3BA6B461-30BC-4FAE-AAAD-AF11A2ECA879}"/>
                    </a:ext>
                  </a:extLst>
                </p:cNvPr>
                <p:cNvSpPr>
                  <a:spLocks noRot="1" noChangeAspect="1" noMove="1" noResize="1" noEditPoints="1" noAdjustHandles="1" noChangeArrowheads="1" noChangeShapeType="1" noTextEdit="1"/>
                </p:cNvSpPr>
                <p:nvPr/>
              </p:nvSpPr>
              <p:spPr>
                <a:xfrm>
                  <a:off x="1573465" y="1861552"/>
                  <a:ext cx="593817" cy="3815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E82966D-C4A2-4589-88BE-22C737AECD2B}"/>
                    </a:ext>
                  </a:extLst>
                </p:cNvPr>
                <p:cNvSpPr/>
                <p:nvPr/>
              </p:nvSpPr>
              <p:spPr>
                <a:xfrm>
                  <a:off x="2161518" y="2605949"/>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8" name="Rectangle 17">
                  <a:extLst>
                    <a:ext uri="{FF2B5EF4-FFF2-40B4-BE49-F238E27FC236}">
                      <a16:creationId xmlns:a16="http://schemas.microsoft.com/office/drawing/2014/main" id="{1E82966D-C4A2-4589-88BE-22C737AECD2B}"/>
                    </a:ext>
                  </a:extLst>
                </p:cNvPr>
                <p:cNvSpPr>
                  <a:spLocks noRot="1" noChangeAspect="1" noMove="1" noResize="1" noEditPoints="1" noAdjustHandles="1" noChangeArrowheads="1" noChangeShapeType="1" noTextEdit="1"/>
                </p:cNvSpPr>
                <p:nvPr/>
              </p:nvSpPr>
              <p:spPr>
                <a:xfrm>
                  <a:off x="2161518" y="2605949"/>
                  <a:ext cx="599138" cy="3815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C59159B7-EF4E-426D-A47E-E782510274E1}"/>
                    </a:ext>
                  </a:extLst>
                </p:cNvPr>
                <p:cNvSpPr/>
                <p:nvPr/>
              </p:nvSpPr>
              <p:spPr>
                <a:xfrm>
                  <a:off x="2752233" y="2605949"/>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9" name="Rectangle 18">
                  <a:extLst>
                    <a:ext uri="{FF2B5EF4-FFF2-40B4-BE49-F238E27FC236}">
                      <a16:creationId xmlns:a16="http://schemas.microsoft.com/office/drawing/2014/main" id="{C59159B7-EF4E-426D-A47E-E782510274E1}"/>
                    </a:ext>
                  </a:extLst>
                </p:cNvPr>
                <p:cNvSpPr>
                  <a:spLocks noRot="1" noChangeAspect="1" noMove="1" noResize="1" noEditPoints="1" noAdjustHandles="1" noChangeArrowheads="1" noChangeShapeType="1" noTextEdit="1"/>
                </p:cNvSpPr>
                <p:nvPr/>
              </p:nvSpPr>
              <p:spPr>
                <a:xfrm>
                  <a:off x="2752233" y="2605949"/>
                  <a:ext cx="599138" cy="3815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1343380-1570-424B-9035-310C516B7A20}"/>
                    </a:ext>
                  </a:extLst>
                </p:cNvPr>
                <p:cNvSpPr/>
                <p:nvPr/>
              </p:nvSpPr>
              <p:spPr>
                <a:xfrm>
                  <a:off x="3862765" y="2605949"/>
                  <a:ext cx="1112099"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r>
                            <a:rPr lang="en-US" kern="0">
                              <a:solidFill>
                                <a:prstClr val="black"/>
                              </a:solidFill>
                              <a:latin typeface="Cambria Math" panose="02040503050406030204" pitchFamily="18" charset="0"/>
                            </a:rPr>
                            <m:t>,784</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0" name="Rectangle 19">
                  <a:extLst>
                    <a:ext uri="{FF2B5EF4-FFF2-40B4-BE49-F238E27FC236}">
                      <a16:creationId xmlns:a16="http://schemas.microsoft.com/office/drawing/2014/main" id="{C1343380-1570-424B-9035-310C516B7A20}"/>
                    </a:ext>
                  </a:extLst>
                </p:cNvPr>
                <p:cNvSpPr>
                  <a:spLocks noRot="1" noChangeAspect="1" noMove="1" noResize="1" noEditPoints="1" noAdjustHandles="1" noChangeArrowheads="1" noChangeShapeType="1" noTextEdit="1"/>
                </p:cNvSpPr>
                <p:nvPr/>
              </p:nvSpPr>
              <p:spPr>
                <a:xfrm>
                  <a:off x="3862765" y="2605949"/>
                  <a:ext cx="1112099" cy="381515"/>
                </a:xfrm>
                <a:prstGeom prst="rect">
                  <a:avLst/>
                </a:prstGeom>
                <a:blipFill>
                  <a:blip r:embed="rId8"/>
                  <a:stretch>
                    <a:fillRect l="-43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387BD4F-D481-4AF0-82E5-75EBB42E5D0C}"/>
                    </a:ext>
                  </a:extLst>
                </p:cNvPr>
                <p:cNvSpPr/>
                <p:nvPr/>
              </p:nvSpPr>
              <p:spPr>
                <a:xfrm>
                  <a:off x="1570804" y="2605949"/>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1" name="Rectangle 20">
                  <a:extLst>
                    <a:ext uri="{FF2B5EF4-FFF2-40B4-BE49-F238E27FC236}">
                      <a16:creationId xmlns:a16="http://schemas.microsoft.com/office/drawing/2014/main" id="{7387BD4F-D481-4AF0-82E5-75EBB42E5D0C}"/>
                    </a:ext>
                  </a:extLst>
                </p:cNvPr>
                <p:cNvSpPr>
                  <a:spLocks noRot="1" noChangeAspect="1" noMove="1" noResize="1" noEditPoints="1" noAdjustHandles="1" noChangeArrowheads="1" noChangeShapeType="1" noTextEdit="1"/>
                </p:cNvSpPr>
                <p:nvPr/>
              </p:nvSpPr>
              <p:spPr>
                <a:xfrm>
                  <a:off x="1570804" y="2605949"/>
                  <a:ext cx="599138" cy="38151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FFE6BF-DEEE-4AD6-8523-5579A3518AC0}"/>
                    </a:ext>
                  </a:extLst>
                </p:cNvPr>
                <p:cNvSpPr/>
                <p:nvPr/>
              </p:nvSpPr>
              <p:spPr>
                <a:xfrm>
                  <a:off x="2161518" y="3350346"/>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2" name="Rectangle 21">
                  <a:extLst>
                    <a:ext uri="{FF2B5EF4-FFF2-40B4-BE49-F238E27FC236}">
                      <a16:creationId xmlns:a16="http://schemas.microsoft.com/office/drawing/2014/main" id="{95FFE6BF-DEEE-4AD6-8523-5579A3518AC0}"/>
                    </a:ext>
                  </a:extLst>
                </p:cNvPr>
                <p:cNvSpPr>
                  <a:spLocks noRot="1" noChangeAspect="1" noMove="1" noResize="1" noEditPoints="1" noAdjustHandles="1" noChangeArrowheads="1" noChangeShapeType="1" noTextEdit="1"/>
                </p:cNvSpPr>
                <p:nvPr/>
              </p:nvSpPr>
              <p:spPr>
                <a:xfrm>
                  <a:off x="2161518" y="3350346"/>
                  <a:ext cx="599138" cy="381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CC3FD51-CFE4-4DAA-A313-5F66643B0D90}"/>
                    </a:ext>
                  </a:extLst>
                </p:cNvPr>
                <p:cNvSpPr/>
                <p:nvPr/>
              </p:nvSpPr>
              <p:spPr>
                <a:xfrm>
                  <a:off x="2752233" y="3350346"/>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3" name="Rectangle 22">
                  <a:extLst>
                    <a:ext uri="{FF2B5EF4-FFF2-40B4-BE49-F238E27FC236}">
                      <a16:creationId xmlns:a16="http://schemas.microsoft.com/office/drawing/2014/main" id="{2CC3FD51-CFE4-4DAA-A313-5F66643B0D90}"/>
                    </a:ext>
                  </a:extLst>
                </p:cNvPr>
                <p:cNvSpPr>
                  <a:spLocks noRot="1" noChangeAspect="1" noMove="1" noResize="1" noEditPoints="1" noAdjustHandles="1" noChangeArrowheads="1" noChangeShapeType="1" noTextEdit="1"/>
                </p:cNvSpPr>
                <p:nvPr/>
              </p:nvSpPr>
              <p:spPr>
                <a:xfrm>
                  <a:off x="2752233" y="3350346"/>
                  <a:ext cx="599138" cy="38151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529F4CD-D593-4833-8D2E-79DF30941990}"/>
                    </a:ext>
                  </a:extLst>
                </p:cNvPr>
                <p:cNvSpPr/>
                <p:nvPr/>
              </p:nvSpPr>
              <p:spPr>
                <a:xfrm>
                  <a:off x="3862765" y="3350346"/>
                  <a:ext cx="1112099"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r>
                            <a:rPr lang="en-US" kern="0">
                              <a:solidFill>
                                <a:prstClr val="black"/>
                              </a:solidFill>
                              <a:latin typeface="Cambria Math" panose="02040503050406030204" pitchFamily="18" charset="0"/>
                            </a:rPr>
                            <m:t>,784</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4" name="Rectangle 23">
                  <a:extLst>
                    <a:ext uri="{FF2B5EF4-FFF2-40B4-BE49-F238E27FC236}">
                      <a16:creationId xmlns:a16="http://schemas.microsoft.com/office/drawing/2014/main" id="{3529F4CD-D593-4833-8D2E-79DF30941990}"/>
                    </a:ext>
                  </a:extLst>
                </p:cNvPr>
                <p:cNvSpPr>
                  <a:spLocks noRot="1" noChangeAspect="1" noMove="1" noResize="1" noEditPoints="1" noAdjustHandles="1" noChangeArrowheads="1" noChangeShapeType="1" noTextEdit="1"/>
                </p:cNvSpPr>
                <p:nvPr/>
              </p:nvSpPr>
              <p:spPr>
                <a:xfrm>
                  <a:off x="3862765" y="3350346"/>
                  <a:ext cx="1112099" cy="381515"/>
                </a:xfrm>
                <a:prstGeom prst="rect">
                  <a:avLst/>
                </a:prstGeom>
                <a:blipFill>
                  <a:blip r:embed="rId12"/>
                  <a:stretch>
                    <a:fillRect l="-43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889DADC-3A4C-4508-B53C-0B36FB11D881}"/>
                    </a:ext>
                  </a:extLst>
                </p:cNvPr>
                <p:cNvSpPr/>
                <p:nvPr/>
              </p:nvSpPr>
              <p:spPr>
                <a:xfrm>
                  <a:off x="1570804" y="3350346"/>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5" name="Rectangle 24">
                  <a:extLst>
                    <a:ext uri="{FF2B5EF4-FFF2-40B4-BE49-F238E27FC236}">
                      <a16:creationId xmlns:a16="http://schemas.microsoft.com/office/drawing/2014/main" id="{6889DADC-3A4C-4508-B53C-0B36FB11D881}"/>
                    </a:ext>
                  </a:extLst>
                </p:cNvPr>
                <p:cNvSpPr>
                  <a:spLocks noRot="1" noChangeAspect="1" noMove="1" noResize="1" noEditPoints="1" noAdjustHandles="1" noChangeArrowheads="1" noChangeShapeType="1" noTextEdit="1"/>
                </p:cNvSpPr>
                <p:nvPr/>
              </p:nvSpPr>
              <p:spPr>
                <a:xfrm>
                  <a:off x="1570804" y="3350346"/>
                  <a:ext cx="599138" cy="38151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2642550-266B-49CD-93F4-F86BC5A37231}"/>
                    </a:ext>
                  </a:extLst>
                </p:cNvPr>
                <p:cNvSpPr/>
                <p:nvPr/>
              </p:nvSpPr>
              <p:spPr>
                <a:xfrm>
                  <a:off x="2147091" y="4839140"/>
                  <a:ext cx="631904"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6" name="Rectangle 25">
                  <a:extLst>
                    <a:ext uri="{FF2B5EF4-FFF2-40B4-BE49-F238E27FC236}">
                      <a16:creationId xmlns:a16="http://schemas.microsoft.com/office/drawing/2014/main" id="{A2642550-266B-49CD-93F4-F86BC5A37231}"/>
                    </a:ext>
                  </a:extLst>
                </p:cNvPr>
                <p:cNvSpPr>
                  <a:spLocks noRot="1" noChangeAspect="1" noMove="1" noResize="1" noEditPoints="1" noAdjustHandles="1" noChangeArrowheads="1" noChangeShapeType="1" noTextEdit="1"/>
                </p:cNvSpPr>
                <p:nvPr/>
              </p:nvSpPr>
              <p:spPr>
                <a:xfrm>
                  <a:off x="2147091" y="4839140"/>
                  <a:ext cx="631904" cy="38151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ABEC8F1-C668-412A-B0FC-A9B51DE0A122}"/>
                    </a:ext>
                  </a:extLst>
                </p:cNvPr>
                <p:cNvSpPr/>
                <p:nvPr/>
              </p:nvSpPr>
              <p:spPr>
                <a:xfrm>
                  <a:off x="2737806" y="4839140"/>
                  <a:ext cx="631904"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7" name="Rectangle 26">
                  <a:extLst>
                    <a:ext uri="{FF2B5EF4-FFF2-40B4-BE49-F238E27FC236}">
                      <a16:creationId xmlns:a16="http://schemas.microsoft.com/office/drawing/2014/main" id="{5ABEC8F1-C668-412A-B0FC-A9B51DE0A122}"/>
                    </a:ext>
                  </a:extLst>
                </p:cNvPr>
                <p:cNvSpPr>
                  <a:spLocks noRot="1" noChangeAspect="1" noMove="1" noResize="1" noEditPoints="1" noAdjustHandles="1" noChangeArrowheads="1" noChangeShapeType="1" noTextEdit="1"/>
                </p:cNvSpPr>
                <p:nvPr/>
              </p:nvSpPr>
              <p:spPr>
                <a:xfrm>
                  <a:off x="2737806" y="4839140"/>
                  <a:ext cx="631904" cy="38151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42C9F-D2AF-4866-A688-56C6AC6B902E}"/>
                    </a:ext>
                  </a:extLst>
                </p:cNvPr>
                <p:cNvSpPr/>
                <p:nvPr/>
              </p:nvSpPr>
              <p:spPr>
                <a:xfrm>
                  <a:off x="3848338" y="4839140"/>
                  <a:ext cx="1144865"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lang="en-US" kern="0">
                              <a:solidFill>
                                <a:prstClr val="black"/>
                              </a:solidFill>
                              <a:latin typeface="Cambria Math" panose="02040503050406030204" pitchFamily="18" charset="0"/>
                            </a:rPr>
                            <m:t>,784</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8" name="Rectangle 27">
                  <a:extLst>
                    <a:ext uri="{FF2B5EF4-FFF2-40B4-BE49-F238E27FC236}">
                      <a16:creationId xmlns:a16="http://schemas.microsoft.com/office/drawing/2014/main" id="{7BC42C9F-D2AF-4866-A688-56C6AC6B902E}"/>
                    </a:ext>
                  </a:extLst>
                </p:cNvPr>
                <p:cNvSpPr>
                  <a:spLocks noRot="1" noChangeAspect="1" noMove="1" noResize="1" noEditPoints="1" noAdjustHandles="1" noChangeArrowheads="1" noChangeShapeType="1" noTextEdit="1"/>
                </p:cNvSpPr>
                <p:nvPr/>
              </p:nvSpPr>
              <p:spPr>
                <a:xfrm>
                  <a:off x="3848338" y="4839140"/>
                  <a:ext cx="1144865" cy="381515"/>
                </a:xfrm>
                <a:prstGeom prst="rect">
                  <a:avLst/>
                </a:prstGeom>
                <a:blipFill>
                  <a:blip r:embed="rId16"/>
                  <a:stretch>
                    <a:fillRect l="-4255" t="-634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22A4F45-BD70-47AC-B52F-613604DD0CC4}"/>
                    </a:ext>
                  </a:extLst>
                </p:cNvPr>
                <p:cNvSpPr/>
                <p:nvPr/>
              </p:nvSpPr>
              <p:spPr>
                <a:xfrm>
                  <a:off x="1556377" y="4839140"/>
                  <a:ext cx="631904"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9" name="Rectangle 28">
                  <a:extLst>
                    <a:ext uri="{FF2B5EF4-FFF2-40B4-BE49-F238E27FC236}">
                      <a16:creationId xmlns:a16="http://schemas.microsoft.com/office/drawing/2014/main" id="{F22A4F45-BD70-47AC-B52F-613604DD0CC4}"/>
                    </a:ext>
                  </a:extLst>
                </p:cNvPr>
                <p:cNvSpPr>
                  <a:spLocks noRot="1" noChangeAspect="1" noMove="1" noResize="1" noEditPoints="1" noAdjustHandles="1" noChangeArrowheads="1" noChangeShapeType="1" noTextEdit="1"/>
                </p:cNvSpPr>
                <p:nvPr/>
              </p:nvSpPr>
              <p:spPr>
                <a:xfrm>
                  <a:off x="1556377" y="4839140"/>
                  <a:ext cx="631904" cy="381515"/>
                </a:xfrm>
                <a:prstGeom prst="rect">
                  <a:avLst/>
                </a:prstGeom>
                <a:blipFill>
                  <a:blip r:embed="rId17"/>
                  <a:stretch>
                    <a:fillRect/>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5E70A2B4-C277-4B64-BBD8-08B7C1D307FD}"/>
              </a:ext>
            </a:extLst>
          </p:cNvPr>
          <p:cNvGrpSpPr/>
          <p:nvPr/>
        </p:nvGrpSpPr>
        <p:grpSpPr>
          <a:xfrm>
            <a:off x="1002690" y="1267476"/>
            <a:ext cx="370859" cy="3562702"/>
            <a:chOff x="337351" y="2660545"/>
            <a:chExt cx="370859" cy="3562702"/>
          </a:xfrm>
        </p:grpSpPr>
        <p:cxnSp>
          <p:nvCxnSpPr>
            <p:cNvPr id="31" name="Straight Connector 30">
              <a:extLst>
                <a:ext uri="{FF2B5EF4-FFF2-40B4-BE49-F238E27FC236}">
                  <a16:creationId xmlns:a16="http://schemas.microsoft.com/office/drawing/2014/main" id="{5D83A0B3-0C60-4B77-868E-79F31349D8DC}"/>
                </a:ext>
              </a:extLst>
            </p:cNvPr>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2EE6F4E-13B2-4A54-B29A-3C7C44373023}"/>
                </a:ext>
              </a:extLst>
            </p:cNvPr>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A4A0A7-F6D5-4B78-B61A-72330238D9F7}"/>
                </a:ext>
              </a:extLst>
            </p:cNvPr>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7BEE550-4077-43B5-B249-7B53CB1E7B79}"/>
                  </a:ext>
                </a:extLst>
              </p:cNvPr>
              <p:cNvSpPr txBox="1"/>
              <p:nvPr/>
            </p:nvSpPr>
            <p:spPr>
              <a:xfrm>
                <a:off x="3794020" y="4938070"/>
                <a:ext cx="704232"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i="1" smtClean="0">
                              <a:solidFill>
                                <a:prstClr val="black"/>
                              </a:solidFill>
                              <a:latin typeface="Cambria Math" panose="02040503050406030204" pitchFamily="18" charset="0"/>
                            </a:rPr>
                            <m:t>𝑁</m:t>
                          </m:r>
                          <m:r>
                            <a:rPr lang="en-US" sz="1200" i="1" smtClean="0">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784</m:t>
                          </m:r>
                        </m:e>
                      </m:d>
                    </m:oMath>
                  </m:oMathPara>
                </a14:m>
                <a:endParaRPr lang="en-US" sz="1200" dirty="0">
                  <a:solidFill>
                    <a:prstClr val="black"/>
                  </a:solidFill>
                </a:endParaRPr>
              </a:p>
            </p:txBody>
          </p:sp>
        </mc:Choice>
        <mc:Fallback xmlns="">
          <p:sp>
            <p:nvSpPr>
              <p:cNvPr id="34" name="TextBox 33">
                <a:extLst>
                  <a:ext uri="{FF2B5EF4-FFF2-40B4-BE49-F238E27FC236}">
                    <a16:creationId xmlns:a16="http://schemas.microsoft.com/office/drawing/2014/main" id="{27BEE550-4077-43B5-B249-7B53CB1E7B79}"/>
                  </a:ext>
                </a:extLst>
              </p:cNvPr>
              <p:cNvSpPr txBox="1">
                <a:spLocks noRot="1" noChangeAspect="1" noMove="1" noResize="1" noEditPoints="1" noAdjustHandles="1" noChangeArrowheads="1" noChangeShapeType="1" noTextEdit="1"/>
              </p:cNvSpPr>
              <p:nvPr/>
            </p:nvSpPr>
            <p:spPr>
              <a:xfrm>
                <a:off x="3794020" y="4938070"/>
                <a:ext cx="704232" cy="184666"/>
              </a:xfrm>
              <a:prstGeom prst="rect">
                <a:avLst/>
              </a:prstGeom>
              <a:blipFill>
                <a:blip r:embed="rId18"/>
                <a:stretch>
                  <a:fillRect b="-6667"/>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2692BC45-6736-47E3-A4F4-B4064374FBBF}"/>
              </a:ext>
            </a:extLst>
          </p:cNvPr>
          <p:cNvSpPr txBox="1"/>
          <p:nvPr/>
        </p:nvSpPr>
        <p:spPr>
          <a:xfrm>
            <a:off x="5300726" y="3608558"/>
            <a:ext cx="3012363" cy="369332"/>
          </a:xfrm>
          <a:prstGeom prst="rect">
            <a:avLst/>
          </a:prstGeom>
          <a:noFill/>
        </p:spPr>
        <p:txBody>
          <a:bodyPr wrap="none" rtlCol="0">
            <a:spAutoFit/>
          </a:bodyPr>
          <a:lstStyle/>
          <a:p>
            <a:r>
              <a:rPr lang="en-US" dirty="0">
                <a:solidFill>
                  <a:prstClr val="black"/>
                </a:solidFill>
              </a:rPr>
              <a:t>.	.	.	.</a:t>
            </a:r>
          </a:p>
        </p:txBody>
      </p:sp>
      <p:grpSp>
        <p:nvGrpSpPr>
          <p:cNvPr id="36" name="Group 35">
            <a:extLst>
              <a:ext uri="{FF2B5EF4-FFF2-40B4-BE49-F238E27FC236}">
                <a16:creationId xmlns:a16="http://schemas.microsoft.com/office/drawing/2014/main" id="{426DA1C1-760D-4AF3-817F-3B3F0B3900E9}"/>
              </a:ext>
            </a:extLst>
          </p:cNvPr>
          <p:cNvGrpSpPr/>
          <p:nvPr/>
        </p:nvGrpSpPr>
        <p:grpSpPr>
          <a:xfrm rot="10800000">
            <a:off x="8026195" y="1267476"/>
            <a:ext cx="370859" cy="3562702"/>
            <a:chOff x="337351" y="2660545"/>
            <a:chExt cx="370859" cy="3562702"/>
          </a:xfrm>
        </p:grpSpPr>
        <p:cxnSp>
          <p:nvCxnSpPr>
            <p:cNvPr id="37" name="Straight Connector 36">
              <a:extLst>
                <a:ext uri="{FF2B5EF4-FFF2-40B4-BE49-F238E27FC236}">
                  <a16:creationId xmlns:a16="http://schemas.microsoft.com/office/drawing/2014/main" id="{8BB38F0C-8C5F-45A1-8348-7341FA0470D0}"/>
                </a:ext>
              </a:extLst>
            </p:cNvPr>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D62EEE0-54C6-4F37-8041-6B0445C402D2}"/>
                </a:ext>
              </a:extLst>
            </p:cNvPr>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44086A-EAB3-4912-B2C5-8DB6DEA290D7}"/>
                </a:ext>
              </a:extLst>
            </p:cNvPr>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5880B319-423C-41EB-9CCA-FA4E09BFE192}"/>
              </a:ext>
            </a:extLst>
          </p:cNvPr>
          <p:cNvGrpSpPr/>
          <p:nvPr/>
        </p:nvGrpSpPr>
        <p:grpSpPr>
          <a:xfrm>
            <a:off x="5201380" y="1375367"/>
            <a:ext cx="3214008" cy="3359103"/>
            <a:chOff x="1556377" y="1861552"/>
            <a:chExt cx="3214008" cy="3359103"/>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BA83C8BE-C08C-46B3-89A0-2AADC3C48388}"/>
                    </a:ext>
                  </a:extLst>
                </p:cNvPr>
                <p:cNvSpPr/>
                <p:nvPr/>
              </p:nvSpPr>
              <p:spPr>
                <a:xfrm>
                  <a:off x="2164179" y="1861552"/>
                  <a:ext cx="600870"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1" name="Rectangle 40">
                  <a:extLst>
                    <a:ext uri="{FF2B5EF4-FFF2-40B4-BE49-F238E27FC236}">
                      <a16:creationId xmlns:a16="http://schemas.microsoft.com/office/drawing/2014/main" id="{BA83C8BE-C08C-46B3-89A0-2AADC3C48388}"/>
                    </a:ext>
                  </a:extLst>
                </p:cNvPr>
                <p:cNvSpPr>
                  <a:spLocks noRot="1" noChangeAspect="1" noMove="1" noResize="1" noEditPoints="1" noAdjustHandles="1" noChangeArrowheads="1" noChangeShapeType="1" noTextEdit="1"/>
                </p:cNvSpPr>
                <p:nvPr/>
              </p:nvSpPr>
              <p:spPr>
                <a:xfrm>
                  <a:off x="2164179" y="1861552"/>
                  <a:ext cx="600870" cy="381515"/>
                </a:xfrm>
                <a:prstGeom prst="rect">
                  <a:avLst/>
                </a:prstGeom>
                <a:blipFill>
                  <a:blip r:embed="rId19"/>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74BC77A9-32FF-4F92-BD46-14437BB9D7ED}"/>
                    </a:ext>
                  </a:extLst>
                </p:cNvPr>
                <p:cNvSpPr/>
                <p:nvPr/>
              </p:nvSpPr>
              <p:spPr>
                <a:xfrm>
                  <a:off x="2754894" y="1861552"/>
                  <a:ext cx="600870"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2" name="Rectangle 41">
                  <a:extLst>
                    <a:ext uri="{FF2B5EF4-FFF2-40B4-BE49-F238E27FC236}">
                      <a16:creationId xmlns:a16="http://schemas.microsoft.com/office/drawing/2014/main" id="{74BC77A9-32FF-4F92-BD46-14437BB9D7ED}"/>
                    </a:ext>
                  </a:extLst>
                </p:cNvPr>
                <p:cNvSpPr>
                  <a:spLocks noRot="1" noChangeAspect="1" noMove="1" noResize="1" noEditPoints="1" noAdjustHandles="1" noChangeArrowheads="1" noChangeShapeType="1" noTextEdit="1"/>
                </p:cNvSpPr>
                <p:nvPr/>
              </p:nvSpPr>
              <p:spPr>
                <a:xfrm>
                  <a:off x="2754894" y="1861552"/>
                  <a:ext cx="600870" cy="381515"/>
                </a:xfrm>
                <a:prstGeom prst="rect">
                  <a:avLst/>
                </a:prstGeom>
                <a:blipFill>
                  <a:blip r:embed="rId20"/>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23A3F857-DA01-4945-AFBA-29C3B78B27B9}"/>
                    </a:ext>
                  </a:extLst>
                </p:cNvPr>
                <p:cNvSpPr/>
                <p:nvPr/>
              </p:nvSpPr>
              <p:spPr>
                <a:xfrm>
                  <a:off x="3865426" y="1861552"/>
                  <a:ext cx="883960"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3" name="Rectangle 42">
                  <a:extLst>
                    <a:ext uri="{FF2B5EF4-FFF2-40B4-BE49-F238E27FC236}">
                      <a16:creationId xmlns:a16="http://schemas.microsoft.com/office/drawing/2014/main" id="{23A3F857-DA01-4945-AFBA-29C3B78B27B9}"/>
                    </a:ext>
                  </a:extLst>
                </p:cNvPr>
                <p:cNvSpPr>
                  <a:spLocks noRot="1" noChangeAspect="1" noMove="1" noResize="1" noEditPoints="1" noAdjustHandles="1" noChangeArrowheads="1" noChangeShapeType="1" noTextEdit="1"/>
                </p:cNvSpPr>
                <p:nvPr/>
              </p:nvSpPr>
              <p:spPr>
                <a:xfrm>
                  <a:off x="3865426" y="1861552"/>
                  <a:ext cx="883960" cy="381515"/>
                </a:xfrm>
                <a:prstGeom prst="rect">
                  <a:avLst/>
                </a:prstGeom>
                <a:blipFill>
                  <a:blip r:embed="rId21"/>
                  <a:stretch>
                    <a:fillRect l="-5517"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9A36F776-8BD8-4019-8B0D-4CF78F96DB90}"/>
                    </a:ext>
                  </a:extLst>
                </p:cNvPr>
                <p:cNvSpPr/>
                <p:nvPr/>
              </p:nvSpPr>
              <p:spPr>
                <a:xfrm>
                  <a:off x="1573465" y="1861552"/>
                  <a:ext cx="600870"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4" name="Rectangle 43">
                  <a:extLst>
                    <a:ext uri="{FF2B5EF4-FFF2-40B4-BE49-F238E27FC236}">
                      <a16:creationId xmlns:a16="http://schemas.microsoft.com/office/drawing/2014/main" id="{9A36F776-8BD8-4019-8B0D-4CF78F96DB90}"/>
                    </a:ext>
                  </a:extLst>
                </p:cNvPr>
                <p:cNvSpPr>
                  <a:spLocks noRot="1" noChangeAspect="1" noMove="1" noResize="1" noEditPoints="1" noAdjustHandles="1" noChangeArrowheads="1" noChangeShapeType="1" noTextEdit="1"/>
                </p:cNvSpPr>
                <p:nvPr/>
              </p:nvSpPr>
              <p:spPr>
                <a:xfrm>
                  <a:off x="1573465" y="1861552"/>
                  <a:ext cx="600870" cy="381515"/>
                </a:xfrm>
                <a:prstGeom prst="rect">
                  <a:avLst/>
                </a:prstGeom>
                <a:blipFill>
                  <a:blip r:embed="rId22"/>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0521F457-444C-42A6-B44A-EBC1C9EE5B0E}"/>
                    </a:ext>
                  </a:extLst>
                </p:cNvPr>
                <p:cNvSpPr/>
                <p:nvPr/>
              </p:nvSpPr>
              <p:spPr>
                <a:xfrm>
                  <a:off x="2161518" y="2605949"/>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5" name="Rectangle 44">
                  <a:extLst>
                    <a:ext uri="{FF2B5EF4-FFF2-40B4-BE49-F238E27FC236}">
                      <a16:creationId xmlns:a16="http://schemas.microsoft.com/office/drawing/2014/main" id="{0521F457-444C-42A6-B44A-EBC1C9EE5B0E}"/>
                    </a:ext>
                  </a:extLst>
                </p:cNvPr>
                <p:cNvSpPr>
                  <a:spLocks noRot="1" noChangeAspect="1" noMove="1" noResize="1" noEditPoints="1" noAdjustHandles="1" noChangeArrowheads="1" noChangeShapeType="1" noTextEdit="1"/>
                </p:cNvSpPr>
                <p:nvPr/>
              </p:nvSpPr>
              <p:spPr>
                <a:xfrm>
                  <a:off x="2161518" y="2605949"/>
                  <a:ext cx="606192" cy="381515"/>
                </a:xfrm>
                <a:prstGeom prst="rect">
                  <a:avLst/>
                </a:prstGeom>
                <a:blipFill>
                  <a:blip r:embed="rId23"/>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4AC6946-5BEA-4D67-B18A-2326E11D485E}"/>
                    </a:ext>
                  </a:extLst>
                </p:cNvPr>
                <p:cNvSpPr/>
                <p:nvPr/>
              </p:nvSpPr>
              <p:spPr>
                <a:xfrm>
                  <a:off x="2752233" y="2605949"/>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6" name="Rectangle 45">
                  <a:extLst>
                    <a:ext uri="{FF2B5EF4-FFF2-40B4-BE49-F238E27FC236}">
                      <a16:creationId xmlns:a16="http://schemas.microsoft.com/office/drawing/2014/main" id="{F4AC6946-5BEA-4D67-B18A-2326E11D485E}"/>
                    </a:ext>
                  </a:extLst>
                </p:cNvPr>
                <p:cNvSpPr>
                  <a:spLocks noRot="1" noChangeAspect="1" noMove="1" noResize="1" noEditPoints="1" noAdjustHandles="1" noChangeArrowheads="1" noChangeShapeType="1" noTextEdit="1"/>
                </p:cNvSpPr>
                <p:nvPr/>
              </p:nvSpPr>
              <p:spPr>
                <a:xfrm>
                  <a:off x="2752233" y="2605949"/>
                  <a:ext cx="606192" cy="381515"/>
                </a:xfrm>
                <a:prstGeom prst="rect">
                  <a:avLst/>
                </a:prstGeom>
                <a:blipFill>
                  <a:blip r:embed="rId24"/>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26220CF-A22A-41F3-8E54-6881518C692C}"/>
                    </a:ext>
                  </a:extLst>
                </p:cNvPr>
                <p:cNvSpPr/>
                <p:nvPr/>
              </p:nvSpPr>
              <p:spPr>
                <a:xfrm>
                  <a:off x="3862765" y="2605949"/>
                  <a:ext cx="889282"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r>
                            <a:rPr lang="en-US" kern="0">
                              <a:solidFill>
                                <a:prstClr val="black"/>
                              </a:solidFill>
                              <a:latin typeface="Cambria Math" panose="02040503050406030204" pitchFamily="18" charset="0"/>
                            </a:rPr>
                            <m:t>,</m:t>
                          </m:r>
                          <m:r>
                            <a:rPr lang="en-US" i="1" kern="0" smtClean="0">
                              <a:solidFill>
                                <a:prstClr val="black"/>
                              </a:solidFill>
                              <a:latin typeface="Cambria Math" panose="02040503050406030204" pitchFamily="18" charset="0"/>
                            </a:rPr>
                            <m:t>?</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7" name="Rectangle 46">
                  <a:extLst>
                    <a:ext uri="{FF2B5EF4-FFF2-40B4-BE49-F238E27FC236}">
                      <a16:creationId xmlns:a16="http://schemas.microsoft.com/office/drawing/2014/main" id="{526220CF-A22A-41F3-8E54-6881518C692C}"/>
                    </a:ext>
                  </a:extLst>
                </p:cNvPr>
                <p:cNvSpPr>
                  <a:spLocks noRot="1" noChangeAspect="1" noMove="1" noResize="1" noEditPoints="1" noAdjustHandles="1" noChangeArrowheads="1" noChangeShapeType="1" noTextEdit="1"/>
                </p:cNvSpPr>
                <p:nvPr/>
              </p:nvSpPr>
              <p:spPr>
                <a:xfrm>
                  <a:off x="3862765" y="2605949"/>
                  <a:ext cx="889282" cy="381515"/>
                </a:xfrm>
                <a:prstGeom prst="rect">
                  <a:avLst/>
                </a:prstGeom>
                <a:blipFill>
                  <a:blip r:embed="rId25"/>
                  <a:stretch>
                    <a:fillRect l="-6207"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306EAA8-7ACA-4C10-ABFC-89EBE36783AB}"/>
                    </a:ext>
                  </a:extLst>
                </p:cNvPr>
                <p:cNvSpPr/>
                <p:nvPr/>
              </p:nvSpPr>
              <p:spPr>
                <a:xfrm>
                  <a:off x="1570804" y="2605949"/>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8" name="Rectangle 47">
                  <a:extLst>
                    <a:ext uri="{FF2B5EF4-FFF2-40B4-BE49-F238E27FC236}">
                      <a16:creationId xmlns:a16="http://schemas.microsoft.com/office/drawing/2014/main" id="{2306EAA8-7ACA-4C10-ABFC-89EBE36783AB}"/>
                    </a:ext>
                  </a:extLst>
                </p:cNvPr>
                <p:cNvSpPr>
                  <a:spLocks noRot="1" noChangeAspect="1" noMove="1" noResize="1" noEditPoints="1" noAdjustHandles="1" noChangeArrowheads="1" noChangeShapeType="1" noTextEdit="1"/>
                </p:cNvSpPr>
                <p:nvPr/>
              </p:nvSpPr>
              <p:spPr>
                <a:xfrm>
                  <a:off x="1570804" y="2605949"/>
                  <a:ext cx="606192" cy="381515"/>
                </a:xfrm>
                <a:prstGeom prst="rect">
                  <a:avLst/>
                </a:prstGeom>
                <a:blipFill>
                  <a:blip r:embed="rId26"/>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2826B91-5D15-4AB0-B52C-E155BE08AC97}"/>
                    </a:ext>
                  </a:extLst>
                </p:cNvPr>
                <p:cNvSpPr/>
                <p:nvPr/>
              </p:nvSpPr>
              <p:spPr>
                <a:xfrm>
                  <a:off x="2161518" y="3350346"/>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9" name="Rectangle 48">
                  <a:extLst>
                    <a:ext uri="{FF2B5EF4-FFF2-40B4-BE49-F238E27FC236}">
                      <a16:creationId xmlns:a16="http://schemas.microsoft.com/office/drawing/2014/main" id="{D2826B91-5D15-4AB0-B52C-E155BE08AC97}"/>
                    </a:ext>
                  </a:extLst>
                </p:cNvPr>
                <p:cNvSpPr>
                  <a:spLocks noRot="1" noChangeAspect="1" noMove="1" noResize="1" noEditPoints="1" noAdjustHandles="1" noChangeArrowheads="1" noChangeShapeType="1" noTextEdit="1"/>
                </p:cNvSpPr>
                <p:nvPr/>
              </p:nvSpPr>
              <p:spPr>
                <a:xfrm>
                  <a:off x="2161518" y="3350346"/>
                  <a:ext cx="606192" cy="381515"/>
                </a:xfrm>
                <a:prstGeom prst="rect">
                  <a:avLst/>
                </a:prstGeom>
                <a:blipFill>
                  <a:blip r:embed="rId27"/>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ED6710C-0092-44F5-9F43-B6AFD9B00D41}"/>
                    </a:ext>
                  </a:extLst>
                </p:cNvPr>
                <p:cNvSpPr/>
                <p:nvPr/>
              </p:nvSpPr>
              <p:spPr>
                <a:xfrm>
                  <a:off x="2752233" y="3350346"/>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0" name="Rectangle 49">
                  <a:extLst>
                    <a:ext uri="{FF2B5EF4-FFF2-40B4-BE49-F238E27FC236}">
                      <a16:creationId xmlns:a16="http://schemas.microsoft.com/office/drawing/2014/main" id="{EED6710C-0092-44F5-9F43-B6AFD9B00D41}"/>
                    </a:ext>
                  </a:extLst>
                </p:cNvPr>
                <p:cNvSpPr>
                  <a:spLocks noRot="1" noChangeAspect="1" noMove="1" noResize="1" noEditPoints="1" noAdjustHandles="1" noChangeArrowheads="1" noChangeShapeType="1" noTextEdit="1"/>
                </p:cNvSpPr>
                <p:nvPr/>
              </p:nvSpPr>
              <p:spPr>
                <a:xfrm>
                  <a:off x="2752233" y="3350346"/>
                  <a:ext cx="606192" cy="381515"/>
                </a:xfrm>
                <a:prstGeom prst="rect">
                  <a:avLst/>
                </a:prstGeom>
                <a:blipFill>
                  <a:blip r:embed="rId28"/>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6005141-7C35-470E-91E4-C926AB19AD58}"/>
                    </a:ext>
                  </a:extLst>
                </p:cNvPr>
                <p:cNvSpPr/>
                <p:nvPr/>
              </p:nvSpPr>
              <p:spPr>
                <a:xfrm>
                  <a:off x="3862765" y="3350346"/>
                  <a:ext cx="889282"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r>
                            <a:rPr lang="en-US" kern="0">
                              <a:solidFill>
                                <a:prstClr val="black"/>
                              </a:solidFill>
                              <a:latin typeface="Cambria Math" panose="02040503050406030204" pitchFamily="18" charset="0"/>
                            </a:rPr>
                            <m:t>,</m:t>
                          </m:r>
                          <m:r>
                            <a:rPr lang="en-US" i="1" kern="0" smtClean="0">
                              <a:solidFill>
                                <a:prstClr val="black"/>
                              </a:solidFill>
                              <a:latin typeface="Cambria Math" panose="02040503050406030204" pitchFamily="18" charset="0"/>
                            </a:rPr>
                            <m:t>?</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1" name="Rectangle 50">
                  <a:extLst>
                    <a:ext uri="{FF2B5EF4-FFF2-40B4-BE49-F238E27FC236}">
                      <a16:creationId xmlns:a16="http://schemas.microsoft.com/office/drawing/2014/main" id="{76005141-7C35-470E-91E4-C926AB19AD58}"/>
                    </a:ext>
                  </a:extLst>
                </p:cNvPr>
                <p:cNvSpPr>
                  <a:spLocks noRot="1" noChangeAspect="1" noMove="1" noResize="1" noEditPoints="1" noAdjustHandles="1" noChangeArrowheads="1" noChangeShapeType="1" noTextEdit="1"/>
                </p:cNvSpPr>
                <p:nvPr/>
              </p:nvSpPr>
              <p:spPr>
                <a:xfrm>
                  <a:off x="3862765" y="3350346"/>
                  <a:ext cx="889282" cy="381515"/>
                </a:xfrm>
                <a:prstGeom prst="rect">
                  <a:avLst/>
                </a:prstGeom>
                <a:blipFill>
                  <a:blip r:embed="rId29"/>
                  <a:stretch>
                    <a:fillRect l="-6207"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CC2EDC84-6932-4DD2-87E0-72FB9F4129A8}"/>
                    </a:ext>
                  </a:extLst>
                </p:cNvPr>
                <p:cNvSpPr/>
                <p:nvPr/>
              </p:nvSpPr>
              <p:spPr>
                <a:xfrm>
                  <a:off x="1570804" y="3350346"/>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2" name="Rectangle 51">
                  <a:extLst>
                    <a:ext uri="{FF2B5EF4-FFF2-40B4-BE49-F238E27FC236}">
                      <a16:creationId xmlns:a16="http://schemas.microsoft.com/office/drawing/2014/main" id="{CC2EDC84-6932-4DD2-87E0-72FB9F4129A8}"/>
                    </a:ext>
                  </a:extLst>
                </p:cNvPr>
                <p:cNvSpPr>
                  <a:spLocks noRot="1" noChangeAspect="1" noMove="1" noResize="1" noEditPoints="1" noAdjustHandles="1" noChangeArrowheads="1" noChangeShapeType="1" noTextEdit="1"/>
                </p:cNvSpPr>
                <p:nvPr/>
              </p:nvSpPr>
              <p:spPr>
                <a:xfrm>
                  <a:off x="1570804" y="3350346"/>
                  <a:ext cx="606192" cy="381515"/>
                </a:xfrm>
                <a:prstGeom prst="rect">
                  <a:avLst/>
                </a:prstGeom>
                <a:blipFill>
                  <a:blip r:embed="rId30"/>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F1BF88D-B8A0-4C33-8BE8-710069D39E17}"/>
                    </a:ext>
                  </a:extLst>
                </p:cNvPr>
                <p:cNvSpPr/>
                <p:nvPr/>
              </p:nvSpPr>
              <p:spPr>
                <a:xfrm>
                  <a:off x="2147091" y="4839140"/>
                  <a:ext cx="638956"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3" name="Rectangle 52">
                  <a:extLst>
                    <a:ext uri="{FF2B5EF4-FFF2-40B4-BE49-F238E27FC236}">
                      <a16:creationId xmlns:a16="http://schemas.microsoft.com/office/drawing/2014/main" id="{3F1BF88D-B8A0-4C33-8BE8-710069D39E17}"/>
                    </a:ext>
                  </a:extLst>
                </p:cNvPr>
                <p:cNvSpPr>
                  <a:spLocks noRot="1" noChangeAspect="1" noMove="1" noResize="1" noEditPoints="1" noAdjustHandles="1" noChangeArrowheads="1" noChangeShapeType="1" noTextEdit="1"/>
                </p:cNvSpPr>
                <p:nvPr/>
              </p:nvSpPr>
              <p:spPr>
                <a:xfrm>
                  <a:off x="2147091" y="4839140"/>
                  <a:ext cx="638956" cy="381515"/>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AA44AA89-0769-4C46-A724-051E2BC4CD38}"/>
                    </a:ext>
                  </a:extLst>
                </p:cNvPr>
                <p:cNvSpPr/>
                <p:nvPr/>
              </p:nvSpPr>
              <p:spPr>
                <a:xfrm>
                  <a:off x="2737806" y="4839140"/>
                  <a:ext cx="638956"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4" name="Rectangle 53">
                  <a:extLst>
                    <a:ext uri="{FF2B5EF4-FFF2-40B4-BE49-F238E27FC236}">
                      <a16:creationId xmlns:a16="http://schemas.microsoft.com/office/drawing/2014/main" id="{AA44AA89-0769-4C46-A724-051E2BC4CD38}"/>
                    </a:ext>
                  </a:extLst>
                </p:cNvPr>
                <p:cNvSpPr>
                  <a:spLocks noRot="1" noChangeAspect="1" noMove="1" noResize="1" noEditPoints="1" noAdjustHandles="1" noChangeArrowheads="1" noChangeShapeType="1" noTextEdit="1"/>
                </p:cNvSpPr>
                <p:nvPr/>
              </p:nvSpPr>
              <p:spPr>
                <a:xfrm>
                  <a:off x="2737806" y="4839140"/>
                  <a:ext cx="638956" cy="381515"/>
                </a:xfrm>
                <a:prstGeom prst="rect">
                  <a:avLst/>
                </a:prstGeom>
                <a:blipFill>
                  <a:blip r:embed="rId32"/>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B75AD987-9BE9-42CB-AF71-F37DD2340766}"/>
                    </a:ext>
                  </a:extLst>
                </p:cNvPr>
                <p:cNvSpPr/>
                <p:nvPr/>
              </p:nvSpPr>
              <p:spPr>
                <a:xfrm>
                  <a:off x="3848338" y="4839140"/>
                  <a:ext cx="922047"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lang="en-US" kern="0">
                              <a:solidFill>
                                <a:prstClr val="black"/>
                              </a:solidFill>
                              <a:latin typeface="Cambria Math" panose="02040503050406030204" pitchFamily="18" charset="0"/>
                            </a:rPr>
                            <m:t>,</m:t>
                          </m:r>
                          <m:r>
                            <a:rPr lang="en-US" i="1" kern="0" smtClean="0">
                              <a:solidFill>
                                <a:prstClr val="black"/>
                              </a:solidFill>
                              <a:latin typeface="Cambria Math" panose="02040503050406030204" pitchFamily="18" charset="0"/>
                            </a:rPr>
                            <m:t>?</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5" name="Rectangle 54">
                  <a:extLst>
                    <a:ext uri="{FF2B5EF4-FFF2-40B4-BE49-F238E27FC236}">
                      <a16:creationId xmlns:a16="http://schemas.microsoft.com/office/drawing/2014/main" id="{B75AD987-9BE9-42CB-AF71-F37DD2340766}"/>
                    </a:ext>
                  </a:extLst>
                </p:cNvPr>
                <p:cNvSpPr>
                  <a:spLocks noRot="1" noChangeAspect="1" noMove="1" noResize="1" noEditPoints="1" noAdjustHandles="1" noChangeArrowheads="1" noChangeShapeType="1" noTextEdit="1"/>
                </p:cNvSpPr>
                <p:nvPr/>
              </p:nvSpPr>
              <p:spPr>
                <a:xfrm>
                  <a:off x="3848338" y="4839140"/>
                  <a:ext cx="922047" cy="381515"/>
                </a:xfrm>
                <a:prstGeom prst="rect">
                  <a:avLst/>
                </a:prstGeom>
                <a:blipFill>
                  <a:blip r:embed="rId33"/>
                  <a:stretch>
                    <a:fillRect l="-5298" t="-634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7CBCFEA-0C83-4862-A52B-F877F350BC4D}"/>
                    </a:ext>
                  </a:extLst>
                </p:cNvPr>
                <p:cNvSpPr/>
                <p:nvPr/>
              </p:nvSpPr>
              <p:spPr>
                <a:xfrm>
                  <a:off x="1556377" y="4839140"/>
                  <a:ext cx="638956"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6" name="Rectangle 55">
                  <a:extLst>
                    <a:ext uri="{FF2B5EF4-FFF2-40B4-BE49-F238E27FC236}">
                      <a16:creationId xmlns:a16="http://schemas.microsoft.com/office/drawing/2014/main" id="{97CBCFEA-0C83-4862-A52B-F877F350BC4D}"/>
                    </a:ext>
                  </a:extLst>
                </p:cNvPr>
                <p:cNvSpPr>
                  <a:spLocks noRot="1" noChangeAspect="1" noMove="1" noResize="1" noEditPoints="1" noAdjustHandles="1" noChangeArrowheads="1" noChangeShapeType="1" noTextEdit="1"/>
                </p:cNvSpPr>
                <p:nvPr/>
              </p:nvSpPr>
              <p:spPr>
                <a:xfrm>
                  <a:off x="1556377" y="4839140"/>
                  <a:ext cx="638956" cy="381515"/>
                </a:xfrm>
                <a:prstGeom prst="rect">
                  <a:avLst/>
                </a:prstGeom>
                <a:blipFill>
                  <a:blip r:embed="rId34"/>
                  <a:stretch>
                    <a:fillRect b="-476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7F27B5BF-1478-412B-A7F7-C8540EA0E45B}"/>
              </a:ext>
            </a:extLst>
          </p:cNvPr>
          <p:cNvGrpSpPr/>
          <p:nvPr/>
        </p:nvGrpSpPr>
        <p:grpSpPr>
          <a:xfrm>
            <a:off x="5142644" y="1267476"/>
            <a:ext cx="370859" cy="3562702"/>
            <a:chOff x="337351" y="2660545"/>
            <a:chExt cx="370859" cy="3562702"/>
          </a:xfrm>
        </p:grpSpPr>
        <p:cxnSp>
          <p:nvCxnSpPr>
            <p:cNvPr id="58" name="Straight Connector 57">
              <a:extLst>
                <a:ext uri="{FF2B5EF4-FFF2-40B4-BE49-F238E27FC236}">
                  <a16:creationId xmlns:a16="http://schemas.microsoft.com/office/drawing/2014/main" id="{21028761-4E16-4032-BA98-C70090970FBA}"/>
                </a:ext>
              </a:extLst>
            </p:cNvPr>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1F94667-70C6-406D-8C1B-958C74D9570A}"/>
                </a:ext>
              </a:extLst>
            </p:cNvPr>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C73CD9B-0A65-4803-9DF6-11C8751FD4F1}"/>
                </a:ext>
              </a:extLst>
            </p:cNvPr>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F060DE2-D6F7-4E91-9499-6901846FC10C}"/>
                  </a:ext>
                </a:extLst>
              </p:cNvPr>
              <p:cNvSpPr txBox="1"/>
              <p:nvPr/>
            </p:nvSpPr>
            <p:spPr>
              <a:xfrm>
                <a:off x="7933974" y="4938070"/>
                <a:ext cx="506549"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i="1" smtClean="0">
                              <a:solidFill>
                                <a:prstClr val="black"/>
                              </a:solidFill>
                              <a:latin typeface="Cambria Math" panose="02040503050406030204" pitchFamily="18" charset="0"/>
                            </a:rPr>
                            <m:t>𝑁</m:t>
                          </m:r>
                          <m:r>
                            <a:rPr lang="en-US" sz="1200" i="1" smtClean="0">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m:t>
                          </m:r>
                        </m:e>
                      </m:d>
                    </m:oMath>
                  </m:oMathPara>
                </a14:m>
                <a:endParaRPr lang="en-US" sz="1200" dirty="0">
                  <a:solidFill>
                    <a:prstClr val="black"/>
                  </a:solidFill>
                </a:endParaRPr>
              </a:p>
            </p:txBody>
          </p:sp>
        </mc:Choice>
        <mc:Fallback xmlns="">
          <p:sp>
            <p:nvSpPr>
              <p:cNvPr id="61" name="TextBox 60">
                <a:extLst>
                  <a:ext uri="{FF2B5EF4-FFF2-40B4-BE49-F238E27FC236}">
                    <a16:creationId xmlns:a16="http://schemas.microsoft.com/office/drawing/2014/main" id="{3F060DE2-D6F7-4E91-9499-6901846FC10C}"/>
                  </a:ext>
                </a:extLst>
              </p:cNvPr>
              <p:cNvSpPr txBox="1">
                <a:spLocks noRot="1" noChangeAspect="1" noMove="1" noResize="1" noEditPoints="1" noAdjustHandles="1" noChangeArrowheads="1" noChangeShapeType="1" noTextEdit="1"/>
              </p:cNvSpPr>
              <p:nvPr/>
            </p:nvSpPr>
            <p:spPr>
              <a:xfrm>
                <a:off x="7933974" y="4938070"/>
                <a:ext cx="506549" cy="184666"/>
              </a:xfrm>
              <a:prstGeom prst="rect">
                <a:avLst/>
              </a:prstGeom>
              <a:blipFill>
                <a:blip r:embed="rId35"/>
                <a:stretch>
                  <a:fillRect b="-6667"/>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03B916FE-FB29-4C55-9DE9-BC38E808386E}"/>
              </a:ext>
            </a:extLst>
          </p:cNvPr>
          <p:cNvSpPr txBox="1"/>
          <p:nvPr/>
        </p:nvSpPr>
        <p:spPr>
          <a:xfrm>
            <a:off x="2021802" y="714590"/>
            <a:ext cx="1290302" cy="369332"/>
          </a:xfrm>
          <a:prstGeom prst="rect">
            <a:avLst/>
          </a:prstGeom>
          <a:noFill/>
          <a:ln w="38100">
            <a:solidFill>
              <a:schemeClr val="tx1"/>
            </a:solidFill>
          </a:ln>
        </p:spPr>
        <p:txBody>
          <a:bodyPr wrap="square" rtlCol="0">
            <a:spAutoFit/>
          </a:bodyPr>
          <a:lstStyle/>
          <a:p>
            <a:r>
              <a:rPr lang="en-US" dirty="0"/>
              <a:t>Before PCA</a:t>
            </a:r>
          </a:p>
        </p:txBody>
      </p:sp>
      <p:sp>
        <p:nvSpPr>
          <p:cNvPr id="63" name="TextBox 62">
            <a:extLst>
              <a:ext uri="{FF2B5EF4-FFF2-40B4-BE49-F238E27FC236}">
                <a16:creationId xmlns:a16="http://schemas.microsoft.com/office/drawing/2014/main" id="{BD63BD7A-B656-4B89-977F-FF04CACBCA62}"/>
              </a:ext>
            </a:extLst>
          </p:cNvPr>
          <p:cNvSpPr txBox="1"/>
          <p:nvPr/>
        </p:nvSpPr>
        <p:spPr>
          <a:xfrm>
            <a:off x="6217466" y="714590"/>
            <a:ext cx="1290302" cy="369332"/>
          </a:xfrm>
          <a:prstGeom prst="rect">
            <a:avLst/>
          </a:prstGeom>
          <a:noFill/>
          <a:ln w="38100">
            <a:solidFill>
              <a:schemeClr val="tx1"/>
            </a:solidFill>
          </a:ln>
        </p:spPr>
        <p:txBody>
          <a:bodyPr wrap="square" rtlCol="0">
            <a:spAutoFit/>
          </a:bodyPr>
          <a:lstStyle/>
          <a:p>
            <a:r>
              <a:rPr lang="en-US" dirty="0"/>
              <a:t>After PCA</a:t>
            </a:r>
          </a:p>
        </p:txBody>
      </p:sp>
    </p:spTree>
    <p:extLst>
      <p:ext uri="{BB962C8B-B14F-4D97-AF65-F5344CB8AC3E}">
        <p14:creationId xmlns:p14="http://schemas.microsoft.com/office/powerpoint/2010/main" val="241339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P spid="34" grpId="0" animBg="1"/>
      <p:bldP spid="35" grpId="0"/>
      <p:bldP spid="61" grpId="0" animBg="1"/>
      <p:bldP spid="62" grpId="0" animBg="1"/>
      <p:bldP spid="6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07208" y="3085740"/>
            <a:ext cx="5851095" cy="3182995"/>
          </a:xfrm>
          <a:prstGeom prst="rect">
            <a:avLst/>
          </a:prstGeom>
        </p:spPr>
      </p:pic>
      <p:sp>
        <p:nvSpPr>
          <p:cNvPr id="2" name="Title 1"/>
          <p:cNvSpPr>
            <a:spLocks noGrp="1"/>
          </p:cNvSpPr>
          <p:nvPr>
            <p:ph type="title"/>
          </p:nvPr>
        </p:nvSpPr>
        <p:spPr/>
        <p:txBody>
          <a:bodyPr/>
          <a:lstStyle/>
          <a:p>
            <a:r>
              <a:rPr lang="en-US" dirty="0"/>
              <a:t>Low Dimensional Approximations </a:t>
            </a:r>
            <a:r>
              <a:rPr lang="en-US" sz="1800" dirty="0"/>
              <a:t>(The MNIST database of handwritten digits)</a:t>
            </a:r>
            <a:endParaRPr lang="en-US" dirty="0"/>
          </a:p>
        </p:txBody>
      </p:sp>
      <p:pic>
        <p:nvPicPr>
          <p:cNvPr id="9" name="Picture 8"/>
          <p:cNvPicPr>
            <a:picLocks noChangeAspect="1"/>
          </p:cNvPicPr>
          <p:nvPr/>
        </p:nvPicPr>
        <p:blipFill>
          <a:blip r:embed="rId3"/>
          <a:stretch>
            <a:fillRect/>
          </a:stretch>
        </p:blipFill>
        <p:spPr>
          <a:xfrm>
            <a:off x="3414409" y="2267744"/>
            <a:ext cx="5687253" cy="3806668"/>
          </a:xfrm>
          <a:prstGeom prst="rect">
            <a:avLst/>
          </a:prstGeom>
        </p:spPr>
      </p:pic>
      <p:pic>
        <p:nvPicPr>
          <p:cNvPr id="10" name="Picture 9"/>
          <p:cNvPicPr>
            <a:picLocks noChangeAspect="1"/>
          </p:cNvPicPr>
          <p:nvPr/>
        </p:nvPicPr>
        <p:blipFill rotWithShape="1">
          <a:blip r:embed="rId4"/>
          <a:srcRect t="8246" b="9532"/>
          <a:stretch/>
        </p:blipFill>
        <p:spPr>
          <a:xfrm>
            <a:off x="4062954" y="1797792"/>
            <a:ext cx="5021590" cy="4470943"/>
          </a:xfrm>
          <a:prstGeom prst="rect">
            <a:avLst/>
          </a:prstGeom>
        </p:spPr>
      </p:pic>
      <p:pic>
        <p:nvPicPr>
          <p:cNvPr id="3" name="Picture 2"/>
          <p:cNvPicPr>
            <a:picLocks noChangeAspect="1"/>
          </p:cNvPicPr>
          <p:nvPr/>
        </p:nvPicPr>
        <p:blipFill>
          <a:blip r:embed="rId5"/>
          <a:stretch>
            <a:fillRect/>
          </a:stretch>
        </p:blipFill>
        <p:spPr>
          <a:xfrm>
            <a:off x="106130" y="529732"/>
            <a:ext cx="4623452" cy="2476115"/>
          </a:xfrm>
          <a:prstGeom prst="rect">
            <a:avLst/>
          </a:prstGeom>
        </p:spPr>
      </p:pic>
      <p:pic>
        <p:nvPicPr>
          <p:cNvPr id="5" name="Picture 4"/>
          <p:cNvPicPr>
            <a:picLocks noChangeAspect="1"/>
          </p:cNvPicPr>
          <p:nvPr/>
        </p:nvPicPr>
        <p:blipFill>
          <a:blip r:embed="rId6"/>
          <a:stretch>
            <a:fillRect/>
          </a:stretch>
        </p:blipFill>
        <p:spPr>
          <a:xfrm>
            <a:off x="106130" y="529732"/>
            <a:ext cx="4623452" cy="2476115"/>
          </a:xfrm>
          <a:prstGeom prst="rect">
            <a:avLst/>
          </a:prstGeom>
        </p:spPr>
      </p:pic>
      <p:pic>
        <p:nvPicPr>
          <p:cNvPr id="6" name="Picture 5"/>
          <p:cNvPicPr>
            <a:picLocks noChangeAspect="1"/>
          </p:cNvPicPr>
          <p:nvPr/>
        </p:nvPicPr>
        <p:blipFill>
          <a:blip r:embed="rId7"/>
          <a:stretch>
            <a:fillRect/>
          </a:stretch>
        </p:blipFill>
        <p:spPr>
          <a:xfrm>
            <a:off x="106130" y="529732"/>
            <a:ext cx="4623452" cy="2476115"/>
          </a:xfrm>
          <a:prstGeom prst="rect">
            <a:avLst/>
          </a:prstGeom>
        </p:spPr>
      </p:pic>
      <p:pic>
        <p:nvPicPr>
          <p:cNvPr id="7" name="Picture 6"/>
          <p:cNvPicPr>
            <a:picLocks noChangeAspect="1"/>
          </p:cNvPicPr>
          <p:nvPr/>
        </p:nvPicPr>
        <p:blipFill>
          <a:blip r:embed="rId8"/>
          <a:stretch>
            <a:fillRect/>
          </a:stretch>
        </p:blipFill>
        <p:spPr>
          <a:xfrm>
            <a:off x="106130" y="529732"/>
            <a:ext cx="4623452" cy="2476115"/>
          </a:xfrm>
          <a:prstGeom prst="rect">
            <a:avLst/>
          </a:prstGeom>
        </p:spPr>
      </p:pic>
      <p:sp>
        <p:nvSpPr>
          <p:cNvPr id="30" name="TextBox 29"/>
          <p:cNvSpPr txBox="1"/>
          <p:nvPr/>
        </p:nvSpPr>
        <p:spPr>
          <a:xfrm>
            <a:off x="96913" y="4171078"/>
            <a:ext cx="917239" cy="369332"/>
          </a:xfrm>
          <a:prstGeom prst="rect">
            <a:avLst/>
          </a:prstGeom>
          <a:noFill/>
          <a:ln w="38100">
            <a:solidFill>
              <a:schemeClr val="tx1"/>
            </a:solidFill>
          </a:ln>
        </p:spPr>
        <p:txBody>
          <a:bodyPr wrap="none" rtlCol="0">
            <a:spAutoFit/>
          </a:bodyPr>
          <a:lstStyle/>
          <a:p>
            <a:r>
              <a:rPr lang="en-US" dirty="0">
                <a:solidFill>
                  <a:prstClr val="black"/>
                </a:solidFill>
              </a:rPr>
              <a:t>Original</a:t>
            </a:r>
          </a:p>
        </p:txBody>
      </p:sp>
      <p:sp>
        <p:nvSpPr>
          <p:cNvPr id="37" name="TextBox 36"/>
          <p:cNvSpPr txBox="1"/>
          <p:nvPr/>
        </p:nvSpPr>
        <p:spPr>
          <a:xfrm>
            <a:off x="421872" y="3386932"/>
            <a:ext cx="2415213" cy="646331"/>
          </a:xfrm>
          <a:prstGeom prst="rect">
            <a:avLst/>
          </a:prstGeom>
          <a:noFill/>
          <a:ln w="38100">
            <a:solidFill>
              <a:schemeClr val="tx1"/>
            </a:solidFill>
          </a:ln>
        </p:spPr>
        <p:txBody>
          <a:bodyPr wrap="none" rtlCol="0">
            <a:spAutoFit/>
          </a:bodyPr>
          <a:lstStyle/>
          <a:p>
            <a:pPr defTabSz="227013"/>
            <a:r>
              <a:rPr lang="en-US" dirty="0">
                <a:solidFill>
                  <a:prstClr val="black"/>
                </a:solidFill>
              </a:rPr>
              <a:t>Approximation using</a:t>
            </a:r>
          </a:p>
          <a:p>
            <a:pPr defTabSz="227013">
              <a:tabLst>
                <a:tab pos="282575" algn="l"/>
              </a:tabLst>
            </a:pPr>
            <a:r>
              <a:rPr lang="en-US" dirty="0">
                <a:solidFill>
                  <a:prstClr val="black"/>
                </a:solidFill>
              </a:rPr>
              <a:t>1	principal component</a:t>
            </a:r>
          </a:p>
        </p:txBody>
      </p:sp>
      <p:sp>
        <p:nvSpPr>
          <p:cNvPr id="38" name="TextBox 37"/>
          <p:cNvSpPr txBox="1"/>
          <p:nvPr/>
        </p:nvSpPr>
        <p:spPr>
          <a:xfrm>
            <a:off x="421872" y="3386932"/>
            <a:ext cx="2562689" cy="646331"/>
          </a:xfrm>
          <a:prstGeom prst="rect">
            <a:avLst/>
          </a:prstGeom>
          <a:noFill/>
          <a:ln w="38100">
            <a:solidFill>
              <a:schemeClr val="tx1"/>
            </a:solidFill>
          </a:ln>
        </p:spPr>
        <p:txBody>
          <a:bodyPr wrap="none" rtlCol="0">
            <a:spAutoFit/>
          </a:bodyPr>
          <a:lstStyle/>
          <a:p>
            <a:pPr defTabSz="227013"/>
            <a:r>
              <a:rPr lang="en-US" dirty="0">
                <a:solidFill>
                  <a:prstClr val="black"/>
                </a:solidFill>
              </a:rPr>
              <a:t>Approximation using</a:t>
            </a:r>
          </a:p>
          <a:p>
            <a:pPr defTabSz="227013">
              <a:tabLst>
                <a:tab pos="282575" algn="l"/>
              </a:tabLst>
            </a:pPr>
            <a:r>
              <a:rPr lang="en-US" dirty="0">
                <a:solidFill>
                  <a:prstClr val="black"/>
                </a:solidFill>
              </a:rPr>
              <a:t>2	principal components</a:t>
            </a:r>
          </a:p>
        </p:txBody>
      </p:sp>
      <p:sp>
        <p:nvSpPr>
          <p:cNvPr id="39" name="TextBox 38"/>
          <p:cNvSpPr txBox="1"/>
          <p:nvPr/>
        </p:nvSpPr>
        <p:spPr>
          <a:xfrm>
            <a:off x="421872" y="3386932"/>
            <a:ext cx="2562689" cy="646331"/>
          </a:xfrm>
          <a:prstGeom prst="rect">
            <a:avLst/>
          </a:prstGeom>
          <a:noFill/>
          <a:ln w="38100">
            <a:solidFill>
              <a:schemeClr val="tx1"/>
            </a:solidFill>
          </a:ln>
        </p:spPr>
        <p:txBody>
          <a:bodyPr wrap="none" rtlCol="0">
            <a:spAutoFit/>
          </a:bodyPr>
          <a:lstStyle/>
          <a:p>
            <a:pPr defTabSz="227013"/>
            <a:r>
              <a:rPr lang="en-US" dirty="0">
                <a:solidFill>
                  <a:prstClr val="black"/>
                </a:solidFill>
              </a:rPr>
              <a:t>Approximation using</a:t>
            </a:r>
          </a:p>
          <a:p>
            <a:pPr defTabSz="227013">
              <a:tabLst>
                <a:tab pos="282575" algn="l"/>
              </a:tabLst>
            </a:pPr>
            <a:r>
              <a:rPr lang="en-US" dirty="0">
                <a:solidFill>
                  <a:prstClr val="black"/>
                </a:solidFill>
              </a:rPr>
              <a:t>3	principal components</a:t>
            </a:r>
          </a:p>
        </p:txBody>
      </p:sp>
      <p:sp>
        <p:nvSpPr>
          <p:cNvPr id="40" name="TextBox 39"/>
          <p:cNvSpPr txBox="1"/>
          <p:nvPr/>
        </p:nvSpPr>
        <p:spPr>
          <a:xfrm>
            <a:off x="421872" y="3386932"/>
            <a:ext cx="2562689" cy="646331"/>
          </a:xfrm>
          <a:prstGeom prst="rect">
            <a:avLst/>
          </a:prstGeom>
          <a:noFill/>
          <a:ln w="38100">
            <a:solidFill>
              <a:schemeClr val="tx1"/>
            </a:solidFill>
          </a:ln>
        </p:spPr>
        <p:txBody>
          <a:bodyPr wrap="none" rtlCol="0">
            <a:spAutoFit/>
          </a:bodyPr>
          <a:lstStyle/>
          <a:p>
            <a:pPr defTabSz="227013"/>
            <a:r>
              <a:rPr lang="en-US" dirty="0">
                <a:solidFill>
                  <a:prstClr val="black"/>
                </a:solidFill>
              </a:rPr>
              <a:t>Approximation using</a:t>
            </a:r>
          </a:p>
          <a:p>
            <a:pPr defTabSz="227013">
              <a:tabLst>
                <a:tab pos="282575" algn="l"/>
              </a:tabLst>
            </a:pPr>
            <a:r>
              <a:rPr lang="en-US" dirty="0">
                <a:solidFill>
                  <a:prstClr val="black"/>
                </a:solidFill>
              </a:rPr>
              <a:t>30	principal components</a:t>
            </a:r>
          </a:p>
        </p:txBody>
      </p:sp>
      <p:cxnSp>
        <p:nvCxnSpPr>
          <p:cNvPr id="12" name="Straight Arrow Connector 11"/>
          <p:cNvCxnSpPr/>
          <p:nvPr/>
        </p:nvCxnSpPr>
        <p:spPr>
          <a:xfrm flipV="1">
            <a:off x="334503" y="3005847"/>
            <a:ext cx="0" cy="11652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54144" y="3005847"/>
            <a:ext cx="0" cy="3810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349776" y="5318689"/>
            <a:ext cx="960757" cy="694168"/>
            <a:chOff x="7573370" y="601008"/>
            <a:chExt cx="960757" cy="694168"/>
          </a:xfrm>
        </p:grpSpPr>
        <p:sp>
          <p:nvSpPr>
            <p:cNvPr id="19" name="Rectangle 18"/>
            <p:cNvSpPr/>
            <p:nvPr/>
          </p:nvSpPr>
          <p:spPr>
            <a:xfrm>
              <a:off x="7573370" y="691360"/>
              <a:ext cx="150920" cy="1509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20" name="Rectangle 19"/>
            <p:cNvSpPr/>
            <p:nvPr/>
          </p:nvSpPr>
          <p:spPr>
            <a:xfrm>
              <a:off x="7573370" y="1068324"/>
              <a:ext cx="150920" cy="150920"/>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21" name="TextBox 20"/>
            <p:cNvSpPr txBox="1"/>
            <p:nvPr/>
          </p:nvSpPr>
          <p:spPr>
            <a:xfrm>
              <a:off x="7727496" y="601008"/>
              <a:ext cx="806631" cy="307777"/>
            </a:xfrm>
            <a:prstGeom prst="rect">
              <a:avLst/>
            </a:prstGeom>
            <a:noFill/>
          </p:spPr>
          <p:txBody>
            <a:bodyPr wrap="none" rtlCol="0">
              <a:spAutoFit/>
            </a:bodyPr>
            <a:lstStyle/>
            <a:p>
              <a:r>
                <a:rPr lang="en-US" sz="1400" dirty="0">
                  <a:solidFill>
                    <a:prstClr val="black"/>
                  </a:solidFill>
                </a:rPr>
                <a:t>Digit “1”</a:t>
              </a:r>
            </a:p>
          </p:txBody>
        </p:sp>
        <p:sp>
          <p:nvSpPr>
            <p:cNvPr id="22" name="TextBox 21"/>
            <p:cNvSpPr txBox="1"/>
            <p:nvPr/>
          </p:nvSpPr>
          <p:spPr>
            <a:xfrm>
              <a:off x="7724290" y="987399"/>
              <a:ext cx="806631" cy="307777"/>
            </a:xfrm>
            <a:prstGeom prst="rect">
              <a:avLst/>
            </a:prstGeom>
            <a:noFill/>
          </p:spPr>
          <p:txBody>
            <a:bodyPr wrap="none" rtlCol="0">
              <a:spAutoFit/>
            </a:bodyPr>
            <a:lstStyle/>
            <a:p>
              <a:r>
                <a:rPr lang="en-US" sz="1400" dirty="0">
                  <a:solidFill>
                    <a:prstClr val="black"/>
                  </a:solidFill>
                </a:rPr>
                <a:t>Digit “2”</a:t>
              </a:r>
            </a:p>
          </p:txBody>
        </p:sp>
      </p:grpSp>
      <p:sp>
        <p:nvSpPr>
          <p:cNvPr id="42" name="TextBox 41"/>
          <p:cNvSpPr txBox="1"/>
          <p:nvPr/>
        </p:nvSpPr>
        <p:spPr>
          <a:xfrm>
            <a:off x="6093483" y="2151087"/>
            <a:ext cx="2485232" cy="523220"/>
          </a:xfrm>
          <a:prstGeom prst="rect">
            <a:avLst/>
          </a:prstGeom>
          <a:solidFill>
            <a:srgbClr val="FFFF00"/>
          </a:solidFill>
          <a:ln w="3175">
            <a:solidFill>
              <a:schemeClr val="tx1"/>
            </a:solidFill>
          </a:ln>
        </p:spPr>
        <p:txBody>
          <a:bodyPr wrap="none" rtlCol="0">
            <a:spAutoFit/>
          </a:bodyPr>
          <a:lstStyle/>
          <a:p>
            <a:r>
              <a:rPr lang="en-US" sz="1400" dirty="0">
                <a:solidFill>
                  <a:prstClr val="black"/>
                </a:solidFill>
              </a:rPr>
              <a:t>Note: The count is given</a:t>
            </a:r>
          </a:p>
          <a:p>
            <a:r>
              <a:rPr lang="en-US" sz="1400" dirty="0">
                <a:solidFill>
                  <a:prstClr val="black"/>
                </a:solidFill>
              </a:rPr>
              <a:t>by the depth of red/green color</a:t>
            </a:r>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1998" y="3157642"/>
            <a:ext cx="4204368" cy="2978094"/>
          </a:xfrm>
          <a:prstGeom prst="rect">
            <a:avLst/>
          </a:prstGeom>
        </p:spPr>
      </p:pic>
      <p:sp>
        <p:nvSpPr>
          <p:cNvPr id="45" name="TextBox 44"/>
          <p:cNvSpPr txBox="1"/>
          <p:nvPr/>
        </p:nvSpPr>
        <p:spPr>
          <a:xfrm>
            <a:off x="5176016" y="4354071"/>
            <a:ext cx="3028842" cy="646331"/>
          </a:xfrm>
          <a:prstGeom prst="rect">
            <a:avLst/>
          </a:prstGeom>
          <a:solidFill>
            <a:srgbClr val="FFFF00"/>
          </a:solidFill>
          <a:ln w="38100">
            <a:solidFill>
              <a:schemeClr val="tx1"/>
            </a:solidFill>
          </a:ln>
        </p:spPr>
        <p:txBody>
          <a:bodyPr wrap="none" rtlCol="0">
            <a:spAutoFit/>
          </a:bodyPr>
          <a:lstStyle/>
          <a:p>
            <a:pPr defTabSz="227013"/>
            <a:r>
              <a:rPr lang="en-US" dirty="0">
                <a:solidFill>
                  <a:prstClr val="black"/>
                </a:solidFill>
              </a:rPr>
              <a:t>A 30 dimensional histogram</a:t>
            </a:r>
          </a:p>
          <a:p>
            <a:pPr defTabSz="227013"/>
            <a:r>
              <a:rPr lang="en-US" dirty="0">
                <a:solidFill>
                  <a:prstClr val="black"/>
                </a:solidFill>
              </a:rPr>
              <a:t>is being imagined by this mind</a:t>
            </a:r>
          </a:p>
        </p:txBody>
      </p:sp>
    </p:spTree>
    <p:extLst>
      <p:ext uri="{BB962C8B-B14F-4D97-AF65-F5344CB8AC3E}">
        <p14:creationId xmlns:p14="http://schemas.microsoft.com/office/powerpoint/2010/main" val="336378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2" grpId="0" animBg="1"/>
      <p:bldP spid="4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3654" y="870330"/>
            <a:ext cx="7593972" cy="5244903"/>
          </a:xfrm>
          <a:prstGeom prst="rect">
            <a:avLst/>
          </a:prstGeom>
        </p:spPr>
      </p:pic>
      <p:sp>
        <p:nvSpPr>
          <p:cNvPr id="12" name="TextBox 11"/>
          <p:cNvSpPr txBox="1"/>
          <p:nvPr/>
        </p:nvSpPr>
        <p:spPr>
          <a:xfrm>
            <a:off x="5247374" y="1412857"/>
            <a:ext cx="3651531"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782 of the 784 dimensions can be discarded!</a:t>
            </a:r>
          </a:p>
        </p:txBody>
      </p:sp>
      <p:sp>
        <p:nvSpPr>
          <p:cNvPr id="13" name="TextBox 12"/>
          <p:cNvSpPr txBox="1"/>
          <p:nvPr/>
        </p:nvSpPr>
        <p:spPr>
          <a:xfrm>
            <a:off x="5247373" y="2145830"/>
            <a:ext cx="3651531" cy="923330"/>
          </a:xfrm>
          <a:prstGeom prst="rect">
            <a:avLst/>
          </a:prstGeom>
          <a:solidFill>
            <a:srgbClr val="FFFF00"/>
          </a:solidFill>
          <a:ln w="38100">
            <a:solidFill>
              <a:srgbClr val="FF0000"/>
            </a:solidFill>
          </a:ln>
        </p:spPr>
        <p:txBody>
          <a:bodyPr wrap="square" rtlCol="0">
            <a:spAutoFit/>
          </a:bodyPr>
          <a:lstStyle/>
          <a:p>
            <a:r>
              <a:rPr lang="en-US">
                <a:solidFill>
                  <a:srgbClr val="FF0000"/>
                </a:solidFill>
              </a:rPr>
              <a:t>Question: How do we go about building a classifier to distinguish between the two digits?</a:t>
            </a:r>
          </a:p>
        </p:txBody>
      </p:sp>
      <p:sp>
        <p:nvSpPr>
          <p:cNvPr id="2" name="Title 1"/>
          <p:cNvSpPr>
            <a:spLocks noGrp="1"/>
          </p:cNvSpPr>
          <p:nvPr>
            <p:ph type="title"/>
          </p:nvPr>
        </p:nvSpPr>
        <p:spPr/>
        <p:txBody>
          <a:bodyPr/>
          <a:lstStyle/>
          <a:p>
            <a:r>
              <a:rPr lang="en-US" sz="1800" dirty="0"/>
              <a:t>A 2D scatterplot of the first two principal components</a:t>
            </a:r>
          </a:p>
        </p:txBody>
      </p:sp>
      <p:grpSp>
        <p:nvGrpSpPr>
          <p:cNvPr id="9" name="Group 8"/>
          <p:cNvGrpSpPr/>
          <p:nvPr/>
        </p:nvGrpSpPr>
        <p:grpSpPr>
          <a:xfrm>
            <a:off x="4392226" y="5304844"/>
            <a:ext cx="960757" cy="694168"/>
            <a:chOff x="7573370" y="601008"/>
            <a:chExt cx="960757" cy="694168"/>
          </a:xfrm>
        </p:grpSpPr>
        <p:sp>
          <p:nvSpPr>
            <p:cNvPr id="10" name="Rectangle 9"/>
            <p:cNvSpPr/>
            <p:nvPr/>
          </p:nvSpPr>
          <p:spPr>
            <a:xfrm>
              <a:off x="7573370" y="691360"/>
              <a:ext cx="150920" cy="1509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14" name="Rectangle 13"/>
            <p:cNvSpPr/>
            <p:nvPr/>
          </p:nvSpPr>
          <p:spPr>
            <a:xfrm>
              <a:off x="7573370" y="1068324"/>
              <a:ext cx="150920" cy="150920"/>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15" name="TextBox 14"/>
            <p:cNvSpPr txBox="1"/>
            <p:nvPr/>
          </p:nvSpPr>
          <p:spPr>
            <a:xfrm>
              <a:off x="7727496" y="601008"/>
              <a:ext cx="806631" cy="307777"/>
            </a:xfrm>
            <a:prstGeom prst="rect">
              <a:avLst/>
            </a:prstGeom>
            <a:noFill/>
          </p:spPr>
          <p:txBody>
            <a:bodyPr wrap="none" rtlCol="0">
              <a:spAutoFit/>
            </a:bodyPr>
            <a:lstStyle/>
            <a:p>
              <a:r>
                <a:rPr lang="en-US" sz="1400" dirty="0">
                  <a:solidFill>
                    <a:prstClr val="black"/>
                  </a:solidFill>
                </a:rPr>
                <a:t>Digit “1”</a:t>
              </a:r>
            </a:p>
          </p:txBody>
        </p:sp>
        <p:sp>
          <p:nvSpPr>
            <p:cNvPr id="16" name="TextBox 15"/>
            <p:cNvSpPr txBox="1"/>
            <p:nvPr/>
          </p:nvSpPr>
          <p:spPr>
            <a:xfrm>
              <a:off x="7724290" y="987399"/>
              <a:ext cx="806631" cy="307777"/>
            </a:xfrm>
            <a:prstGeom prst="rect">
              <a:avLst/>
            </a:prstGeom>
            <a:noFill/>
          </p:spPr>
          <p:txBody>
            <a:bodyPr wrap="none" rtlCol="0">
              <a:spAutoFit/>
            </a:bodyPr>
            <a:lstStyle/>
            <a:p>
              <a:r>
                <a:rPr lang="en-US" sz="1400" dirty="0">
                  <a:solidFill>
                    <a:prstClr val="black"/>
                  </a:solidFill>
                </a:rPr>
                <a:t>Digit “2”</a:t>
              </a:r>
            </a:p>
          </p:txBody>
        </p:sp>
      </p:grpSp>
    </p:spTree>
    <p:extLst>
      <p:ext uri="{BB962C8B-B14F-4D97-AF65-F5344CB8AC3E}">
        <p14:creationId xmlns:p14="http://schemas.microsoft.com/office/powerpoint/2010/main" val="28020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4: Principal Component Analysis (more details)</a:t>
            </a:r>
          </a:p>
        </p:txBody>
      </p:sp>
      <p:sp>
        <p:nvSpPr>
          <p:cNvPr id="5" name="Text Placeholder 2"/>
          <p:cNvSpPr txBox="1">
            <a:spLocks/>
          </p:cNvSpPr>
          <p:nvPr/>
        </p:nvSpPr>
        <p:spPr>
          <a:xfrm>
            <a:off x="997740" y="982992"/>
            <a:ext cx="2751177"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hlinkClick r:id="rId2" action="ppaction://hlinksldjump"/>
              </a:rPr>
              <a:t>Assignment 3: 200 points</a:t>
            </a:r>
            <a:endParaRPr lang="en-US" sz="1600" dirty="0"/>
          </a:p>
          <a:p>
            <a:pPr lvl="1"/>
            <a:r>
              <a:rPr lang="en-US" sz="1600" dirty="0">
                <a:solidFill>
                  <a:srgbClr val="000000"/>
                </a:solidFill>
                <a:highlight>
                  <a:srgbClr val="FFFF00"/>
                </a:highlight>
                <a:hlinkClick r:id="rId3" action="ppaction://hlinksldjump"/>
              </a:rPr>
              <a:t>X</a:t>
            </a:r>
            <a:r>
              <a:rPr lang="en-US" sz="1600" dirty="0">
                <a:hlinkClick r:id="rId3" action="ppaction://hlinksldjump"/>
              </a:rPr>
              <a:t>ZCVPR</a:t>
            </a:r>
            <a:endParaRPr lang="en-US" sz="1600" dirty="0"/>
          </a:p>
          <a:p>
            <a:pPr lvl="1"/>
            <a:r>
              <a:rPr lang="en-US" sz="1600" dirty="0">
                <a:hlinkClick r:id="rId4" action="ppaction://hlinksldjump"/>
              </a:rPr>
              <a:t>X</a:t>
            </a:r>
            <a:r>
              <a:rPr lang="en-US" sz="1600" dirty="0">
                <a:solidFill>
                  <a:srgbClr val="000000"/>
                </a:solidFill>
                <a:highlight>
                  <a:srgbClr val="FFFF00"/>
                </a:highlight>
                <a:hlinkClick r:id="rId4" action="ppaction://hlinksldjump"/>
              </a:rPr>
              <a:t>Z</a:t>
            </a:r>
            <a:r>
              <a:rPr lang="en-US" sz="1600" dirty="0">
                <a:hlinkClick r:id="rId4" action="ppaction://hlinksldjump"/>
              </a:rPr>
              <a:t>CVPR</a:t>
            </a:r>
            <a:endParaRPr lang="en-US" sz="1600" dirty="0"/>
          </a:p>
          <a:p>
            <a:pPr lvl="1"/>
            <a:r>
              <a:rPr lang="en-US" sz="1600" dirty="0">
                <a:hlinkClick r:id="rId5" action="ppaction://hlinksldjump"/>
              </a:rPr>
              <a:t>XZ</a:t>
            </a:r>
            <a:r>
              <a:rPr lang="en-US" sz="1600" dirty="0">
                <a:solidFill>
                  <a:srgbClr val="000000"/>
                </a:solidFill>
                <a:highlight>
                  <a:srgbClr val="FFFF00"/>
                </a:highlight>
                <a:hlinkClick r:id="rId5" action="ppaction://hlinksldjump"/>
              </a:rPr>
              <a:t>C</a:t>
            </a:r>
            <a:r>
              <a:rPr lang="en-US" sz="1600" dirty="0">
                <a:hlinkClick r:id="rId5" action="ppaction://hlinksldjump"/>
              </a:rPr>
              <a:t>VPR</a:t>
            </a:r>
            <a:endParaRPr lang="en-US" sz="1600" dirty="0"/>
          </a:p>
          <a:p>
            <a:pPr lvl="1"/>
            <a:r>
              <a:rPr lang="en-US" sz="1600" dirty="0">
                <a:hlinkClick r:id="rId6" action="ppaction://hlinksldjump"/>
              </a:rPr>
              <a:t>XZC</a:t>
            </a:r>
            <a:r>
              <a:rPr lang="en-US" sz="1600" dirty="0">
                <a:solidFill>
                  <a:srgbClr val="000000"/>
                </a:solidFill>
                <a:highlight>
                  <a:srgbClr val="FFFF00"/>
                </a:highlight>
                <a:hlinkClick r:id="rId6" action="ppaction://hlinksldjump"/>
              </a:rPr>
              <a:t>V</a:t>
            </a:r>
            <a:r>
              <a:rPr lang="en-US" sz="1600" dirty="0">
                <a:hlinkClick r:id="rId6" action="ppaction://hlinksldjump"/>
              </a:rPr>
              <a:t>PR</a:t>
            </a:r>
            <a:endParaRPr lang="en-US" sz="1600" dirty="0"/>
          </a:p>
          <a:p>
            <a:pPr lvl="1"/>
            <a:r>
              <a:rPr lang="en-US" sz="1600" dirty="0">
                <a:hlinkClick r:id="rId7" action="ppaction://hlinksldjump"/>
              </a:rPr>
              <a:t>XZCV</a:t>
            </a:r>
            <a:r>
              <a:rPr lang="en-US" sz="1600" dirty="0">
                <a:solidFill>
                  <a:srgbClr val="000000"/>
                </a:solidFill>
                <a:highlight>
                  <a:srgbClr val="FFFF00"/>
                </a:highlight>
                <a:hlinkClick r:id="rId7" action="ppaction://hlinksldjump"/>
              </a:rPr>
              <a:t>PR</a:t>
            </a:r>
            <a:endParaRPr lang="en-US" sz="1600" dirty="0">
              <a:solidFill>
                <a:srgbClr val="000000"/>
              </a:solidFill>
              <a:highlight>
                <a:srgbClr val="FFFF00"/>
              </a:highlight>
            </a:endParaRPr>
          </a:p>
          <a:p>
            <a:r>
              <a:rPr lang="en-US" sz="1600" dirty="0">
                <a:hlinkClick r:id="rId8" action="ppaction://hlinksldjump"/>
              </a:rPr>
              <a:t>What is the point? How is PCA practically useful?</a:t>
            </a:r>
            <a:endParaRPr lang="en-US" sz="1600" dirty="0"/>
          </a:p>
          <a:p>
            <a:r>
              <a:rPr lang="en-US" sz="1600" dirty="0">
                <a:hlinkClick r:id="rId9" action="ppaction://hlinksldjump"/>
              </a:rPr>
              <a:t>2D </a:t>
            </a:r>
            <a:r>
              <a:rPr lang="en-US" sz="1600" dirty="0" err="1">
                <a:hlinkClick r:id="rId9" action="ppaction://hlinksldjump"/>
              </a:rPr>
              <a:t>Histogams</a:t>
            </a:r>
            <a:r>
              <a:rPr lang="en-US" sz="1600" dirty="0">
                <a:hlinkClick r:id="rId9" action="ppaction://hlinksldjump"/>
              </a:rPr>
              <a:t>: Creating the classifier</a:t>
            </a:r>
            <a:endParaRPr lang="en-US" sz="1600" dirty="0"/>
          </a:p>
          <a:p>
            <a:r>
              <a:rPr lang="en-US" sz="1600" dirty="0">
                <a:hlinkClick r:id="rId10" action="ppaction://hlinksldjump"/>
              </a:rPr>
              <a:t>2D </a:t>
            </a:r>
            <a:r>
              <a:rPr lang="en-US" sz="1600" dirty="0" err="1">
                <a:hlinkClick r:id="rId10" action="ppaction://hlinksldjump"/>
              </a:rPr>
              <a:t>Histogams</a:t>
            </a:r>
            <a:r>
              <a:rPr lang="en-US" sz="1600" dirty="0">
                <a:hlinkClick r:id="rId10" action="ppaction://hlinksldjump"/>
              </a:rPr>
              <a:t>: Applying the classifier</a:t>
            </a:r>
            <a:endParaRPr lang="en-US" sz="1600" dirty="0"/>
          </a:p>
          <a:p>
            <a:r>
              <a:rPr lang="en-US" sz="1600" dirty="0">
                <a:hlinkClick r:id="rId11" action="ppaction://hlinksldjump"/>
              </a:rPr>
              <a:t>Gaussian models</a:t>
            </a:r>
            <a:endParaRPr lang="en-US" sz="1600" dirty="0"/>
          </a:p>
          <a:p>
            <a:r>
              <a:rPr lang="en-US" sz="1600" dirty="0">
                <a:hlinkClick r:id="rId12" action="ppaction://hlinksldjump"/>
              </a:rPr>
              <a:t>Examples</a:t>
            </a:r>
            <a:endParaRPr lang="en-US" sz="1600" dirty="0"/>
          </a:p>
        </p:txBody>
      </p:sp>
      <p:sp>
        <p:nvSpPr>
          <p:cNvPr id="8" name="Text Placeholder 2"/>
          <p:cNvSpPr txBox="1">
            <a:spLocks/>
          </p:cNvSpPr>
          <p:nvPr/>
        </p:nvSpPr>
        <p:spPr>
          <a:xfrm>
            <a:off x="4194154" y="982991"/>
            <a:ext cx="2751177"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hlinkClick r:id="rId13" action="ppaction://hlinksldjump"/>
              </a:rPr>
              <a:t>Why does the classifier make mistakes?</a:t>
            </a:r>
            <a:endParaRPr lang="en-US" sz="1600" dirty="0"/>
          </a:p>
          <a:p>
            <a:r>
              <a:rPr lang="en-US" sz="1600" dirty="0">
                <a:hlinkClick r:id="rId14" action="ppaction://hlinksldjump"/>
              </a:rPr>
              <a:t>How many PCA components do I need to use?</a:t>
            </a:r>
            <a:endParaRPr lang="en-US" sz="1600" dirty="0"/>
          </a:p>
          <a:p>
            <a:r>
              <a:rPr lang="en-US" sz="1600" dirty="0">
                <a:hlinkClick r:id="rId15" action="ppaction://hlinksldjump"/>
              </a:rPr>
              <a:t>Classifier Performance</a:t>
            </a:r>
            <a:endParaRPr lang="en-US" sz="1600" dirty="0"/>
          </a:p>
          <a:p>
            <a:r>
              <a:rPr lang="en-US" sz="1600" dirty="0">
                <a:hlinkClick r:id="rId16" action="ppaction://hlinksldjump"/>
              </a:rPr>
              <a:t>Classifier Performance (Binary)</a:t>
            </a:r>
            <a:endParaRPr lang="en-US" sz="1600" dirty="0"/>
          </a:p>
          <a:p>
            <a:r>
              <a:rPr lang="en-US" sz="1600" dirty="0">
                <a:hlinkClick r:id="rId17" action="ppaction://hlinksldjump"/>
              </a:rPr>
              <a:t>Accuracy (Binary)</a:t>
            </a:r>
            <a:endParaRPr lang="en-US" sz="1600" dirty="0"/>
          </a:p>
          <a:p>
            <a:r>
              <a:rPr lang="en-US" sz="1600" dirty="0">
                <a:hlinkClick r:id="rId18" action="ppaction://hlinksldjump"/>
              </a:rPr>
              <a:t>Sensitivity (Binary)</a:t>
            </a:r>
            <a:endParaRPr lang="en-US" sz="1600" dirty="0"/>
          </a:p>
          <a:p>
            <a:r>
              <a:rPr lang="en-US" sz="1600" dirty="0">
                <a:hlinkClick r:id="rId19" action="ppaction://hlinksldjump"/>
              </a:rPr>
              <a:t>Specificity (Binary)</a:t>
            </a:r>
            <a:endParaRPr lang="en-US" sz="1600" dirty="0"/>
          </a:p>
          <a:p>
            <a:r>
              <a:rPr lang="en-US" sz="1600" dirty="0">
                <a:hlinkClick r:id="rId20" action="ppaction://hlinksldjump"/>
              </a:rPr>
              <a:t>Positive Predictive Value (Binary)</a:t>
            </a:r>
            <a:endParaRPr lang="en-US" sz="1600" dirty="0"/>
          </a:p>
          <a:p>
            <a:r>
              <a:rPr lang="en-US" sz="1600" dirty="0">
                <a:hlinkClick r:id="rId21" action="ppaction://hlinksldjump"/>
              </a:rPr>
              <a:t>Confusion Matrix</a:t>
            </a:r>
            <a:endParaRPr lang="en-US" sz="1600" dirty="0"/>
          </a:p>
          <a:p>
            <a:r>
              <a:rPr lang="en-US" sz="1600" dirty="0">
                <a:hlinkClick r:id="rId22" action="ppaction://hlinksldjump"/>
              </a:rPr>
              <a:t>Positive Predictive Value</a:t>
            </a:r>
            <a:endParaRPr lang="en-US" sz="1600" dirty="0"/>
          </a:p>
          <a:p>
            <a:r>
              <a:rPr lang="en-US" sz="1600" dirty="0">
                <a:hlinkClick r:id="rId23" action="ppaction://hlinksldjump"/>
              </a:rPr>
              <a:t>PCA in pictures</a:t>
            </a:r>
            <a:endParaRPr lang="en-US" sz="1600" dirty="0"/>
          </a:p>
          <a:p>
            <a:r>
              <a:rPr lang="en-US" sz="1600" dirty="0">
                <a:hlinkClick r:id="rId24" action="ppaction://hlinksldjump"/>
              </a:rPr>
              <a:t>PCA in pictures (</a:t>
            </a:r>
            <a:r>
              <a:rPr lang="en-US" sz="1600" dirty="0" err="1">
                <a:hlinkClick r:id="rId24" action="ppaction://hlinksldjump"/>
              </a:rPr>
              <a:t>contd</a:t>
            </a:r>
            <a:r>
              <a:rPr lang="en-US" sz="1600" dirty="0">
                <a:hlinkClick r:id="rId24" action="ppaction://hlinksldjump"/>
              </a:rPr>
              <a:t>)</a:t>
            </a:r>
            <a:endParaRPr lang="en-US" sz="1600" dirty="0"/>
          </a:p>
          <a:p>
            <a:r>
              <a:rPr lang="en-US" sz="1600" i="1" dirty="0">
                <a:hlinkClick r:id="rId25" action="ppaction://hlinksldjump"/>
              </a:rPr>
              <a:t>How do I ace Assignment 3?</a:t>
            </a:r>
            <a:endParaRPr lang="en-US" sz="1600" dirty="0"/>
          </a:p>
          <a:p>
            <a:endParaRPr lang="en-US" sz="1600" dirty="0"/>
          </a:p>
          <a:p>
            <a:endParaRPr lang="en-US" sz="1600" dirty="0"/>
          </a:p>
        </p:txBody>
      </p:sp>
    </p:spTree>
    <p:extLst>
      <p:ext uri="{BB962C8B-B14F-4D97-AF65-F5344CB8AC3E}">
        <p14:creationId xmlns:p14="http://schemas.microsoft.com/office/powerpoint/2010/main" val="26351382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803" y="503036"/>
            <a:ext cx="8638390" cy="5586145"/>
          </a:xfrm>
          <a:prstGeom prst="rect">
            <a:avLst/>
          </a:prstGeom>
          <a:noFill/>
          <a:ln w="38100">
            <a:solidFill>
              <a:schemeClr val="tx1"/>
            </a:solidFill>
          </a:ln>
        </p:spPr>
        <p:txBody>
          <a:bodyPr wrap="square" rtlCol="0">
            <a:spAutoFit/>
          </a:bodyPr>
          <a:lstStyle/>
          <a:p>
            <a:r>
              <a:rPr lang="en-US" sz="1050" dirty="0">
                <a:solidFill>
                  <a:prstClr val="black"/>
                </a:solidFill>
              </a:rPr>
              <a:t>The topic of this assignment is very foundational, and the systematic steps you need to take in solving this problem is typical of many practical applications in machine learning. Please think about every computational step you take, and make use of the suggested checks for correctness that we covered (or will cover) in class. Feel free to design your own checks. An example of what you should NOT do: entering </a:t>
            </a:r>
            <a:r>
              <a:rPr lang="en-US" sz="1050" dirty="0" err="1">
                <a:solidFill>
                  <a:prstClr val="black"/>
                </a:solidFill>
              </a:rPr>
              <a:t>xp</a:t>
            </a:r>
            <a:r>
              <a:rPr lang="en-US" sz="1050" dirty="0">
                <a:solidFill>
                  <a:prstClr val="black"/>
                </a:solidFill>
              </a:rPr>
              <a:t> and </a:t>
            </a:r>
            <a:r>
              <a:rPr lang="en-US" sz="1050" dirty="0" err="1">
                <a:solidFill>
                  <a:prstClr val="black"/>
                </a:solidFill>
              </a:rPr>
              <a:t>zp</a:t>
            </a:r>
            <a:r>
              <a:rPr lang="en-US" sz="1050" dirty="0">
                <a:solidFill>
                  <a:prstClr val="black"/>
                </a:solidFill>
              </a:rPr>
              <a:t> into the spreadsheet without first verifying that </a:t>
            </a:r>
            <a:r>
              <a:rPr lang="en-US" sz="1050" dirty="0" err="1">
                <a:solidFill>
                  <a:prstClr val="black"/>
                </a:solidFill>
              </a:rPr>
              <a:t>xp</a:t>
            </a:r>
            <a:r>
              <a:rPr lang="en-US" sz="1050" dirty="0">
                <a:solidFill>
                  <a:prstClr val="black"/>
                </a:solidFill>
              </a:rPr>
              <a:t>-mu is indeed equal to </a:t>
            </a:r>
            <a:r>
              <a:rPr lang="en-US" sz="1050" dirty="0" err="1">
                <a:solidFill>
                  <a:prstClr val="black"/>
                </a:solidFill>
              </a:rPr>
              <a:t>zp</a:t>
            </a:r>
            <a:r>
              <a:rPr lang="en-US" sz="1050" dirty="0">
                <a:solidFill>
                  <a:prstClr val="black"/>
                </a:solidFill>
              </a:rPr>
              <a:t> (to at least 0.000001 tolerance). Please take advantage of the extra time allowed for this assignment and reward yourself with a great learning experience. Enjoy the transition from "I have been exposed to machine learning" to "I am becoming quite good at machine learning!"</a:t>
            </a:r>
          </a:p>
          <a:p>
            <a:endParaRPr lang="en-US" sz="1050" dirty="0">
              <a:solidFill>
                <a:prstClr val="black"/>
              </a:solidFill>
            </a:endParaRPr>
          </a:p>
          <a:p>
            <a:r>
              <a:rPr lang="en-US" sz="1050" dirty="0">
                <a:solidFill>
                  <a:prstClr val="black"/>
                </a:solidFill>
              </a:rPr>
              <a:t>This assignment calls for using principal component analysis and histogram/Bayesian concepts for classifier design and evaluation.</a:t>
            </a:r>
          </a:p>
          <a:p>
            <a:endParaRPr lang="en-US" sz="1050" dirty="0">
              <a:solidFill>
                <a:prstClr val="black"/>
              </a:solidFill>
            </a:endParaRPr>
          </a:p>
          <a:p>
            <a:r>
              <a:rPr lang="en-US" sz="1050" dirty="0">
                <a:solidFill>
                  <a:prstClr val="black"/>
                </a:solidFill>
              </a:rPr>
              <a:t>Use the attached Excel spreadsheet as a template to report your results. Except for cutting and pasting your results, do not alter the spreadsheet in any other way. This is the only recognized means of submitting this assignment. An extra sheet has been provided just in case you wish to make [optional] interesting observations. Read through these instructions and examine the spreadsheet carefully to understand what must be computed or described. </a:t>
            </a:r>
          </a:p>
          <a:p>
            <a:endParaRPr lang="en-US" sz="1050" dirty="0">
              <a:solidFill>
                <a:prstClr val="black"/>
              </a:solidFill>
            </a:endParaRPr>
          </a:p>
          <a:p>
            <a:pPr marL="228600" indent="-228600">
              <a:buFont typeface="+mj-lt"/>
              <a:buAutoNum type="arabicPeriod"/>
            </a:pPr>
            <a:r>
              <a:rPr lang="en-US" sz="1050" dirty="0">
                <a:solidFill>
                  <a:prstClr val="black"/>
                </a:solidFill>
              </a:rPr>
              <a:t>Import handwritten digit data from yann.lecun.com/</a:t>
            </a:r>
            <a:r>
              <a:rPr lang="en-US" sz="1050" dirty="0" err="1">
                <a:solidFill>
                  <a:prstClr val="black"/>
                </a:solidFill>
              </a:rPr>
              <a:t>exdb</a:t>
            </a:r>
            <a:r>
              <a:rPr lang="en-US" sz="1050" dirty="0">
                <a:solidFill>
                  <a:prstClr val="black"/>
                </a:solidFill>
              </a:rPr>
              <a:t>/</a:t>
            </a:r>
            <a:r>
              <a:rPr lang="en-US" sz="1050" dirty="0" err="1">
                <a:solidFill>
                  <a:prstClr val="black"/>
                </a:solidFill>
              </a:rPr>
              <a:t>mnist</a:t>
            </a:r>
            <a:r>
              <a:rPr lang="en-US" sz="1050" dirty="0">
                <a:solidFill>
                  <a:prstClr val="black"/>
                </a:solidFill>
              </a:rPr>
              <a:t> (four files). Refer to the Python code suggested in Read_MNIST.html to read and parse the data.</a:t>
            </a:r>
          </a:p>
          <a:p>
            <a:pPr marL="228600" indent="-228600">
              <a:buFont typeface="+mj-lt"/>
              <a:buAutoNum type="arabicPeriod"/>
            </a:pPr>
            <a:r>
              <a:rPr lang="en-US" sz="1050" dirty="0">
                <a:solidFill>
                  <a:prstClr val="black"/>
                </a:solidFill>
              </a:rPr>
              <a:t>Prepare the data you will use for this assignment by limiting the imported data to two specific digits. The exact two digits that you will use for the rest of the assignment is given in a table following these instructions. The positive and negative class labels have also been identified for you.</a:t>
            </a:r>
          </a:p>
          <a:p>
            <a:pPr marL="228600" indent="-228600">
              <a:buFont typeface="+mj-lt"/>
              <a:buAutoNum type="arabicPeriod"/>
            </a:pPr>
            <a:r>
              <a:rPr lang="en-US" sz="1050" dirty="0">
                <a:solidFill>
                  <a:prstClr val="black"/>
                </a:solidFill>
              </a:rPr>
              <a:t>Prepare your X matrix (containing your assigned two digits and no others) and the corresponding target vector T</a:t>
            </a:r>
          </a:p>
          <a:p>
            <a:pPr marL="228600" indent="-228600">
              <a:buFont typeface="+mj-lt"/>
              <a:buAutoNum type="arabicPeriod"/>
            </a:pPr>
            <a:r>
              <a:rPr lang="en-US" sz="1050" dirty="0">
                <a:solidFill>
                  <a:prstClr val="black"/>
                </a:solidFill>
              </a:rPr>
              <a:t>Go through the XZCVP procedure to produce P, a 2D approximation to X. Produce a 2D scatterplot showing the two classes. The mean vector (mu) and two eigenvectors (v1, v2) calculated in completing this step must also be entered into the Excel template attached. The document PCA_Simple_Example.html has been provided for guidance in the XZCVPR process.</a:t>
            </a:r>
          </a:p>
          <a:p>
            <a:pPr marL="228600" indent="-228600">
              <a:buFont typeface="+mj-lt"/>
              <a:buAutoNum type="arabicPeriod"/>
            </a:pPr>
            <a:r>
              <a:rPr lang="en-US" sz="1050" dirty="0">
                <a:solidFill>
                  <a:prstClr val="black"/>
                </a:solidFill>
              </a:rPr>
              <a:t>Optional: Write a program or call a built-in function to convert any given 784 element feature vector in X to an image. No submission is required.</a:t>
            </a:r>
          </a:p>
          <a:p>
            <a:pPr marL="228600" indent="-228600">
              <a:buFont typeface="+mj-lt"/>
              <a:buAutoNum type="arabicPeriod"/>
            </a:pPr>
            <a:r>
              <a:rPr lang="en-US" sz="1050" dirty="0">
                <a:solidFill>
                  <a:prstClr val="black"/>
                </a:solidFill>
              </a:rPr>
              <a:t>Optional: Visually verify that the corresponding element of P, when projected back to 784 dimensions and visualized as an image still looks like the original image. That is, visually verify that reduction in dimension does not significantly compromise the identity of the samples. No submission is required.</a:t>
            </a:r>
          </a:p>
          <a:p>
            <a:pPr marL="228600" indent="-228600">
              <a:buFont typeface="+mj-lt"/>
              <a:buAutoNum type="arabicPeriod"/>
            </a:pPr>
            <a:r>
              <a:rPr lang="en-US" sz="1050" dirty="0">
                <a:solidFill>
                  <a:prstClr val="black"/>
                </a:solidFill>
              </a:rPr>
              <a:t>Build a histogram classifier and a Bayesian classifier (both 2D) assuming that the feature vectors are distributed normally in the reduced dimensional space. Note: All the specifications needed to apply the classifiers must be entered into the Excel template attached. For the histogram classifier, the specifications include the ranges (min, max) covered by the two features, number of bins (fixed for you at 25x25), and the histogram counts. For the Bayesian classifier, the specifications include the number of samples in the two classes, the mean vectors and covariance matrices. In order to use either classifier on a 784D query, the mean vectors and eigenvectors (Step 4 above) are needed.</a:t>
            </a:r>
          </a:p>
          <a:p>
            <a:pPr marL="228600" indent="-228600">
              <a:buFont typeface="+mj-lt"/>
              <a:buAutoNum type="arabicPeriod"/>
            </a:pPr>
            <a:r>
              <a:rPr lang="en-US" sz="1050" dirty="0">
                <a:solidFill>
                  <a:prstClr val="black"/>
                </a:solidFill>
              </a:rPr>
              <a:t>Exhibit a representative positive feature vector </a:t>
            </a:r>
            <a:r>
              <a:rPr lang="en-US" sz="1050" dirty="0" err="1">
                <a:solidFill>
                  <a:prstClr val="black"/>
                </a:solidFill>
              </a:rPr>
              <a:t>xp</a:t>
            </a:r>
            <a:r>
              <a:rPr lang="en-US" sz="1050" dirty="0">
                <a:solidFill>
                  <a:prstClr val="black"/>
                </a:solidFill>
              </a:rPr>
              <a:t> (randomly selected from your X) and the corresponding mean-subtracted vector (</a:t>
            </a:r>
            <a:r>
              <a:rPr lang="en-US" sz="1050" dirty="0" err="1">
                <a:solidFill>
                  <a:prstClr val="black"/>
                </a:solidFill>
              </a:rPr>
              <a:t>zp</a:t>
            </a:r>
            <a:r>
              <a:rPr lang="en-US" sz="1050" dirty="0">
                <a:solidFill>
                  <a:prstClr val="black"/>
                </a:solidFill>
              </a:rPr>
              <a:t>), 2D representation (pp), reconstructed mean-subtracted vector (</a:t>
            </a:r>
            <a:r>
              <a:rPr lang="en-US" sz="1050" dirty="0" err="1">
                <a:solidFill>
                  <a:prstClr val="black"/>
                </a:solidFill>
              </a:rPr>
              <a:t>rp</a:t>
            </a:r>
            <a:r>
              <a:rPr lang="en-US" sz="1050" dirty="0">
                <a:solidFill>
                  <a:prstClr val="black"/>
                </a:solidFill>
              </a:rPr>
              <a:t>), and reconstructed mean-adjusted vector (</a:t>
            </a:r>
            <a:r>
              <a:rPr lang="en-US" sz="1050" dirty="0" err="1">
                <a:solidFill>
                  <a:prstClr val="black"/>
                </a:solidFill>
              </a:rPr>
              <a:t>xrecp</a:t>
            </a:r>
            <a:r>
              <a:rPr lang="en-US" sz="1050" dirty="0">
                <a:solidFill>
                  <a:prstClr val="black"/>
                </a:solidFill>
              </a:rPr>
              <a:t>). Do the same for a representative negative feature vector </a:t>
            </a:r>
            <a:r>
              <a:rPr lang="en-US" sz="1050" dirty="0" err="1">
                <a:solidFill>
                  <a:prstClr val="black"/>
                </a:solidFill>
              </a:rPr>
              <a:t>xn</a:t>
            </a:r>
            <a:r>
              <a:rPr lang="en-US" sz="1050" dirty="0">
                <a:solidFill>
                  <a:prstClr val="black"/>
                </a:solidFill>
              </a:rPr>
              <a:t>.</a:t>
            </a:r>
          </a:p>
          <a:p>
            <a:pPr marL="228600" indent="-228600">
              <a:buFont typeface="+mj-lt"/>
              <a:buAutoNum type="arabicPeriod"/>
            </a:pPr>
            <a:r>
              <a:rPr lang="en-US" sz="1050" dirty="0">
                <a:solidFill>
                  <a:prstClr val="black"/>
                </a:solidFill>
              </a:rPr>
              <a:t>Run </a:t>
            </a:r>
            <a:r>
              <a:rPr lang="en-US" sz="1050" dirty="0" err="1">
                <a:solidFill>
                  <a:prstClr val="black"/>
                </a:solidFill>
              </a:rPr>
              <a:t>xp</a:t>
            </a:r>
            <a:r>
              <a:rPr lang="en-US" sz="1050" dirty="0">
                <a:solidFill>
                  <a:prstClr val="black"/>
                </a:solidFill>
              </a:rPr>
              <a:t> and </a:t>
            </a:r>
            <a:r>
              <a:rPr lang="en-US" sz="1050" dirty="0" err="1">
                <a:solidFill>
                  <a:prstClr val="black"/>
                </a:solidFill>
              </a:rPr>
              <a:t>xn</a:t>
            </a:r>
            <a:r>
              <a:rPr lang="en-US" sz="1050" dirty="0">
                <a:solidFill>
                  <a:prstClr val="black"/>
                </a:solidFill>
              </a:rPr>
              <a:t> through both the classifiers and record the results (recognized digit and probability)</a:t>
            </a:r>
          </a:p>
          <a:p>
            <a:pPr marL="228600" indent="-228600">
              <a:buFont typeface="+mj-lt"/>
              <a:buAutoNum type="arabicPeriod"/>
            </a:pPr>
            <a:r>
              <a:rPr lang="en-US" sz="1050" dirty="0">
                <a:solidFill>
                  <a:prstClr val="black"/>
                </a:solidFill>
              </a:rPr>
              <a:t>Evaluate the training accuracy of your two classifiers.</a:t>
            </a:r>
          </a:p>
        </p:txBody>
      </p:sp>
      <p:sp>
        <p:nvSpPr>
          <p:cNvPr id="2" name="Title 1"/>
          <p:cNvSpPr>
            <a:spLocks noGrp="1"/>
          </p:cNvSpPr>
          <p:nvPr>
            <p:ph type="title"/>
          </p:nvPr>
        </p:nvSpPr>
        <p:spPr/>
        <p:txBody>
          <a:bodyPr/>
          <a:lstStyle/>
          <a:p>
            <a:r>
              <a:rPr lang="en-US" dirty="0"/>
              <a:t>Assignment 3: 200 points </a:t>
            </a:r>
            <a:r>
              <a:rPr lang="en-US" sz="1400" dirty="0">
                <a:highlight>
                  <a:srgbClr val="FFFF00"/>
                </a:highlight>
              </a:rPr>
              <a:t>Always confirm that this is the official version of the assignment</a:t>
            </a:r>
            <a:endParaRPr lang="en-US" dirty="0">
              <a:highlight>
                <a:srgbClr val="FFFF00"/>
              </a:highlight>
            </a:endParaRPr>
          </a:p>
        </p:txBody>
      </p:sp>
    </p:spTree>
    <p:extLst>
      <p:ext uri="{BB962C8B-B14F-4D97-AF65-F5344CB8AC3E}">
        <p14:creationId xmlns:p14="http://schemas.microsoft.com/office/powerpoint/2010/main" val="113751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5487" y="556331"/>
            <a:ext cx="9059179" cy="5214152"/>
          </a:xfrm>
          <a:prstGeom prst="rect">
            <a:avLst/>
          </a:prstGeom>
        </p:spPr>
      </p:pic>
      <p:pic>
        <p:nvPicPr>
          <p:cNvPr id="9" name="Picture 8"/>
          <p:cNvPicPr>
            <a:picLocks noChangeAspect="1"/>
          </p:cNvPicPr>
          <p:nvPr/>
        </p:nvPicPr>
        <p:blipFill>
          <a:blip r:embed="rId3"/>
          <a:stretch>
            <a:fillRect/>
          </a:stretch>
        </p:blipFill>
        <p:spPr>
          <a:xfrm>
            <a:off x="35486" y="556331"/>
            <a:ext cx="9059179" cy="5214152"/>
          </a:xfrm>
          <a:prstGeom prst="rect">
            <a:avLst/>
          </a:prstGeom>
        </p:spPr>
      </p:pic>
      <p:pic>
        <p:nvPicPr>
          <p:cNvPr id="10" name="Picture 9"/>
          <p:cNvPicPr>
            <a:picLocks noChangeAspect="1"/>
          </p:cNvPicPr>
          <p:nvPr/>
        </p:nvPicPr>
        <p:blipFill>
          <a:blip r:embed="rId4"/>
          <a:stretch>
            <a:fillRect/>
          </a:stretch>
        </p:blipFill>
        <p:spPr>
          <a:xfrm>
            <a:off x="35485" y="556331"/>
            <a:ext cx="9059179" cy="5214152"/>
          </a:xfrm>
          <a:prstGeom prst="rect">
            <a:avLst/>
          </a:prstGeom>
        </p:spPr>
      </p:pic>
      <p:sp>
        <p:nvSpPr>
          <p:cNvPr id="12" name="Rectangle 11"/>
          <p:cNvSpPr/>
          <p:nvPr/>
        </p:nvSpPr>
        <p:spPr>
          <a:xfrm>
            <a:off x="6562065" y="2886408"/>
            <a:ext cx="568554"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Query</a:t>
            </a:r>
          </a:p>
        </p:txBody>
      </p:sp>
      <p:sp>
        <p:nvSpPr>
          <p:cNvPr id="13" name="Rectangle 12"/>
          <p:cNvSpPr/>
          <p:nvPr/>
        </p:nvSpPr>
        <p:spPr>
          <a:xfrm>
            <a:off x="7623188" y="2886408"/>
            <a:ext cx="822213"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Prediction</a:t>
            </a:r>
          </a:p>
        </p:txBody>
      </p:sp>
      <p:cxnSp>
        <p:nvCxnSpPr>
          <p:cNvPr id="5" name="Elbow Connector 4"/>
          <p:cNvCxnSpPr>
            <a:stCxn id="13" idx="3"/>
          </p:cNvCxnSpPr>
          <p:nvPr/>
        </p:nvCxnSpPr>
        <p:spPr>
          <a:xfrm flipH="1">
            <a:off x="8149702" y="3024908"/>
            <a:ext cx="295699" cy="792488"/>
          </a:xfrm>
          <a:prstGeom prst="bentConnector3">
            <a:avLst>
              <a:gd name="adj1" fmla="val -773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96650" y="3746372"/>
            <a:ext cx="6640497" cy="142044"/>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i="1" dirty="0">
              <a:solidFill>
                <a:schemeClr val="tx1"/>
              </a:solidFill>
            </a:endParaRPr>
          </a:p>
        </p:txBody>
      </p:sp>
      <p:cxnSp>
        <p:nvCxnSpPr>
          <p:cNvPr id="19" name="Straight Arrow Connector 18"/>
          <p:cNvCxnSpPr>
            <a:stCxn id="12" idx="2"/>
          </p:cNvCxnSpPr>
          <p:nvPr/>
        </p:nvCxnSpPr>
        <p:spPr>
          <a:xfrm>
            <a:off x="6846342" y="3163407"/>
            <a:ext cx="0" cy="591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6650" y="5927944"/>
            <a:ext cx="4302524"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The algorithm retrieves feature vectors similar to the query vector</a:t>
            </a:r>
          </a:p>
        </p:txBody>
      </p:sp>
      <p:sp>
        <p:nvSpPr>
          <p:cNvPr id="21" name="Left Brace 20"/>
          <p:cNvSpPr/>
          <p:nvPr/>
        </p:nvSpPr>
        <p:spPr>
          <a:xfrm>
            <a:off x="692729" y="3906889"/>
            <a:ext cx="304800" cy="1369314"/>
          </a:xfrm>
          <a:prstGeom prst="leftBrace">
            <a:avLst>
              <a:gd name="adj1" fmla="val 71969"/>
              <a:gd name="adj2"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Elbow Connector 22"/>
          <p:cNvCxnSpPr>
            <a:stCxn id="20" idx="1"/>
            <a:endCxn id="21" idx="1"/>
          </p:cNvCxnSpPr>
          <p:nvPr/>
        </p:nvCxnSpPr>
        <p:spPr>
          <a:xfrm rot="10800000">
            <a:off x="692730" y="4591546"/>
            <a:ext cx="203921" cy="1474898"/>
          </a:xfrm>
          <a:prstGeom prst="bentConnector3">
            <a:avLst>
              <a:gd name="adj1" fmla="val 21210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2400" dirty="0"/>
              <a:t>Meet your first (ridiculously simple) classifier</a:t>
            </a:r>
            <a:endParaRPr lang="en-US" dirty="0"/>
          </a:p>
        </p:txBody>
      </p:sp>
    </p:spTree>
    <p:extLst>
      <p:ext uri="{BB962C8B-B14F-4D97-AF65-F5344CB8AC3E}">
        <p14:creationId xmlns:p14="http://schemas.microsoft.com/office/powerpoint/2010/main" val="32506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animBg="1"/>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570682" y="588953"/>
                <a:ext cx="8126636"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𝑋</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570682" y="588953"/>
                <a:ext cx="8126636" cy="369332"/>
              </a:xfrm>
              <a:prstGeom prst="rect">
                <a:avLst/>
              </a:prstGeom>
              <a:blipFill>
                <a:blip r:embed="rId2"/>
                <a:stretch>
                  <a:fillRect l="-675"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70682" y="1102534"/>
                <a:ext cx="8126636" cy="954107"/>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Check the dimensions of the matrix. Must be </a:t>
                </a:r>
                <a14:m>
                  <m:oMath xmlns:m="http://schemas.openxmlformats.org/officeDocument/2006/math">
                    <m:r>
                      <a:rPr lang="en-US" sz="1400" i="1" smtClean="0">
                        <a:solidFill>
                          <a:prstClr val="black"/>
                        </a:solidFill>
                        <a:latin typeface="Cambria Math" panose="02040503050406030204" pitchFamily="18" charset="0"/>
                      </a:rPr>
                      <m:t>𝑁</m:t>
                    </m:r>
                    <m:r>
                      <a:rPr lang="en-US" sz="1400" i="1" smtClean="0">
                        <a:solidFill>
                          <a:prstClr val="black"/>
                        </a:solidFill>
                        <a:latin typeface="Cambria Math" panose="02040503050406030204" pitchFamily="18" charset="0"/>
                        <a:ea typeface="Cambria Math" panose="02040503050406030204" pitchFamily="18" charset="0"/>
                      </a:rPr>
                      <m:t>×784</m:t>
                    </m:r>
                  </m:oMath>
                </a14:m>
                <a:r>
                  <a:rPr lang="en-US" sz="1400" i="1" dirty="0">
                    <a:solidFill>
                      <a:prstClr val="black"/>
                    </a:solidFill>
                  </a:rPr>
                  <a:t>.</a:t>
                </a:r>
                <a:r>
                  <a:rPr lang="en-US" sz="1400" dirty="0">
                    <a:solidFill>
                      <a:prstClr val="black"/>
                    </a:solidFill>
                  </a:rPr>
                  <a:t> Depending on your 2 assigned digits, </a:t>
                </a:r>
                <a14:m>
                  <m:oMath xmlns:m="http://schemas.openxmlformats.org/officeDocument/2006/math">
                    <m:r>
                      <a:rPr lang="en-US" sz="1400" b="0" i="1" smtClean="0">
                        <a:solidFill>
                          <a:prstClr val="black"/>
                        </a:solidFill>
                        <a:latin typeface="Cambria Math" panose="02040503050406030204" pitchFamily="18" charset="0"/>
                      </a:rPr>
                      <m:t>𝑁</m:t>
                    </m:r>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rPr>
                      <m:t>10,000</m:t>
                    </m:r>
                  </m:oMath>
                </a14:m>
                <a:r>
                  <a:rPr lang="en-US" sz="1400" i="1" dirty="0">
                    <a:solidFill>
                      <a:prstClr val="black"/>
                    </a:solidFill>
                  </a:rPr>
                  <a:t>. </a:t>
                </a:r>
                <a:r>
                  <a:rPr lang="en-US" sz="1400" dirty="0">
                    <a:solidFill>
                      <a:prstClr val="black"/>
                    </a:solidFill>
                  </a:rPr>
                  <a:t>The illustrations shown here assume that the assigned digits are 5 and 6.</a:t>
                </a:r>
              </a:p>
              <a:p>
                <a:pPr marL="285750" indent="-285750">
                  <a:buFont typeface="Wingdings" panose="05000000000000000000" pitchFamily="2" charset="2"/>
                  <a:buChar char="q"/>
                </a:pPr>
                <a:r>
                  <a:rPr lang="en-US" sz="1400" dirty="0">
                    <a:solidFill>
                      <a:prstClr val="black"/>
                    </a:solidFill>
                  </a:rPr>
                  <a:t>All the values in X must lie in the range [0,255].</a:t>
                </a:r>
              </a:p>
              <a:p>
                <a:pPr marL="285750" indent="-285750">
                  <a:buFont typeface="Wingdings" panose="05000000000000000000" pitchFamily="2" charset="2"/>
                  <a:buChar char="q"/>
                </a:pPr>
                <a:r>
                  <a:rPr lang="en-US" sz="1400" dirty="0">
                    <a:solidFill>
                      <a:prstClr val="black"/>
                    </a:solidFill>
                  </a:rPr>
                  <a:t>Display a specific feature vector as an image. Suggested method:</a:t>
                </a:r>
              </a:p>
            </p:txBody>
          </p:sp>
        </mc:Choice>
        <mc:Fallback xmlns="">
          <p:sp>
            <p:nvSpPr>
              <p:cNvPr id="31" name="TextBox 30"/>
              <p:cNvSpPr txBox="1">
                <a:spLocks noRot="1" noChangeAspect="1" noMove="1" noResize="1" noEditPoints="1" noAdjustHandles="1" noChangeArrowheads="1" noChangeShapeType="1" noTextEdit="1"/>
              </p:cNvSpPr>
              <p:nvPr/>
            </p:nvSpPr>
            <p:spPr>
              <a:xfrm>
                <a:off x="570682" y="1102534"/>
                <a:ext cx="8126636" cy="954107"/>
              </a:xfrm>
              <a:prstGeom prst="rect">
                <a:avLst/>
              </a:prstGeom>
              <a:blipFill>
                <a:blip r:embed="rId3"/>
                <a:stretch>
                  <a:fillRect l="-150" t="-1282" r="-300" b="-5769"/>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X</a:t>
            </a:r>
            <a:r>
              <a:rPr lang="en-US" sz="2400" dirty="0"/>
              <a:t>ZCVPR</a:t>
            </a:r>
            <a:endParaRPr lang="en-US" dirty="0"/>
          </a:p>
        </p:txBody>
      </p:sp>
      <p:pic>
        <p:nvPicPr>
          <p:cNvPr id="3" name="Picture 2"/>
          <p:cNvPicPr>
            <a:picLocks noChangeAspect="1"/>
          </p:cNvPicPr>
          <p:nvPr/>
        </p:nvPicPr>
        <p:blipFill>
          <a:blip r:embed="rId4"/>
          <a:stretch>
            <a:fillRect/>
          </a:stretch>
        </p:blipFill>
        <p:spPr>
          <a:xfrm>
            <a:off x="570682" y="2171062"/>
            <a:ext cx="6810375" cy="2390775"/>
          </a:xfrm>
          <a:prstGeom prst="rect">
            <a:avLst/>
          </a:prstGeom>
          <a:ln>
            <a:solidFill>
              <a:schemeClr val="tx1"/>
            </a:solidFill>
          </a:ln>
          <a:effectLst/>
        </p:spPr>
      </p:pic>
      <p:pic>
        <p:nvPicPr>
          <p:cNvPr id="4" name="Picture 3"/>
          <p:cNvPicPr>
            <a:picLocks noChangeAspect="1"/>
          </p:cNvPicPr>
          <p:nvPr/>
        </p:nvPicPr>
        <p:blipFill>
          <a:blip r:embed="rId5"/>
          <a:stretch>
            <a:fillRect/>
          </a:stretch>
        </p:blipFill>
        <p:spPr>
          <a:xfrm>
            <a:off x="2766194" y="4644272"/>
            <a:ext cx="2419350" cy="1571625"/>
          </a:xfrm>
          <a:prstGeom prst="rect">
            <a:avLst/>
          </a:prstGeom>
          <a:ln>
            <a:solidFill>
              <a:schemeClr val="tx1"/>
            </a:solidFill>
          </a:ln>
          <a:effectLst/>
        </p:spPr>
      </p:pic>
    </p:spTree>
    <p:extLst>
      <p:ext uri="{BB962C8B-B14F-4D97-AF65-F5344CB8AC3E}">
        <p14:creationId xmlns:p14="http://schemas.microsoft.com/office/powerpoint/2010/main" val="2069897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570682" y="552242"/>
                <a:ext cx="8126636"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𝑍</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570682" y="552242"/>
                <a:ext cx="8126636" cy="369332"/>
              </a:xfrm>
              <a:prstGeom prst="rect">
                <a:avLst/>
              </a:prstGeom>
              <a:blipFill rotWithShape="0">
                <a:blip r:embed="rId2"/>
                <a:stretch>
                  <a:fillRect l="-675"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70682" y="1076581"/>
                <a:ext cx="8126636" cy="2462213"/>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To compute </a:t>
                </a:r>
                <a14:m>
                  <m:oMath xmlns:m="http://schemas.openxmlformats.org/officeDocument/2006/math">
                    <m:r>
                      <a:rPr lang="en-US" sz="1400" i="1" smtClean="0">
                        <a:solidFill>
                          <a:prstClr val="black"/>
                        </a:solidFill>
                        <a:latin typeface="Cambria Math" panose="02040503050406030204" pitchFamily="18" charset="0"/>
                      </a:rPr>
                      <m:t>𝑍</m:t>
                    </m:r>
                  </m:oMath>
                </a14:m>
                <a:r>
                  <a:rPr lang="en-US" sz="1400" dirty="0">
                    <a:solidFill>
                      <a:prstClr val="black"/>
                    </a:solidFill>
                  </a:rPr>
                  <a:t> from </a:t>
                </a:r>
                <a14:m>
                  <m:oMath xmlns:m="http://schemas.openxmlformats.org/officeDocument/2006/math">
                    <m:r>
                      <a:rPr lang="en-US" sz="1400" i="1" smtClean="0">
                        <a:solidFill>
                          <a:prstClr val="black"/>
                        </a:solidFill>
                        <a:latin typeface="Cambria Math" panose="02040503050406030204" pitchFamily="18" charset="0"/>
                      </a:rPr>
                      <m:t>𝑋</m:t>
                    </m:r>
                  </m:oMath>
                </a14:m>
                <a:r>
                  <a:rPr lang="en-US" sz="1400" dirty="0">
                    <a:solidFill>
                      <a:prstClr val="black"/>
                    </a:solidFill>
                  </a:rPr>
                  <a:t> you must first find the mean vector </a:t>
                </a:r>
                <a14:m>
                  <m:oMath xmlns:m="http://schemas.openxmlformats.org/officeDocument/2006/math">
                    <m:r>
                      <a:rPr lang="en-US" sz="1400" b="1" i="1" smtClean="0">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by forming the sum of all the rows and dividing each element in the sum by the total number of rows.</a:t>
                </a:r>
              </a:p>
              <a:p>
                <a:pPr marL="285750" indent="-285750">
                  <a:buFont typeface="Wingdings" panose="05000000000000000000" pitchFamily="2" charset="2"/>
                  <a:buChar char="q"/>
                </a:pPr>
                <a:r>
                  <a:rPr lang="en-US" sz="1400" dirty="0">
                    <a:solidFill>
                      <a:prstClr val="black"/>
                    </a:solidFill>
                  </a:rPr>
                  <a:t>Check the dimensions of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Must be </a:t>
                </a:r>
                <a14:m>
                  <m:oMath xmlns:m="http://schemas.openxmlformats.org/officeDocument/2006/math">
                    <m:r>
                      <a:rPr lang="en-US" sz="1400" i="1" smtClean="0">
                        <a:solidFill>
                          <a:prstClr val="black"/>
                        </a:solidFill>
                        <a:latin typeface="Cambria Math" panose="02040503050406030204" pitchFamily="18" charset="0"/>
                      </a:rPr>
                      <m:t>1</m:t>
                    </m:r>
                    <m:r>
                      <a:rPr lang="en-US" sz="1400" i="1" smtClean="0">
                        <a:solidFill>
                          <a:prstClr val="black"/>
                        </a:solidFill>
                        <a:latin typeface="Cambria Math" panose="02040503050406030204" pitchFamily="18" charset="0"/>
                        <a:ea typeface="Cambria Math" panose="02040503050406030204" pitchFamily="18" charset="0"/>
                      </a:rPr>
                      <m:t>×784</m:t>
                    </m:r>
                  </m:oMath>
                </a14:m>
                <a:r>
                  <a:rPr lang="en-US" sz="1400" i="1" dirty="0">
                    <a:solidFill>
                      <a:prstClr val="black"/>
                    </a:solidFill>
                  </a:rPr>
                  <a:t>.</a:t>
                </a:r>
              </a:p>
              <a:p>
                <a:pPr marL="285750" indent="-285750">
                  <a:buFont typeface="Wingdings" panose="05000000000000000000" pitchFamily="2" charset="2"/>
                  <a:buChar char="q"/>
                </a:pPr>
                <a:r>
                  <a:rPr lang="en-US" sz="1400" dirty="0">
                    <a:solidFill>
                      <a:prstClr val="black"/>
                    </a:solidFill>
                  </a:rPr>
                  <a:t>Check the minimum and maximum values of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They must NOT lie outside the range </a:t>
                </a:r>
                <a14:m>
                  <m:oMath xmlns:m="http://schemas.openxmlformats.org/officeDocument/2006/math">
                    <m:r>
                      <a:rPr lang="en-US" sz="1400" b="0" i="1" smtClean="0">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0,</m:t>
                    </m:r>
                    <m:r>
                      <a:rPr lang="en-US" sz="1400" i="1" smtClean="0">
                        <a:solidFill>
                          <a:prstClr val="black"/>
                        </a:solidFill>
                        <a:latin typeface="Cambria Math" panose="02040503050406030204" pitchFamily="18" charset="0"/>
                      </a:rPr>
                      <m:t>255</m:t>
                    </m:r>
                    <m:r>
                      <a:rPr lang="en-US" sz="1400" b="0" i="1" smtClean="0">
                        <a:solidFill>
                          <a:prstClr val="black"/>
                        </a:solidFill>
                        <a:latin typeface="Cambria Math" panose="02040503050406030204" pitchFamily="18" charset="0"/>
                      </a:rPr>
                      <m:t>]</m:t>
                    </m:r>
                  </m:oMath>
                </a14:m>
                <a:r>
                  <a:rPr lang="en-US" sz="1400" i="1" dirty="0">
                    <a:solidFill>
                      <a:prstClr val="black"/>
                    </a:solidFill>
                  </a:rPr>
                  <a:t>.</a:t>
                </a:r>
                <a:endParaRPr lang="en-US" sz="1400" dirty="0">
                  <a:solidFill>
                    <a:prstClr val="black"/>
                  </a:solidFill>
                </a:endParaRPr>
              </a:p>
              <a:p>
                <a:pPr marL="285750" indent="-285750">
                  <a:buFont typeface="Wingdings" panose="05000000000000000000" pitchFamily="2" charset="2"/>
                  <a:buChar char="q"/>
                </a:pPr>
                <a:r>
                  <a:rPr lang="en-US" sz="1400" dirty="0">
                    <a:solidFill>
                      <a:prstClr val="black"/>
                    </a:solidFill>
                  </a:rPr>
                  <a:t>Plot the 784 values of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The result should have the general appearance shown on the plot below. It is instructive to see what you get by reformatting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as an image.</a:t>
                </a:r>
              </a:p>
              <a:p>
                <a:pPr marL="285750" indent="-285750">
                  <a:buFont typeface="Wingdings" panose="05000000000000000000" pitchFamily="2" charset="2"/>
                  <a:buChar char="q"/>
                </a:pPr>
                <a:r>
                  <a:rPr lang="en-US" sz="1400" dirty="0">
                    <a:solidFill>
                      <a:prstClr val="black"/>
                    </a:solidFill>
                  </a:rPr>
                  <a:t>Compute </a:t>
                </a:r>
                <a14:m>
                  <m:oMath xmlns:m="http://schemas.openxmlformats.org/officeDocument/2006/math">
                    <m:r>
                      <a:rPr lang="en-US" sz="1400" i="1">
                        <a:solidFill>
                          <a:prstClr val="black"/>
                        </a:solidFill>
                        <a:latin typeface="Cambria Math" panose="02040503050406030204" pitchFamily="18" charset="0"/>
                      </a:rPr>
                      <m:t>𝑍</m:t>
                    </m:r>
                  </m:oMath>
                </a14:m>
                <a:r>
                  <a:rPr lang="en-US" sz="1400" dirty="0">
                    <a:solidFill>
                      <a:prstClr val="black"/>
                    </a:solidFill>
                  </a:rPr>
                  <a:t> by subtracting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from every row of </a:t>
                </a:r>
                <a14:m>
                  <m:oMath xmlns:m="http://schemas.openxmlformats.org/officeDocument/2006/math">
                    <m:r>
                      <a:rPr lang="en-US" sz="1400" i="1" smtClean="0">
                        <a:solidFill>
                          <a:prstClr val="black"/>
                        </a:solidFill>
                        <a:latin typeface="Cambria Math" panose="02040503050406030204" pitchFamily="18" charset="0"/>
                      </a:rPr>
                      <m:t>𝑋</m:t>
                    </m:r>
                  </m:oMath>
                </a14:m>
                <a:r>
                  <a:rPr lang="en-US" sz="1400" dirty="0">
                    <a:solidFill>
                      <a:prstClr val="black"/>
                    </a:solidFill>
                  </a:rPr>
                  <a:t>. Check the dimensions of </a:t>
                </a:r>
                <a14:m>
                  <m:oMath xmlns:m="http://schemas.openxmlformats.org/officeDocument/2006/math">
                    <m:r>
                      <a:rPr lang="en-US" sz="1400" i="1">
                        <a:solidFill>
                          <a:prstClr val="black"/>
                        </a:solidFill>
                        <a:latin typeface="Cambria Math" panose="02040503050406030204" pitchFamily="18" charset="0"/>
                      </a:rPr>
                      <m:t>𝑍</m:t>
                    </m:r>
                  </m:oMath>
                </a14:m>
                <a:r>
                  <a:rPr lang="en-US" sz="1400" dirty="0">
                    <a:solidFill>
                      <a:prstClr val="black"/>
                    </a:solidFill>
                  </a:rPr>
                  <a:t>. Must be </a:t>
                </a:r>
                <a14:m>
                  <m:oMath xmlns:m="http://schemas.openxmlformats.org/officeDocument/2006/math">
                    <m:r>
                      <a:rPr lang="en-US" sz="1400" i="1" smtClean="0">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ea typeface="Cambria Math" panose="02040503050406030204" pitchFamily="18" charset="0"/>
                      </a:rPr>
                      <m:t>×784</m:t>
                    </m:r>
                  </m:oMath>
                </a14:m>
                <a:r>
                  <a:rPr lang="en-US" sz="1400" i="1" dirty="0">
                    <a:solidFill>
                      <a:prstClr val="black"/>
                    </a:solidFill>
                  </a:rPr>
                  <a:t>.</a:t>
                </a:r>
              </a:p>
              <a:p>
                <a:pPr marL="285750" indent="-285750">
                  <a:buFont typeface="Wingdings" panose="05000000000000000000" pitchFamily="2" charset="2"/>
                  <a:buChar char="q"/>
                </a:pPr>
                <a:r>
                  <a:rPr lang="en-US" sz="1400" dirty="0">
                    <a:solidFill>
                      <a:prstClr val="black"/>
                    </a:solidFill>
                  </a:rPr>
                  <a:t>Check the minimum and maximum values of </a:t>
                </a:r>
                <a14:m>
                  <m:oMath xmlns:m="http://schemas.openxmlformats.org/officeDocument/2006/math">
                    <m:r>
                      <a:rPr lang="en-US" sz="1400" i="1">
                        <a:solidFill>
                          <a:prstClr val="black"/>
                        </a:solidFill>
                        <a:latin typeface="Cambria Math" panose="02040503050406030204" pitchFamily="18" charset="0"/>
                      </a:rPr>
                      <m:t>𝑍</m:t>
                    </m:r>
                  </m:oMath>
                </a14:m>
                <a:r>
                  <a:rPr lang="en-US" sz="1400" dirty="0">
                    <a:solidFill>
                      <a:prstClr val="black"/>
                    </a:solidFill>
                  </a:rPr>
                  <a:t>. The minimum must be negative, and the maximum positive.</a:t>
                </a:r>
                <a:endParaRPr lang="en-US" sz="1400" i="1" dirty="0">
                  <a:solidFill>
                    <a:prstClr val="black"/>
                  </a:solidFill>
                </a:endParaRPr>
              </a:p>
              <a:p>
                <a:pPr marL="285750" indent="-285750">
                  <a:buFont typeface="Wingdings" panose="05000000000000000000" pitchFamily="2" charset="2"/>
                  <a:buChar char="q"/>
                </a:pPr>
                <a:r>
                  <a:rPr lang="en-US" sz="1400" dirty="0">
                    <a:solidFill>
                      <a:prstClr val="black"/>
                    </a:solidFill>
                  </a:rPr>
                  <a:t>Use the function created in the first step to compute the mean vector of </a:t>
                </a:r>
                <a14:m>
                  <m:oMath xmlns:m="http://schemas.openxmlformats.org/officeDocument/2006/math">
                    <m:r>
                      <a:rPr lang="en-US" sz="1400" i="1">
                        <a:solidFill>
                          <a:prstClr val="black"/>
                        </a:solidFill>
                        <a:latin typeface="Cambria Math" panose="02040503050406030204" pitchFamily="18" charset="0"/>
                      </a:rPr>
                      <m:t>𝑍</m:t>
                    </m:r>
                  </m:oMath>
                </a14:m>
                <a:r>
                  <a:rPr lang="en-US" sz="1400" dirty="0">
                    <a:solidFill>
                      <a:prstClr val="black"/>
                    </a:solidFill>
                  </a:rPr>
                  <a:t>. The result must be a vector of zeros.</a:t>
                </a:r>
              </a:p>
            </p:txBody>
          </p:sp>
        </mc:Choice>
        <mc:Fallback xmlns="">
          <p:sp>
            <p:nvSpPr>
              <p:cNvPr id="31" name="TextBox 30"/>
              <p:cNvSpPr txBox="1">
                <a:spLocks noRot="1" noChangeAspect="1" noMove="1" noResize="1" noEditPoints="1" noAdjustHandles="1" noChangeArrowheads="1" noChangeShapeType="1" noTextEdit="1"/>
              </p:cNvSpPr>
              <p:nvPr/>
            </p:nvSpPr>
            <p:spPr>
              <a:xfrm>
                <a:off x="570682" y="1076581"/>
                <a:ext cx="8126636" cy="2462213"/>
              </a:xfrm>
              <a:prstGeom prst="rect">
                <a:avLst/>
              </a:prstGeom>
              <a:blipFill>
                <a:blip r:embed="rId3"/>
                <a:stretch>
                  <a:fillRect l="-150" t="-495" b="-148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749327" y="5733847"/>
                <a:ext cx="2704908" cy="307777"/>
              </a:xfrm>
              <a:prstGeom prst="rect">
                <a:avLst/>
              </a:prstGeom>
            </p:spPr>
            <p:txBody>
              <a:bodyPr wrap="none">
                <a:spAutoFit/>
              </a:bodyPr>
              <a:lstStyle/>
              <a:p>
                <a:r>
                  <a:rPr lang="en-US" sz="1400" dirty="0">
                    <a:solidFill>
                      <a:prstClr val="black"/>
                    </a:solidFill>
                  </a:rPr>
                  <a:t>Image obtained by reformatting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a:t>
                </a:r>
                <a:endParaRPr lang="en-US"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749327" y="5733847"/>
                <a:ext cx="2704908" cy="307777"/>
              </a:xfrm>
              <a:prstGeom prst="rect">
                <a:avLst/>
              </a:prstGeom>
              <a:blipFill>
                <a:blip r:embed="rId4"/>
                <a:stretch>
                  <a:fillRect l="-676" t="-4000" b="-2000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dirty="0">
                <a:solidFill>
                  <a:prstClr val="black"/>
                </a:solidFill>
              </a:rPr>
              <a:t>X</a:t>
            </a:r>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Z</a:t>
            </a:r>
            <a:r>
              <a:rPr lang="en-US" sz="2400" dirty="0">
                <a:solidFill>
                  <a:prstClr val="black"/>
                </a:solidFill>
              </a:rPr>
              <a:t>CVPR</a:t>
            </a:r>
            <a:endParaRPr lang="en-US" dirty="0"/>
          </a:p>
        </p:txBody>
      </p:sp>
      <p:pic>
        <p:nvPicPr>
          <p:cNvPr id="3" name="Picture 2"/>
          <p:cNvPicPr>
            <a:picLocks noChangeAspect="1"/>
          </p:cNvPicPr>
          <p:nvPr/>
        </p:nvPicPr>
        <p:blipFill>
          <a:blip r:embed="rId5"/>
          <a:stretch>
            <a:fillRect/>
          </a:stretch>
        </p:blipFill>
        <p:spPr>
          <a:xfrm>
            <a:off x="570682" y="3754237"/>
            <a:ext cx="3267355" cy="2284095"/>
          </a:xfrm>
          <a:prstGeom prst="rect">
            <a:avLst/>
          </a:prstGeom>
        </p:spPr>
      </p:pic>
      <p:pic>
        <p:nvPicPr>
          <p:cNvPr id="4" name="Picture 3"/>
          <p:cNvPicPr>
            <a:picLocks noChangeAspect="1"/>
          </p:cNvPicPr>
          <p:nvPr/>
        </p:nvPicPr>
        <p:blipFill>
          <a:blip r:embed="rId6"/>
          <a:stretch>
            <a:fillRect/>
          </a:stretch>
        </p:blipFill>
        <p:spPr>
          <a:xfrm>
            <a:off x="5163617" y="3949590"/>
            <a:ext cx="1876329" cy="1893387"/>
          </a:xfrm>
          <a:prstGeom prst="rect">
            <a:avLst/>
          </a:prstGeom>
        </p:spPr>
      </p:pic>
    </p:spTree>
    <p:extLst>
      <p:ext uri="{BB962C8B-B14F-4D97-AF65-F5344CB8AC3E}">
        <p14:creationId xmlns:p14="http://schemas.microsoft.com/office/powerpoint/2010/main" val="4287941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395926" y="530557"/>
                <a:ext cx="8126636"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𝐶</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395926" y="530557"/>
                <a:ext cx="8126636" cy="369332"/>
              </a:xfrm>
              <a:prstGeom prst="rect">
                <a:avLst/>
              </a:prstGeom>
              <a:blipFill rotWithShape="0">
                <a:blip r:embed="rId2"/>
                <a:stretch>
                  <a:fillRect l="-675"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95926" y="2837421"/>
                <a:ext cx="4602202" cy="1173335"/>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Check that the dimensions are </a:t>
                </a:r>
                <a14:m>
                  <m:oMath xmlns:m="http://schemas.openxmlformats.org/officeDocument/2006/math">
                    <m:r>
                      <a:rPr lang="en-US" sz="1400" i="1" dirty="0" smtClean="0">
                        <a:solidFill>
                          <a:prstClr val="black"/>
                        </a:solidFill>
                        <a:latin typeface="Cambria Math" panose="02040503050406030204" pitchFamily="18" charset="0"/>
                      </a:rPr>
                      <m:t>784</m:t>
                    </m:r>
                    <m:r>
                      <a:rPr lang="en-US" sz="1400" i="1">
                        <a:solidFill>
                          <a:prstClr val="black"/>
                        </a:solidFill>
                        <a:latin typeface="Cambria Math" panose="02040503050406030204" pitchFamily="18" charset="0"/>
                        <a:ea typeface="Cambria Math" panose="02040503050406030204" pitchFamily="18" charset="0"/>
                      </a:rPr>
                      <m:t>×784</m:t>
                    </m:r>
                  </m:oMath>
                </a14:m>
                <a:endParaRPr lang="en-US" sz="1400" dirty="0">
                  <a:solidFill>
                    <a:prstClr val="black"/>
                  </a:solidFill>
                </a:endParaRPr>
              </a:p>
              <a:p>
                <a:pPr marL="285750" indent="-285750">
                  <a:buFont typeface="Wingdings" panose="05000000000000000000" pitchFamily="2" charset="2"/>
                  <a:buChar char="q"/>
                </a:pPr>
                <a:r>
                  <a:rPr lang="en-US" sz="1400" dirty="0">
                    <a:solidFill>
                      <a:prstClr val="black"/>
                    </a:solidFill>
                  </a:rPr>
                  <a:t>Check for symmetry, </a:t>
                </a:r>
                <a14:m>
                  <m:oMath xmlns:m="http://schemas.openxmlformats.org/officeDocument/2006/math">
                    <m:r>
                      <a:rPr lang="en-US" sz="1400" b="0" i="1" smtClean="0">
                        <a:solidFill>
                          <a:prstClr val="black"/>
                        </a:solidFill>
                        <a:latin typeface="Cambria Math" panose="02040503050406030204" pitchFamily="18" charset="0"/>
                      </a:rPr>
                      <m:t>𝐶</m:t>
                    </m:r>
                    <m:r>
                      <a:rPr lang="en-US" sz="1400" b="0" i="1" smtClean="0">
                        <a:solidFill>
                          <a:prstClr val="black"/>
                        </a:solidFill>
                        <a:latin typeface="Cambria Math" panose="02040503050406030204" pitchFamily="18" charset="0"/>
                      </a:rPr>
                      <m:t>=</m:t>
                    </m:r>
                    <m:sSup>
                      <m:sSupPr>
                        <m:ctrlPr>
                          <a:rPr lang="en-US" sz="1400" b="0" i="1" smtClean="0">
                            <a:solidFill>
                              <a:prstClr val="black"/>
                            </a:solidFill>
                            <a:latin typeface="Cambria Math" panose="02040503050406030204" pitchFamily="18" charset="0"/>
                          </a:rPr>
                        </m:ctrlPr>
                      </m:sSupPr>
                      <m:e>
                        <m:r>
                          <a:rPr lang="en-US" sz="1400" b="0" i="1" smtClean="0">
                            <a:solidFill>
                              <a:prstClr val="black"/>
                            </a:solidFill>
                            <a:latin typeface="Cambria Math" panose="02040503050406030204" pitchFamily="18" charset="0"/>
                          </a:rPr>
                          <m:t>𝐶</m:t>
                        </m:r>
                      </m:e>
                      <m:sup>
                        <m:r>
                          <m:rPr>
                            <m:sty m:val="p"/>
                          </m:rPr>
                          <a:rPr lang="en-US" sz="1400" b="0" i="0" smtClean="0">
                            <a:solidFill>
                              <a:prstClr val="black"/>
                            </a:solidFill>
                            <a:latin typeface="Cambria Math" panose="02040503050406030204" pitchFamily="18" charset="0"/>
                          </a:rPr>
                          <m:t>T</m:t>
                        </m:r>
                      </m:sup>
                    </m:sSup>
                  </m:oMath>
                </a14:m>
                <a:r>
                  <a:rPr lang="en-US" sz="1400" dirty="0">
                    <a:solidFill>
                      <a:prstClr val="black"/>
                    </a:solidFill>
                  </a:rPr>
                  <a:t>.</a:t>
                </a:r>
              </a:p>
              <a:p>
                <a:pPr marL="285750" indent="-285750">
                  <a:buFont typeface="Wingdings" panose="05000000000000000000" pitchFamily="2" charset="2"/>
                  <a:buChar char="q"/>
                </a:pPr>
                <a:r>
                  <a:rPr lang="en-US" sz="1400" dirty="0">
                    <a:solidFill>
                      <a:prstClr val="black"/>
                    </a:solidFill>
                  </a:rPr>
                  <a:t>Try displaying the covariance matrix as an image using the same function shown in Slide 79. The image should have the general appearance shown here.</a:t>
                </a:r>
              </a:p>
            </p:txBody>
          </p:sp>
        </mc:Choice>
        <mc:Fallback xmlns="">
          <p:sp>
            <p:nvSpPr>
              <p:cNvPr id="31" name="TextBox 30"/>
              <p:cNvSpPr txBox="1">
                <a:spLocks noRot="1" noChangeAspect="1" noMove="1" noResize="1" noEditPoints="1" noAdjustHandles="1" noChangeArrowheads="1" noChangeShapeType="1" noTextEdit="1"/>
              </p:cNvSpPr>
              <p:nvPr/>
            </p:nvSpPr>
            <p:spPr>
              <a:xfrm>
                <a:off x="395926" y="2837421"/>
                <a:ext cx="4602202" cy="1173335"/>
              </a:xfrm>
              <a:prstGeom prst="rect">
                <a:avLst/>
              </a:prstGeom>
              <a:blipFill>
                <a:blip r:embed="rId3"/>
                <a:stretch>
                  <a:fillRect l="-265" t="-518" b="-4663"/>
                </a:stretch>
              </a:blipFill>
              <a:ln>
                <a:noFill/>
              </a:ln>
            </p:spPr>
            <p:txBody>
              <a:bodyPr/>
              <a:lstStyle/>
              <a:p>
                <a:r>
                  <a:rPr lang="en-US">
                    <a:noFill/>
                  </a:rPr>
                  <a:t> </a:t>
                </a:r>
              </a:p>
            </p:txBody>
          </p:sp>
        </mc:Fallback>
      </mc:AlternateContent>
      <p:pic>
        <p:nvPicPr>
          <p:cNvPr id="5" name="Picture 4"/>
          <p:cNvPicPr>
            <a:picLocks noChangeAspect="1"/>
          </p:cNvPicPr>
          <p:nvPr/>
        </p:nvPicPr>
        <p:blipFill>
          <a:blip r:embed="rId4">
            <a:lum contrast="72000"/>
          </a:blip>
          <a:stretch>
            <a:fillRect/>
          </a:stretch>
        </p:blipFill>
        <p:spPr>
          <a:xfrm>
            <a:off x="5274896" y="1644394"/>
            <a:ext cx="3559388" cy="3559388"/>
          </a:xfrm>
          <a:prstGeom prst="rect">
            <a:avLst/>
          </a:prstGeom>
        </p:spPr>
      </p:pic>
      <p:sp>
        <p:nvSpPr>
          <p:cNvPr id="2" name="Title 1"/>
          <p:cNvSpPr>
            <a:spLocks noGrp="1"/>
          </p:cNvSpPr>
          <p:nvPr>
            <p:ph type="title"/>
          </p:nvPr>
        </p:nvSpPr>
        <p:spPr/>
        <p:txBody>
          <a:bodyPr/>
          <a:lstStyle/>
          <a:p>
            <a:r>
              <a:rPr lang="en-US" sz="2400" dirty="0">
                <a:solidFill>
                  <a:prstClr val="black"/>
                </a:solidFill>
              </a:rPr>
              <a:t>XZ</a:t>
            </a:r>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C</a:t>
            </a:r>
            <a:r>
              <a:rPr lang="en-US" sz="2400" dirty="0">
                <a:solidFill>
                  <a:prstClr val="black"/>
                </a:solidFill>
              </a:rPr>
              <a:t>VPR</a:t>
            </a:r>
            <a:endParaRPr lang="en-US" dirty="0"/>
          </a:p>
        </p:txBody>
      </p:sp>
    </p:spTree>
    <p:extLst>
      <p:ext uri="{BB962C8B-B14F-4D97-AF65-F5344CB8AC3E}">
        <p14:creationId xmlns:p14="http://schemas.microsoft.com/office/powerpoint/2010/main" val="23471810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88333" y="536590"/>
                <a:ext cx="8626501"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𝑉</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88333" y="536590"/>
                <a:ext cx="8626501" cy="369332"/>
              </a:xfrm>
              <a:prstGeom prst="rect">
                <a:avLst/>
              </a:prstGeom>
              <a:blipFill rotWithShape="0">
                <a:blip r:embed="rId2"/>
                <a:stretch>
                  <a:fillRect l="-565"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8333" y="865614"/>
                <a:ext cx="5591705" cy="3477875"/>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375" dirty="0">
                    <a:solidFill>
                      <a:prstClr val="black"/>
                    </a:solidFill>
                  </a:rPr>
                  <a:t>To compute the matrix of eigenvectors </a:t>
                </a:r>
                <a14:m>
                  <m:oMath xmlns:m="http://schemas.openxmlformats.org/officeDocument/2006/math">
                    <m:r>
                      <a:rPr lang="en-US" sz="1375" i="1" smtClean="0">
                        <a:solidFill>
                          <a:prstClr val="black"/>
                        </a:solidFill>
                        <a:latin typeface="Cambria Math" panose="02040503050406030204" pitchFamily="18" charset="0"/>
                      </a:rPr>
                      <m:t>𝑉</m:t>
                    </m:r>
                  </m:oMath>
                </a14:m>
                <a:r>
                  <a:rPr lang="en-US" sz="1375" dirty="0">
                    <a:solidFill>
                      <a:prstClr val="black"/>
                    </a:solidFill>
                  </a:rPr>
                  <a:t> from </a:t>
                </a:r>
                <a14:m>
                  <m:oMath xmlns:m="http://schemas.openxmlformats.org/officeDocument/2006/math">
                    <m:r>
                      <a:rPr lang="en-US" sz="1375" i="1" smtClean="0">
                        <a:solidFill>
                          <a:prstClr val="black"/>
                        </a:solidFill>
                        <a:latin typeface="Cambria Math" panose="02040503050406030204" pitchFamily="18" charset="0"/>
                      </a:rPr>
                      <m:t>𝐶</m:t>
                    </m:r>
                  </m:oMath>
                </a14:m>
                <a:r>
                  <a:rPr lang="en-US" sz="1375" dirty="0">
                    <a:solidFill>
                      <a:prstClr val="black"/>
                    </a:solidFill>
                  </a:rPr>
                  <a:t> you must use an eigen-decomposition package (</a:t>
                </a:r>
                <a:r>
                  <a:rPr lang="en-US" sz="1375" dirty="0" err="1">
                    <a:solidFill>
                      <a:prstClr val="black"/>
                    </a:solidFill>
                  </a:rPr>
                  <a:t>np.linalg.eigh</a:t>
                </a:r>
                <a:r>
                  <a:rPr lang="en-US" sz="1375" dirty="0">
                    <a:solidFill>
                      <a:prstClr val="black"/>
                    </a:solidFill>
                  </a:rPr>
                  <a:t> in Python). Check examples supplied with your software to understand the correct usage. If your matrix entries are complex numbers, check to make sure that the imaginary parts are very small. Create the final </a:t>
                </a:r>
                <a14:m>
                  <m:oMath xmlns:m="http://schemas.openxmlformats.org/officeDocument/2006/math">
                    <m:r>
                      <a:rPr lang="en-US" sz="1375" i="1">
                        <a:solidFill>
                          <a:prstClr val="black"/>
                        </a:solidFill>
                        <a:latin typeface="Cambria Math" panose="02040503050406030204" pitchFamily="18" charset="0"/>
                      </a:rPr>
                      <m:t>𝑉</m:t>
                    </m:r>
                  </m:oMath>
                </a14:m>
                <a:r>
                  <a:rPr lang="en-US" sz="1375" dirty="0">
                    <a:solidFill>
                      <a:prstClr val="black"/>
                    </a:solidFill>
                  </a:rPr>
                  <a:t> matrix by extracting the real parts. Every row (not column) of </a:t>
                </a:r>
                <a14:m>
                  <m:oMath xmlns:m="http://schemas.openxmlformats.org/officeDocument/2006/math">
                    <m:r>
                      <a:rPr lang="en-US" sz="1375" i="1">
                        <a:solidFill>
                          <a:prstClr val="black"/>
                        </a:solidFill>
                        <a:latin typeface="Cambria Math" panose="02040503050406030204" pitchFamily="18" charset="0"/>
                      </a:rPr>
                      <m:t>𝑉</m:t>
                    </m:r>
                  </m:oMath>
                </a14:m>
                <a:r>
                  <a:rPr lang="en-US" sz="1375" dirty="0">
                    <a:solidFill>
                      <a:prstClr val="black"/>
                    </a:solidFill>
                  </a:rPr>
                  <a:t> must be an eigenvector. The eigenvectors must be arranged in descending order of associated eigenvalues. See the document PCA_Simple_Example.html</a:t>
                </a:r>
              </a:p>
              <a:p>
                <a:pPr marL="285750" indent="-285750">
                  <a:buFont typeface="Wingdings" panose="05000000000000000000" pitchFamily="2" charset="2"/>
                  <a:buChar char="q"/>
                </a:pPr>
                <a:r>
                  <a:rPr lang="en-US" sz="1375" dirty="0">
                    <a:solidFill>
                      <a:prstClr val="black"/>
                    </a:solidFill>
                  </a:rPr>
                  <a:t>The dimensions of the matrix of eigenvectors must be </a:t>
                </a:r>
                <a14:m>
                  <m:oMath xmlns:m="http://schemas.openxmlformats.org/officeDocument/2006/math">
                    <m:r>
                      <a:rPr lang="en-US" sz="1200" b="0" i="1" dirty="0" smtClean="0">
                        <a:solidFill>
                          <a:prstClr val="black"/>
                        </a:solidFill>
                        <a:latin typeface="Cambria Math" panose="02040503050406030204" pitchFamily="18" charset="0"/>
                      </a:rPr>
                      <m:t>2</m:t>
                    </m:r>
                    <m:r>
                      <a:rPr lang="en-US" sz="1200" i="1">
                        <a:solidFill>
                          <a:prstClr val="black"/>
                        </a:solidFill>
                        <a:latin typeface="Cambria Math" panose="02040503050406030204" pitchFamily="18" charset="0"/>
                        <a:ea typeface="Cambria Math" panose="02040503050406030204" pitchFamily="18" charset="0"/>
                      </a:rPr>
                      <m:t>×784</m:t>
                    </m:r>
                  </m:oMath>
                </a14:m>
                <a:endParaRPr lang="en-US" sz="1375" dirty="0">
                  <a:solidFill>
                    <a:prstClr val="black"/>
                  </a:solidFill>
                </a:endParaRPr>
              </a:p>
              <a:p>
                <a:pPr marL="285750" indent="-285750">
                  <a:buFont typeface="Wingdings" panose="05000000000000000000" pitchFamily="2" charset="2"/>
                  <a:buChar char="q"/>
                </a:pPr>
                <a:r>
                  <a:rPr lang="en-US" sz="1375" dirty="0">
                    <a:solidFill>
                      <a:prstClr val="black"/>
                    </a:solidFill>
                  </a:rPr>
                  <a:t>Check for normalization of the eigenvectors. If they are not normalized, scale each row by the norm of that row.</a:t>
                </a:r>
              </a:p>
              <a:p>
                <a:pPr marL="285750" indent="-285750">
                  <a:buFont typeface="Wingdings" panose="05000000000000000000" pitchFamily="2" charset="2"/>
                  <a:buChar char="q"/>
                </a:pPr>
                <a:r>
                  <a:rPr lang="en-US" sz="1375" dirty="0">
                    <a:solidFill>
                      <a:prstClr val="black"/>
                    </a:solidFill>
                  </a:rPr>
                  <a:t>Check for orthogonality of the eigenvectors (i.e. the dot product of the two eigenvectors must equal 0.0, or very nearly so. If not, you need help!)</a:t>
                </a:r>
              </a:p>
              <a:p>
                <a:pPr marL="285750" indent="-285750">
                  <a:buFont typeface="Wingdings" panose="05000000000000000000" pitchFamily="2" charset="2"/>
                  <a:buChar char="q"/>
                </a:pPr>
                <a:r>
                  <a:rPr lang="en-US" sz="1375" dirty="0">
                    <a:solidFill>
                      <a:prstClr val="black"/>
                    </a:solidFill>
                  </a:rPr>
                  <a:t>Stencil interpretation: It is instructive to see what you get by reformatting eigenvectors as images.</a:t>
                </a:r>
              </a:p>
            </p:txBody>
          </p:sp>
        </mc:Choice>
        <mc:Fallback xmlns="">
          <p:sp>
            <p:nvSpPr>
              <p:cNvPr id="31" name="TextBox 30"/>
              <p:cNvSpPr txBox="1">
                <a:spLocks noRot="1" noChangeAspect="1" noMove="1" noResize="1" noEditPoints="1" noAdjustHandles="1" noChangeArrowheads="1" noChangeShapeType="1" noTextEdit="1"/>
              </p:cNvSpPr>
              <p:nvPr/>
            </p:nvSpPr>
            <p:spPr>
              <a:xfrm>
                <a:off x="88333" y="865614"/>
                <a:ext cx="5591705" cy="3477875"/>
              </a:xfrm>
              <a:prstGeom prst="rect">
                <a:avLst/>
              </a:prstGeom>
              <a:blipFill>
                <a:blip r:embed="rId3"/>
                <a:stretch>
                  <a:fillRect l="-109" t="-350" b="-701"/>
                </a:stretch>
              </a:blipFill>
              <a:ln>
                <a:noFill/>
              </a:ln>
            </p:spPr>
            <p:txBody>
              <a:bodyPr/>
              <a:lstStyle/>
              <a:p>
                <a:r>
                  <a:rPr lang="en-US">
                    <a:noFill/>
                  </a:rPr>
                  <a:t> </a:t>
                </a:r>
              </a:p>
            </p:txBody>
          </p:sp>
        </mc:Fallback>
      </mc:AlternateContent>
      <p:sp>
        <p:nvSpPr>
          <p:cNvPr id="14" name="Rectangle 13"/>
          <p:cNvSpPr/>
          <p:nvPr/>
        </p:nvSpPr>
        <p:spPr>
          <a:xfrm>
            <a:off x="1658195" y="5695438"/>
            <a:ext cx="2576667" cy="523220"/>
          </a:xfrm>
          <a:prstGeom prst="rect">
            <a:avLst/>
          </a:prstGeom>
        </p:spPr>
        <p:txBody>
          <a:bodyPr wrap="none">
            <a:spAutoFit/>
          </a:bodyPr>
          <a:lstStyle/>
          <a:p>
            <a:r>
              <a:rPr lang="en-US" sz="1400" dirty="0">
                <a:solidFill>
                  <a:prstClr val="black"/>
                </a:solidFill>
              </a:rPr>
              <a:t>Images obtained by reformatting</a:t>
            </a:r>
          </a:p>
          <a:p>
            <a:r>
              <a:rPr lang="en-US" sz="1400" dirty="0">
                <a:solidFill>
                  <a:prstClr val="black"/>
                </a:solidFill>
              </a:rPr>
              <a:t>the first two eigenvectors</a:t>
            </a:r>
            <a:endParaRPr lang="en-US" dirty="0">
              <a:solidFill>
                <a:prstClr val="black"/>
              </a:solidFill>
            </a:endParaRPr>
          </a:p>
        </p:txBody>
      </p:sp>
      <p:sp>
        <p:nvSpPr>
          <p:cNvPr id="13" name="Rectangle 12"/>
          <p:cNvSpPr/>
          <p:nvPr/>
        </p:nvSpPr>
        <p:spPr>
          <a:xfrm>
            <a:off x="7767157" y="1542632"/>
            <a:ext cx="964367" cy="307777"/>
          </a:xfrm>
          <a:prstGeom prst="rect">
            <a:avLst/>
          </a:prstGeom>
          <a:ln>
            <a:solidFill>
              <a:schemeClr val="tx1"/>
            </a:solidFill>
          </a:ln>
        </p:spPr>
        <p:txBody>
          <a:bodyPr wrap="none" lIns="45720" rIns="45720">
            <a:spAutoFit/>
          </a:bodyPr>
          <a:lstStyle/>
          <a:p>
            <a:r>
              <a:rPr lang="en-US" sz="1400" dirty="0">
                <a:solidFill>
                  <a:prstClr val="black"/>
                </a:solidFill>
              </a:rPr>
              <a:t>Norm check</a:t>
            </a:r>
            <a:endParaRPr lang="en-US" dirty="0">
              <a:solidFill>
                <a:prstClr val="black"/>
              </a:solidFill>
            </a:endParaRPr>
          </a:p>
        </p:txBody>
      </p:sp>
      <p:sp>
        <p:nvSpPr>
          <p:cNvPr id="17" name="Rectangle 16"/>
          <p:cNvSpPr/>
          <p:nvPr/>
        </p:nvSpPr>
        <p:spPr>
          <a:xfrm>
            <a:off x="7767157" y="3193821"/>
            <a:ext cx="1109022" cy="548640"/>
          </a:xfrm>
          <a:prstGeom prst="rect">
            <a:avLst/>
          </a:prstGeom>
          <a:ln>
            <a:solidFill>
              <a:schemeClr val="tx1"/>
            </a:solidFill>
          </a:ln>
        </p:spPr>
        <p:txBody>
          <a:bodyPr wrap="none" lIns="45720" rIns="45720">
            <a:spAutoFit/>
          </a:bodyPr>
          <a:lstStyle/>
          <a:p>
            <a:r>
              <a:rPr lang="en-US" sz="1400" dirty="0">
                <a:solidFill>
                  <a:prstClr val="black"/>
                </a:solidFill>
              </a:rPr>
              <a:t>Orthogonality</a:t>
            </a:r>
          </a:p>
          <a:p>
            <a:r>
              <a:rPr lang="en-US" sz="1400" dirty="0">
                <a:solidFill>
                  <a:prstClr val="black"/>
                </a:solidFill>
              </a:rPr>
              <a:t>check</a:t>
            </a:r>
            <a:endParaRPr lang="en-US" dirty="0">
              <a:solidFill>
                <a:prstClr val="black"/>
              </a:solidFill>
            </a:endParaRPr>
          </a:p>
        </p:txBody>
      </p:sp>
      <p:sp>
        <p:nvSpPr>
          <p:cNvPr id="2" name="Title 1"/>
          <p:cNvSpPr>
            <a:spLocks noGrp="1"/>
          </p:cNvSpPr>
          <p:nvPr>
            <p:ph type="title"/>
          </p:nvPr>
        </p:nvSpPr>
        <p:spPr/>
        <p:txBody>
          <a:bodyPr/>
          <a:lstStyle/>
          <a:p>
            <a:r>
              <a:rPr lang="en-US" sz="2400" dirty="0">
                <a:solidFill>
                  <a:prstClr val="black"/>
                </a:solidFill>
              </a:rPr>
              <a:t>XZC</a:t>
            </a:r>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V</a:t>
            </a:r>
            <a:r>
              <a:rPr lang="en-US" sz="2400" dirty="0">
                <a:solidFill>
                  <a:prstClr val="black"/>
                </a:solidFill>
              </a:rPr>
              <a:t>PR</a:t>
            </a:r>
            <a:endParaRPr lang="en-US" dirty="0"/>
          </a:p>
        </p:txBody>
      </p:sp>
      <p:pic>
        <p:nvPicPr>
          <p:cNvPr id="3" name="Picture 2"/>
          <p:cNvPicPr>
            <a:picLocks noChangeAspect="1"/>
          </p:cNvPicPr>
          <p:nvPr/>
        </p:nvPicPr>
        <p:blipFill>
          <a:blip r:embed="rId4"/>
          <a:stretch>
            <a:fillRect/>
          </a:stretch>
        </p:blipFill>
        <p:spPr>
          <a:xfrm>
            <a:off x="6128857" y="1048821"/>
            <a:ext cx="1638300" cy="1295400"/>
          </a:xfrm>
          <a:prstGeom prst="rect">
            <a:avLst/>
          </a:prstGeom>
          <a:ln>
            <a:solidFill>
              <a:schemeClr val="tx1"/>
            </a:solidFill>
          </a:ln>
        </p:spPr>
      </p:pic>
      <p:pic>
        <p:nvPicPr>
          <p:cNvPr id="4" name="Picture 3"/>
          <p:cNvPicPr>
            <a:picLocks noChangeAspect="1"/>
          </p:cNvPicPr>
          <p:nvPr/>
        </p:nvPicPr>
        <p:blipFill>
          <a:blip r:embed="rId5"/>
          <a:stretch>
            <a:fillRect/>
          </a:stretch>
        </p:blipFill>
        <p:spPr>
          <a:xfrm>
            <a:off x="5889462" y="3193821"/>
            <a:ext cx="1877695" cy="548640"/>
          </a:xfrm>
          <a:prstGeom prst="rect">
            <a:avLst/>
          </a:prstGeom>
          <a:ln>
            <a:solidFill>
              <a:schemeClr val="tx1"/>
            </a:solidFill>
          </a:ln>
        </p:spPr>
      </p:pic>
      <p:pic>
        <p:nvPicPr>
          <p:cNvPr id="6" name="Picture 5"/>
          <p:cNvPicPr>
            <a:picLocks noChangeAspect="1"/>
          </p:cNvPicPr>
          <p:nvPr/>
        </p:nvPicPr>
        <p:blipFill>
          <a:blip r:embed="rId6"/>
          <a:stretch>
            <a:fillRect/>
          </a:stretch>
        </p:blipFill>
        <p:spPr>
          <a:xfrm>
            <a:off x="1998790" y="4672513"/>
            <a:ext cx="1895475" cy="933450"/>
          </a:xfrm>
          <a:prstGeom prst="rect">
            <a:avLst/>
          </a:prstGeom>
        </p:spPr>
      </p:pic>
    </p:spTree>
    <p:extLst>
      <p:ext uri="{BB962C8B-B14F-4D97-AF65-F5344CB8AC3E}">
        <p14:creationId xmlns:p14="http://schemas.microsoft.com/office/powerpoint/2010/main" val="32788164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88333" y="656945"/>
                <a:ext cx="8626501"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𝑃</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88333" y="656945"/>
                <a:ext cx="8626501" cy="369332"/>
              </a:xfrm>
              <a:prstGeom prst="rect">
                <a:avLst/>
              </a:prstGeom>
              <a:blipFill rotWithShape="0">
                <a:blip r:embed="rId2"/>
                <a:stretch>
                  <a:fillRect l="-565"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8333" y="1101382"/>
                <a:ext cx="5204429" cy="2035109"/>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To find the reduced dimensional (2D) representation of </a:t>
                </a:r>
                <a14:m>
                  <m:oMath xmlns:m="http://schemas.openxmlformats.org/officeDocument/2006/math">
                    <m:r>
                      <a:rPr lang="en-US" sz="1400" i="1" smtClean="0">
                        <a:solidFill>
                          <a:prstClr val="black"/>
                        </a:solidFill>
                        <a:latin typeface="Cambria Math" panose="02040503050406030204" pitchFamily="18" charset="0"/>
                      </a:rPr>
                      <m:t>𝑃</m:t>
                    </m:r>
                  </m:oMath>
                </a14:m>
                <a:r>
                  <a:rPr lang="en-US" sz="1400" dirty="0">
                    <a:solidFill>
                      <a:prstClr val="black"/>
                    </a:solidFill>
                  </a:rPr>
                  <a:t> from </a:t>
                </a:r>
                <a14:m>
                  <m:oMath xmlns:m="http://schemas.openxmlformats.org/officeDocument/2006/math">
                    <m:r>
                      <a:rPr lang="en-US" sz="1400" i="1" smtClean="0">
                        <a:solidFill>
                          <a:prstClr val="black"/>
                        </a:solidFill>
                        <a:latin typeface="Cambria Math" panose="02040503050406030204" pitchFamily="18" charset="0"/>
                      </a:rPr>
                      <m:t>𝑍</m:t>
                    </m:r>
                  </m:oMath>
                </a14:m>
                <a:r>
                  <a:rPr lang="en-US" sz="1400" dirty="0">
                    <a:solidFill>
                      <a:prstClr val="black"/>
                    </a:solidFill>
                  </a:rPr>
                  <a:t> you must compute </a:t>
                </a:r>
                <a14:m>
                  <m:oMath xmlns:m="http://schemas.openxmlformats.org/officeDocument/2006/math">
                    <m:r>
                      <a:rPr lang="en-US" sz="1400" i="1" smtClean="0">
                        <a:solidFill>
                          <a:prstClr val="black"/>
                        </a:solidFill>
                        <a:latin typeface="Cambria Math" panose="02040503050406030204" pitchFamily="18" charset="0"/>
                      </a:rPr>
                      <m:t>𝑃</m:t>
                    </m:r>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𝑍</m:t>
                    </m:r>
                    <m:sSup>
                      <m:sSupPr>
                        <m:ctrlPr>
                          <a:rPr lang="en-US" sz="1400" i="1" smtClean="0">
                            <a:solidFill>
                              <a:prstClr val="black"/>
                            </a:solidFill>
                            <a:latin typeface="Cambria Math" panose="02040503050406030204" pitchFamily="18" charset="0"/>
                          </a:rPr>
                        </m:ctrlPr>
                      </m:sSupPr>
                      <m:e>
                        <m:r>
                          <a:rPr lang="en-US" sz="1400" i="1" smtClean="0">
                            <a:solidFill>
                              <a:prstClr val="black"/>
                            </a:solidFill>
                            <a:latin typeface="Cambria Math" panose="02040503050406030204" pitchFamily="18" charset="0"/>
                          </a:rPr>
                          <m:t>𝑉</m:t>
                        </m:r>
                      </m:e>
                      <m:sup>
                        <m:r>
                          <m:rPr>
                            <m:sty m:val="p"/>
                          </m:rPr>
                          <a:rPr lang="en-US" sz="1400" smtClean="0">
                            <a:solidFill>
                              <a:prstClr val="black"/>
                            </a:solidFill>
                            <a:latin typeface="Cambria Math" panose="02040503050406030204" pitchFamily="18" charset="0"/>
                          </a:rPr>
                          <m:t>T</m:t>
                        </m:r>
                      </m:sup>
                    </m:sSup>
                  </m:oMath>
                </a14:m>
                <a:r>
                  <a:rPr lang="en-US" sz="1400" dirty="0">
                    <a:solidFill>
                      <a:prstClr val="black"/>
                    </a:solidFill>
                  </a:rPr>
                  <a:t>. The dimensions of </a:t>
                </a:r>
                <a14:m>
                  <m:oMath xmlns:m="http://schemas.openxmlformats.org/officeDocument/2006/math">
                    <m:r>
                      <a:rPr lang="en-US" sz="1400" i="1">
                        <a:solidFill>
                          <a:prstClr val="black"/>
                        </a:solidFill>
                        <a:latin typeface="Cambria Math" panose="02040503050406030204" pitchFamily="18" charset="0"/>
                      </a:rPr>
                      <m:t>𝑃</m:t>
                    </m:r>
                  </m:oMath>
                </a14:m>
                <a:r>
                  <a:rPr lang="en-US" sz="1400" dirty="0">
                    <a:solidFill>
                      <a:prstClr val="black"/>
                    </a:solidFill>
                  </a:rPr>
                  <a:t> must be </a:t>
                </a:r>
                <a14:m>
                  <m:oMath xmlns:m="http://schemas.openxmlformats.org/officeDocument/2006/math">
                    <m:r>
                      <a:rPr lang="en-US" sz="1400" b="0" i="1" smtClean="0">
                        <a:solidFill>
                          <a:prstClr val="black"/>
                        </a:solidFill>
                        <a:latin typeface="Cambria Math" panose="02040503050406030204" pitchFamily="18" charset="0"/>
                      </a:rPr>
                      <m:t>𝑁</m:t>
                    </m:r>
                    <m:r>
                      <a:rPr lang="en-US" sz="1400" b="0" i="1" smtClean="0">
                        <a:solidFill>
                          <a:prstClr val="black"/>
                        </a:solidFill>
                        <a:latin typeface="Cambria Math" panose="02040503050406030204" pitchFamily="18" charset="0"/>
                        <a:ea typeface="Cambria Math" panose="02040503050406030204" pitchFamily="18" charset="0"/>
                      </a:rPr>
                      <m:t>×2</m:t>
                    </m:r>
                  </m:oMath>
                </a14:m>
                <a:endParaRPr lang="en-US" sz="1400" dirty="0">
                  <a:solidFill>
                    <a:prstClr val="black"/>
                  </a:solidFill>
                </a:endParaRPr>
              </a:p>
              <a:p>
                <a:pPr marL="285750" indent="-285750">
                  <a:buFont typeface="Wingdings" panose="05000000000000000000" pitchFamily="2" charset="2"/>
                  <a:buChar char="q"/>
                </a:pPr>
                <a:r>
                  <a:rPr lang="en-US" sz="1400" dirty="0">
                    <a:solidFill>
                      <a:prstClr val="black"/>
                    </a:solidFill>
                  </a:rPr>
                  <a:t>Check that the mean of </a:t>
                </a:r>
                <a14:m>
                  <m:oMath xmlns:m="http://schemas.openxmlformats.org/officeDocument/2006/math">
                    <m:r>
                      <a:rPr lang="en-US" sz="1400" i="1">
                        <a:solidFill>
                          <a:prstClr val="black"/>
                        </a:solidFill>
                        <a:latin typeface="Cambria Math" panose="02040503050406030204" pitchFamily="18" charset="0"/>
                      </a:rPr>
                      <m:t>𝑃</m:t>
                    </m:r>
                  </m:oMath>
                </a14:m>
                <a:r>
                  <a:rPr lang="en-US" sz="1400" dirty="0">
                    <a:solidFill>
                      <a:prstClr val="black"/>
                    </a:solidFill>
                  </a:rPr>
                  <a:t> is the zero vector, or very nearly so.</a:t>
                </a:r>
              </a:p>
              <a:p>
                <a:pPr marL="285750" indent="-285750">
                  <a:buFont typeface="Wingdings" panose="05000000000000000000" pitchFamily="2" charset="2"/>
                  <a:buChar char="q"/>
                </a:pPr>
                <a:r>
                  <a:rPr lang="en-US" sz="1400" dirty="0">
                    <a:solidFill>
                      <a:prstClr val="black"/>
                    </a:solidFill>
                  </a:rPr>
                  <a:t>See if you can approximately recover </a:t>
                </a:r>
                <a14:m>
                  <m:oMath xmlns:m="http://schemas.openxmlformats.org/officeDocument/2006/math">
                    <m:r>
                      <a:rPr lang="en-US" sz="1400" b="0" i="1" smtClean="0">
                        <a:solidFill>
                          <a:prstClr val="black"/>
                        </a:solidFill>
                        <a:latin typeface="Cambria Math" panose="02040503050406030204" pitchFamily="18" charset="0"/>
                      </a:rPr>
                      <m:t>𝑥</m:t>
                    </m:r>
                    <m:r>
                      <a:rPr lang="en-US" sz="1400" i="1">
                        <a:solidFill>
                          <a:prstClr val="black"/>
                        </a:solidFill>
                        <a:latin typeface="Cambria Math" panose="02040503050406030204" pitchFamily="18" charset="0"/>
                      </a:rPr>
                      <m:t> </m:t>
                    </m:r>
                  </m:oMath>
                </a14:m>
                <a:r>
                  <a:rPr lang="en-US" sz="1400" dirty="0">
                    <a:solidFill>
                      <a:prstClr val="black"/>
                    </a:solidFill>
                  </a:rPr>
                  <a:t>a selected row of </a:t>
                </a:r>
                <a14:m>
                  <m:oMath xmlns:m="http://schemas.openxmlformats.org/officeDocument/2006/math">
                    <m:r>
                      <a:rPr lang="en-US" sz="1400" b="0" i="1" smtClean="0">
                        <a:solidFill>
                          <a:prstClr val="black"/>
                        </a:solidFill>
                        <a:latin typeface="Cambria Math" panose="02040503050406030204" pitchFamily="18" charset="0"/>
                      </a:rPr>
                      <m:t>𝑋</m:t>
                    </m:r>
                  </m:oMath>
                </a14:m>
                <a:r>
                  <a:rPr lang="en-US" sz="1400" dirty="0">
                    <a:solidFill>
                      <a:prstClr val="black"/>
                    </a:solidFill>
                  </a:rPr>
                  <a:t> from the corresponding row </a:t>
                </a:r>
                <a14:m>
                  <m:oMath xmlns:m="http://schemas.openxmlformats.org/officeDocument/2006/math">
                    <m:r>
                      <a:rPr lang="en-US" sz="1400" b="0" i="1" smtClean="0">
                        <a:solidFill>
                          <a:prstClr val="black"/>
                        </a:solidFill>
                        <a:latin typeface="Cambria Math" panose="02040503050406030204" pitchFamily="18" charset="0"/>
                      </a:rPr>
                      <m:t>𝑝</m:t>
                    </m:r>
                    <m:r>
                      <a:rPr lang="en-US" sz="1400" i="1">
                        <a:solidFill>
                          <a:prstClr val="black"/>
                        </a:solidFill>
                        <a:latin typeface="Cambria Math" panose="02040503050406030204" pitchFamily="18" charset="0"/>
                      </a:rPr>
                      <m:t> </m:t>
                    </m:r>
                  </m:oMath>
                </a14:m>
                <a:r>
                  <a:rPr lang="en-US" sz="1400" dirty="0">
                    <a:solidFill>
                      <a:prstClr val="black"/>
                    </a:solidFill>
                  </a:rPr>
                  <a:t>of </a:t>
                </a:r>
                <a14:m>
                  <m:oMath xmlns:m="http://schemas.openxmlformats.org/officeDocument/2006/math">
                    <m:r>
                      <a:rPr lang="en-US" sz="1400" b="0" i="1" smtClean="0">
                        <a:solidFill>
                          <a:prstClr val="black"/>
                        </a:solidFill>
                        <a:latin typeface="Cambria Math" panose="02040503050406030204" pitchFamily="18" charset="0"/>
                      </a:rPr>
                      <m:t>𝑃</m:t>
                    </m:r>
                  </m:oMath>
                </a14:m>
                <a:r>
                  <a:rPr lang="en-US" sz="1400" dirty="0">
                    <a:solidFill>
                      <a:prstClr val="black"/>
                    </a:solidFill>
                  </a:rPr>
                  <a:t> by computing </a:t>
                </a:r>
                <a14:m>
                  <m:oMath xmlns:m="http://schemas.openxmlformats.org/officeDocument/2006/math">
                    <m:r>
                      <a:rPr lang="en-US" sz="1400" b="0" i="1" smtClean="0">
                        <a:solidFill>
                          <a:prstClr val="black"/>
                        </a:solidFill>
                        <a:latin typeface="Cambria Math" panose="02040503050406030204" pitchFamily="18" charset="0"/>
                      </a:rPr>
                      <m:t>𝑥𝑟𝑒𝑐</m:t>
                    </m:r>
                    <m:r>
                      <a:rPr lang="en-US" sz="140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𝑝</m:t>
                    </m:r>
                    <m:r>
                      <a:rPr lang="en-US" sz="1400" b="0" i="1" smtClean="0">
                        <a:solidFill>
                          <a:prstClr val="black"/>
                        </a:solidFill>
                        <a:latin typeface="Cambria Math" panose="02040503050406030204" pitchFamily="18" charset="0"/>
                      </a:rPr>
                      <m:t> </m:t>
                    </m:r>
                    <m:r>
                      <a:rPr lang="en-US" sz="1400" i="1" smtClean="0">
                        <a:solidFill>
                          <a:prstClr val="black"/>
                        </a:solidFill>
                        <a:latin typeface="Cambria Math" panose="02040503050406030204" pitchFamily="18" charset="0"/>
                      </a:rPr>
                      <m:t>𝑉</m:t>
                    </m:r>
                    <m:r>
                      <a:rPr lang="en-US" sz="1400" b="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𝜇</m:t>
                    </m:r>
                  </m:oMath>
                </a14:m>
                <a:r>
                  <a:rPr lang="en-US" sz="1400" dirty="0">
                    <a:solidFill>
                      <a:prstClr val="black"/>
                    </a:solidFill>
                  </a:rPr>
                  <a:t>. Viewed as images, </a:t>
                </a:r>
                <a14:m>
                  <m:oMath xmlns:m="http://schemas.openxmlformats.org/officeDocument/2006/math">
                    <m:r>
                      <a:rPr lang="en-US" sz="1400" b="0" i="1" smtClean="0">
                        <a:solidFill>
                          <a:prstClr val="black"/>
                        </a:solidFill>
                        <a:latin typeface="Cambria Math" panose="02040503050406030204" pitchFamily="18" charset="0"/>
                      </a:rPr>
                      <m:t>𝑥</m:t>
                    </m:r>
                  </m:oMath>
                </a14:m>
                <a:r>
                  <a:rPr lang="en-US" sz="1400" dirty="0">
                    <a:solidFill>
                      <a:prstClr val="black"/>
                    </a:solidFill>
                  </a:rPr>
                  <a:t> must look like </a:t>
                </a:r>
                <a14:m>
                  <m:oMath xmlns:m="http://schemas.openxmlformats.org/officeDocument/2006/math">
                    <m:r>
                      <a:rPr lang="en-US" sz="1400" b="0" i="1" smtClean="0">
                        <a:solidFill>
                          <a:prstClr val="black"/>
                        </a:solidFill>
                        <a:latin typeface="Cambria Math" panose="02040503050406030204" pitchFamily="18" charset="0"/>
                      </a:rPr>
                      <m:t>𝑥𝑟𝑒𝑐</m:t>
                    </m:r>
                  </m:oMath>
                </a14:m>
                <a:r>
                  <a:rPr lang="en-US" sz="1400" dirty="0">
                    <a:solidFill>
                      <a:prstClr val="black"/>
                    </a:solidFill>
                  </a:rPr>
                  <a:t>, if somewhat blurry. </a:t>
                </a:r>
              </a:p>
              <a:p>
                <a:pPr marL="285750" indent="-285750">
                  <a:buFont typeface="Wingdings" panose="05000000000000000000" pitchFamily="2" charset="2"/>
                  <a:buChar char="q"/>
                </a:pPr>
                <a:r>
                  <a:rPr lang="en-US" sz="1400" dirty="0">
                    <a:solidFill>
                      <a:prstClr val="black"/>
                    </a:solidFill>
                  </a:rPr>
                  <a:t>Plot 2D point-clouds of the first two principal components of </a:t>
                </a:r>
                <a14:m>
                  <m:oMath xmlns:m="http://schemas.openxmlformats.org/officeDocument/2006/math">
                    <m:r>
                      <a:rPr lang="en-US" sz="1400" i="1">
                        <a:solidFill>
                          <a:prstClr val="black"/>
                        </a:solidFill>
                        <a:latin typeface="Cambria Math" panose="02040503050406030204" pitchFamily="18" charset="0"/>
                      </a:rPr>
                      <m:t>𝑃</m:t>
                    </m:r>
                  </m:oMath>
                </a14:m>
                <a:r>
                  <a:rPr lang="en-US" sz="1400" dirty="0">
                    <a:solidFill>
                      <a:prstClr val="black"/>
                    </a:solidFill>
                  </a:rPr>
                  <a:t> and verify that they form two (mostly) separable clusters as shown on the right.</a:t>
                </a:r>
              </a:p>
            </p:txBody>
          </p:sp>
        </mc:Choice>
        <mc:Fallback xmlns="">
          <p:sp>
            <p:nvSpPr>
              <p:cNvPr id="31" name="TextBox 30"/>
              <p:cNvSpPr txBox="1">
                <a:spLocks noRot="1" noChangeAspect="1" noMove="1" noResize="1" noEditPoints="1" noAdjustHandles="1" noChangeArrowheads="1" noChangeShapeType="1" noTextEdit="1"/>
              </p:cNvSpPr>
              <p:nvPr/>
            </p:nvSpPr>
            <p:spPr>
              <a:xfrm>
                <a:off x="88333" y="1101382"/>
                <a:ext cx="5204429" cy="2035109"/>
              </a:xfrm>
              <a:prstGeom prst="rect">
                <a:avLst/>
              </a:prstGeom>
              <a:blipFill>
                <a:blip r:embed="rId3"/>
                <a:stretch>
                  <a:fillRect l="-117" t="-599" b="-2096"/>
                </a:stretch>
              </a:blipFill>
              <a:ln>
                <a:noFill/>
              </a:ln>
            </p:spPr>
            <p:txBody>
              <a:bodyPr/>
              <a:lstStyle/>
              <a:p>
                <a:r>
                  <a:rPr lang="en-US">
                    <a:noFill/>
                  </a:rPr>
                  <a:t> </a:t>
                </a:r>
              </a:p>
            </p:txBody>
          </p:sp>
        </mc:Fallback>
      </mc:AlternateContent>
      <p:sp>
        <p:nvSpPr>
          <p:cNvPr id="17" name="Rectangle 16"/>
          <p:cNvSpPr/>
          <p:nvPr/>
        </p:nvSpPr>
        <p:spPr>
          <a:xfrm>
            <a:off x="1456482" y="5239836"/>
            <a:ext cx="2468129" cy="646331"/>
          </a:xfrm>
          <a:prstGeom prst="rect">
            <a:avLst/>
          </a:prstGeom>
          <a:ln>
            <a:solidFill>
              <a:schemeClr val="tx1"/>
            </a:solidFill>
          </a:ln>
        </p:spPr>
        <p:txBody>
          <a:bodyPr wrap="square" lIns="45720" rIns="45720">
            <a:spAutoFit/>
          </a:bodyPr>
          <a:lstStyle/>
          <a:p>
            <a:r>
              <a:rPr lang="en-US" sz="1200" dirty="0">
                <a:solidFill>
                  <a:prstClr val="black"/>
                </a:solidFill>
              </a:rPr>
              <a:t>Images obtained by reconstructing a few selected samples using 2 principal components</a:t>
            </a:r>
          </a:p>
        </p:txBody>
      </p:sp>
      <p:sp>
        <p:nvSpPr>
          <p:cNvPr id="18" name="Rectangle 17"/>
          <p:cNvSpPr/>
          <p:nvPr/>
        </p:nvSpPr>
        <p:spPr>
          <a:xfrm>
            <a:off x="8017922" y="764041"/>
            <a:ext cx="973985" cy="307777"/>
          </a:xfrm>
          <a:prstGeom prst="rect">
            <a:avLst/>
          </a:prstGeom>
          <a:ln>
            <a:solidFill>
              <a:schemeClr val="tx1"/>
            </a:solidFill>
          </a:ln>
        </p:spPr>
        <p:txBody>
          <a:bodyPr wrap="none" lIns="45720" rIns="45720">
            <a:spAutoFit/>
          </a:bodyPr>
          <a:lstStyle/>
          <a:p>
            <a:r>
              <a:rPr lang="en-US" sz="1400" dirty="0">
                <a:solidFill>
                  <a:prstClr val="black"/>
                </a:solidFill>
              </a:rPr>
              <a:t>Mean check</a:t>
            </a:r>
            <a:endParaRPr lang="en-US" dirty="0">
              <a:solidFill>
                <a:prstClr val="black"/>
              </a:solidFill>
            </a:endParaRPr>
          </a:p>
        </p:txBody>
      </p:sp>
      <p:sp>
        <p:nvSpPr>
          <p:cNvPr id="2" name="Title 1"/>
          <p:cNvSpPr>
            <a:spLocks noGrp="1"/>
          </p:cNvSpPr>
          <p:nvPr>
            <p:ph type="title"/>
          </p:nvPr>
        </p:nvSpPr>
        <p:spPr/>
        <p:txBody>
          <a:bodyPr/>
          <a:lstStyle/>
          <a:p>
            <a:r>
              <a:rPr lang="en-US" sz="2400" dirty="0">
                <a:solidFill>
                  <a:prstClr val="black"/>
                </a:solidFill>
              </a:rPr>
              <a:t>XZCV</a:t>
            </a:r>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PR</a:t>
            </a:r>
            <a:endParaRPr lang="en-US" dirty="0"/>
          </a:p>
        </p:txBody>
      </p:sp>
      <p:pic>
        <p:nvPicPr>
          <p:cNvPr id="3" name="Picture 2"/>
          <p:cNvPicPr>
            <a:picLocks noChangeAspect="1"/>
          </p:cNvPicPr>
          <p:nvPr/>
        </p:nvPicPr>
        <p:blipFill>
          <a:blip r:embed="rId4"/>
          <a:stretch>
            <a:fillRect/>
          </a:stretch>
        </p:blipFill>
        <p:spPr>
          <a:xfrm>
            <a:off x="5734357" y="1080266"/>
            <a:ext cx="3257550" cy="590550"/>
          </a:xfrm>
          <a:prstGeom prst="rect">
            <a:avLst/>
          </a:prstGeom>
          <a:ln>
            <a:solidFill>
              <a:schemeClr val="tx1"/>
            </a:solidFill>
          </a:ln>
        </p:spPr>
      </p:pic>
      <p:pic>
        <p:nvPicPr>
          <p:cNvPr id="4" name="Picture 3"/>
          <p:cNvPicPr>
            <a:picLocks noChangeAspect="1"/>
          </p:cNvPicPr>
          <p:nvPr/>
        </p:nvPicPr>
        <p:blipFill>
          <a:blip r:embed="rId5"/>
          <a:stretch>
            <a:fillRect/>
          </a:stretch>
        </p:blipFill>
        <p:spPr>
          <a:xfrm>
            <a:off x="1742810" y="3290212"/>
            <a:ext cx="1895475" cy="952500"/>
          </a:xfrm>
          <a:prstGeom prst="rect">
            <a:avLst/>
          </a:prstGeom>
        </p:spPr>
      </p:pic>
      <p:pic>
        <p:nvPicPr>
          <p:cNvPr id="8" name="Picture 7"/>
          <p:cNvPicPr>
            <a:picLocks noChangeAspect="1"/>
          </p:cNvPicPr>
          <p:nvPr/>
        </p:nvPicPr>
        <p:blipFill>
          <a:blip r:embed="rId6"/>
          <a:stretch>
            <a:fillRect/>
          </a:stretch>
        </p:blipFill>
        <p:spPr>
          <a:xfrm>
            <a:off x="1752335" y="4242712"/>
            <a:ext cx="1885950" cy="923925"/>
          </a:xfrm>
          <a:prstGeom prst="rect">
            <a:avLst/>
          </a:prstGeom>
        </p:spPr>
      </p:pic>
      <p:grpSp>
        <p:nvGrpSpPr>
          <p:cNvPr id="12" name="Group 11"/>
          <p:cNvGrpSpPr/>
          <p:nvPr/>
        </p:nvGrpSpPr>
        <p:grpSpPr>
          <a:xfrm>
            <a:off x="6028400" y="2395514"/>
            <a:ext cx="2647950" cy="3019425"/>
            <a:chOff x="5928729" y="2698464"/>
            <a:chExt cx="2647950" cy="3019425"/>
          </a:xfrm>
        </p:grpSpPr>
        <p:pic>
          <p:nvPicPr>
            <p:cNvPr id="10" name="Picture 9"/>
            <p:cNvPicPr>
              <a:picLocks noChangeAspect="1"/>
            </p:cNvPicPr>
            <p:nvPr/>
          </p:nvPicPr>
          <p:blipFill>
            <a:blip r:embed="rId7"/>
            <a:stretch>
              <a:fillRect/>
            </a:stretch>
          </p:blipFill>
          <p:spPr>
            <a:xfrm>
              <a:off x="5928729" y="2698464"/>
              <a:ext cx="2647950" cy="3019425"/>
            </a:xfrm>
            <a:prstGeom prst="rect">
              <a:avLst/>
            </a:prstGeom>
          </p:spPr>
        </p:pic>
        <p:sp>
          <p:nvSpPr>
            <p:cNvPr id="28" name="Rectangle 27"/>
            <p:cNvSpPr/>
            <p:nvPr/>
          </p:nvSpPr>
          <p:spPr>
            <a:xfrm>
              <a:off x="6121441" y="3047728"/>
              <a:ext cx="551754" cy="261610"/>
            </a:xfrm>
            <a:prstGeom prst="rect">
              <a:avLst/>
            </a:prstGeom>
            <a:ln w="38100">
              <a:solidFill>
                <a:srgbClr val="FF0000"/>
              </a:solidFill>
            </a:ln>
          </p:spPr>
          <p:txBody>
            <a:bodyPr wrap="none">
              <a:spAutoFit/>
            </a:bodyPr>
            <a:lstStyle/>
            <a:p>
              <a:r>
                <a:rPr lang="en-US" sz="1100" dirty="0">
                  <a:solidFill>
                    <a:schemeClr val="bg1"/>
                  </a:solidFill>
                  <a:ea typeface="Cambria Math" panose="02040503050406030204" pitchFamily="18" charset="0"/>
                </a:rPr>
                <a:t>Digit 5</a:t>
              </a:r>
              <a:endParaRPr lang="en-US" sz="1100" dirty="0">
                <a:solidFill>
                  <a:schemeClr val="bg1"/>
                </a:solidFill>
              </a:endParaRPr>
            </a:p>
          </p:txBody>
        </p:sp>
        <p:sp>
          <p:nvSpPr>
            <p:cNvPr id="29" name="Rectangle 28"/>
            <p:cNvSpPr/>
            <p:nvPr/>
          </p:nvSpPr>
          <p:spPr>
            <a:xfrm>
              <a:off x="7759493" y="5160151"/>
              <a:ext cx="551754" cy="261610"/>
            </a:xfrm>
            <a:prstGeom prst="rect">
              <a:avLst/>
            </a:prstGeom>
            <a:ln w="38100">
              <a:solidFill>
                <a:srgbClr val="00FF00"/>
              </a:solidFill>
            </a:ln>
          </p:spPr>
          <p:txBody>
            <a:bodyPr wrap="none">
              <a:spAutoFit/>
            </a:bodyPr>
            <a:lstStyle/>
            <a:p>
              <a:r>
                <a:rPr lang="en-US" sz="1100" dirty="0">
                  <a:solidFill>
                    <a:schemeClr val="bg1"/>
                  </a:solidFill>
                  <a:ea typeface="Cambria Math" panose="02040503050406030204" pitchFamily="18" charset="0"/>
                </a:rPr>
                <a:t>Digit 6</a:t>
              </a:r>
            </a:p>
          </p:txBody>
        </p:sp>
      </p:grpSp>
      <p:sp>
        <p:nvSpPr>
          <p:cNvPr id="32" name="Rectangle 31"/>
          <p:cNvSpPr/>
          <p:nvPr/>
        </p:nvSpPr>
        <p:spPr>
          <a:xfrm>
            <a:off x="6338155" y="5424503"/>
            <a:ext cx="2028440" cy="276999"/>
          </a:xfrm>
          <a:prstGeom prst="rect">
            <a:avLst/>
          </a:prstGeom>
          <a:ln>
            <a:solidFill>
              <a:schemeClr val="tx1"/>
            </a:solidFill>
          </a:ln>
        </p:spPr>
        <p:txBody>
          <a:bodyPr wrap="none">
            <a:spAutoFit/>
          </a:bodyPr>
          <a:lstStyle/>
          <a:p>
            <a:r>
              <a:rPr lang="en-US" sz="1200" dirty="0">
                <a:solidFill>
                  <a:prstClr val="black"/>
                </a:solidFill>
              </a:rPr>
              <a:t>Point clouds for digits 5 and 6</a:t>
            </a:r>
            <a:endParaRPr lang="en-US" sz="1600" dirty="0">
              <a:solidFill>
                <a:prstClr val="black"/>
              </a:solidFill>
            </a:endParaRPr>
          </a:p>
        </p:txBody>
      </p:sp>
    </p:spTree>
    <p:extLst>
      <p:ext uri="{BB962C8B-B14F-4D97-AF65-F5344CB8AC3E}">
        <p14:creationId xmlns:p14="http://schemas.microsoft.com/office/powerpoint/2010/main" val="15398976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961534" y="1271065"/>
            <a:ext cx="6909848" cy="4616648"/>
          </a:xfrm>
          <a:prstGeom prst="rect">
            <a:avLst/>
          </a:prstGeom>
          <a:noFill/>
          <a:ln>
            <a:noFill/>
          </a:ln>
        </p:spPr>
        <p:txBody>
          <a:bodyPr wrap="square" rtlCol="0">
            <a:spAutoFit/>
          </a:bodyPr>
          <a:lstStyle/>
          <a:p>
            <a:pPr marL="461963" indent="-461963">
              <a:buFont typeface="Wingdings" panose="05000000000000000000" pitchFamily="2" charset="2"/>
              <a:buChar char="q"/>
            </a:pPr>
            <a:r>
              <a:rPr lang="en-US" sz="2400" dirty="0">
                <a:solidFill>
                  <a:prstClr val="black"/>
                </a:solidFill>
              </a:rPr>
              <a:t>PCA allows you to build a classifier using fewer features</a:t>
            </a:r>
          </a:p>
          <a:p>
            <a:pPr marL="919163" lvl="1" indent="-461963">
              <a:buFont typeface="Wingdings" panose="05000000000000000000" pitchFamily="2" charset="2"/>
              <a:buChar char="q"/>
            </a:pPr>
            <a:r>
              <a:rPr lang="en-US" dirty="0">
                <a:solidFill>
                  <a:prstClr val="black"/>
                </a:solidFill>
              </a:rPr>
              <a:t>Avoid falling prey to the curse of dimensionality</a:t>
            </a:r>
          </a:p>
          <a:p>
            <a:pPr marL="919163" lvl="1" indent="-461963">
              <a:buFont typeface="Wingdings" panose="05000000000000000000" pitchFamily="2" charset="2"/>
              <a:buChar char="q"/>
            </a:pPr>
            <a:r>
              <a:rPr lang="en-US" dirty="0">
                <a:solidFill>
                  <a:prstClr val="black"/>
                </a:solidFill>
              </a:rPr>
              <a:t>Be able to get away with less data</a:t>
            </a:r>
          </a:p>
          <a:p>
            <a:pPr marL="919163" lvl="1" indent="-461963">
              <a:buFont typeface="Wingdings" panose="05000000000000000000" pitchFamily="2" charset="2"/>
              <a:buChar char="q"/>
            </a:pPr>
            <a:r>
              <a:rPr lang="en-US" dirty="0">
                <a:solidFill>
                  <a:prstClr val="black"/>
                </a:solidFill>
              </a:rPr>
              <a:t>Be able to compute results faster</a:t>
            </a:r>
          </a:p>
          <a:p>
            <a:pPr marL="919163" lvl="1" indent="-461963">
              <a:buFont typeface="Wingdings" panose="05000000000000000000" pitchFamily="2" charset="2"/>
              <a:buChar char="q"/>
            </a:pPr>
            <a:r>
              <a:rPr lang="en-US" dirty="0">
                <a:solidFill>
                  <a:prstClr val="black"/>
                </a:solidFill>
              </a:rPr>
              <a:t>Be able to collect data “mindlessly” with the knowledge that PCA will remove redundancies</a:t>
            </a:r>
          </a:p>
          <a:p>
            <a:pPr marL="461963" indent="-461963">
              <a:buFont typeface="Wingdings" panose="05000000000000000000" pitchFamily="2" charset="2"/>
              <a:buChar char="q"/>
            </a:pPr>
            <a:r>
              <a:rPr lang="en-US" sz="2400" dirty="0">
                <a:solidFill>
                  <a:prstClr val="black"/>
                </a:solidFill>
              </a:rPr>
              <a:t>PCA helps visualize multidimensional data</a:t>
            </a:r>
          </a:p>
          <a:p>
            <a:pPr marL="461963" indent="-461963">
              <a:buFont typeface="Wingdings" panose="05000000000000000000" pitchFamily="2" charset="2"/>
              <a:buChar char="q"/>
            </a:pPr>
            <a:r>
              <a:rPr lang="en-US" sz="2400" dirty="0">
                <a:solidFill>
                  <a:prstClr val="black"/>
                </a:solidFill>
              </a:rPr>
              <a:t>PCA helps remove noise from data (sometimes)</a:t>
            </a:r>
          </a:p>
          <a:p>
            <a:endParaRPr lang="en-US" sz="2400" dirty="0">
              <a:solidFill>
                <a:prstClr val="black"/>
              </a:solidFill>
            </a:endParaRPr>
          </a:p>
          <a:p>
            <a:r>
              <a:rPr lang="en-US" sz="1200" dirty="0">
                <a:solidFill>
                  <a:prstClr val="black"/>
                </a:solidFill>
              </a:rPr>
              <a:t>Information Theory, Inference and Learning Algorithms 1st Edition</a:t>
            </a:r>
          </a:p>
          <a:p>
            <a:r>
              <a:rPr lang="en-US" sz="1200" dirty="0">
                <a:solidFill>
                  <a:prstClr val="black"/>
                </a:solidFill>
              </a:rPr>
              <a:t>by David J. C. MacKay  (Author)</a:t>
            </a:r>
          </a:p>
          <a:p>
            <a:endParaRPr lang="en-US" sz="1200" dirty="0">
              <a:solidFill>
                <a:prstClr val="black"/>
              </a:solidFill>
            </a:endParaRPr>
          </a:p>
          <a:p>
            <a:r>
              <a:rPr lang="en-US" sz="1200" i="1" dirty="0">
                <a:solidFill>
                  <a:prstClr val="black"/>
                </a:solidFill>
              </a:rPr>
              <a:t>"Principal Component Analysis" is a dimensionally invalid method that gives people a delusion that they are doing something useful with their data. If you change the units that one of the variables is measured in, it will change all the "principal components"! It's for that reason that I made no mention of PCA in my book. I am not a slavish conformist, regurgitating whatever other people think should be taught. I think before I teach.”</a:t>
            </a:r>
          </a:p>
        </p:txBody>
      </p:sp>
      <p:sp>
        <p:nvSpPr>
          <p:cNvPr id="2" name="Title 1"/>
          <p:cNvSpPr>
            <a:spLocks noGrp="1"/>
          </p:cNvSpPr>
          <p:nvPr>
            <p:ph type="title"/>
          </p:nvPr>
        </p:nvSpPr>
        <p:spPr/>
        <p:txBody>
          <a:bodyPr/>
          <a:lstStyle/>
          <a:p>
            <a:r>
              <a:rPr lang="en-US" sz="2400" i="1" dirty="0">
                <a:solidFill>
                  <a:prstClr val="black"/>
                </a:solidFill>
              </a:rPr>
              <a:t>What is the point? </a:t>
            </a:r>
            <a:r>
              <a:rPr lang="en-US" sz="2400" i="1" dirty="0"/>
              <a:t>How is PCA practically useful?</a:t>
            </a:r>
            <a:endParaRPr lang="en-US" dirty="0"/>
          </a:p>
        </p:txBody>
      </p:sp>
    </p:spTree>
    <p:extLst>
      <p:ext uri="{BB962C8B-B14F-4D97-AF65-F5344CB8AC3E}">
        <p14:creationId xmlns:p14="http://schemas.microsoft.com/office/powerpoint/2010/main" val="2634510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88333" y="534394"/>
                <a:ext cx="8626501"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build a histogram classifier based on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smtClean="0">
                            <a:solidFill>
                              <a:prstClr val="black"/>
                            </a:solidFill>
                            <a:latin typeface="Cambria Math" panose="02040503050406030204" pitchFamily="18" charset="0"/>
                          </a:rPr>
                          <m:t>∗1</m:t>
                        </m:r>
                      </m:sub>
                    </m:sSub>
                  </m:oMath>
                </a14:m>
                <a:r>
                  <a:rPr lang="en-US" i="1" dirty="0">
                    <a:solidFill>
                      <a:prstClr val="black"/>
                    </a:solidFill>
                  </a:rPr>
                  <a:t> and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2</m:t>
                        </m:r>
                      </m:sub>
                    </m:sSub>
                  </m:oMath>
                </a14:m>
                <a:r>
                  <a:rPr lang="en-US" i="1" dirty="0">
                    <a:solidFill>
                      <a:prstClr val="black"/>
                    </a:solidFill>
                  </a:rPr>
                  <a:t>?</a:t>
                </a:r>
              </a:p>
            </p:txBody>
          </p:sp>
        </mc:Choice>
        <mc:Fallback xmlns="">
          <p:sp>
            <p:nvSpPr>
              <p:cNvPr id="30" name="TextBox 29"/>
              <p:cNvSpPr txBox="1">
                <a:spLocks noRot="1" noChangeAspect="1" noMove="1" noResize="1" noEditPoints="1" noAdjustHandles="1" noChangeArrowheads="1" noChangeShapeType="1" noTextEdit="1"/>
              </p:cNvSpPr>
              <p:nvPr/>
            </p:nvSpPr>
            <p:spPr>
              <a:xfrm>
                <a:off x="88333" y="534394"/>
                <a:ext cx="8626501" cy="369332"/>
              </a:xfrm>
              <a:prstGeom prst="rect">
                <a:avLst/>
              </a:prstGeom>
              <a:blipFill rotWithShape="0">
                <a:blip r:embed="rId2"/>
                <a:stretch>
                  <a:fillRect l="-565"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8333" y="952169"/>
                <a:ext cx="8780459" cy="5245795"/>
              </a:xfrm>
              <a:prstGeom prst="rect">
                <a:avLst/>
              </a:prstGeom>
              <a:noFill/>
              <a:ln>
                <a:noFill/>
              </a:ln>
            </p:spPr>
            <p:txBody>
              <a:bodyPr wrap="square" rtlCol="0">
                <a:spAutoFit/>
              </a:bodyPr>
              <a:lstStyle/>
              <a:p>
                <a:pPr lvl="1">
                  <a:spcAft>
                    <a:spcPts val="600"/>
                  </a:spcAft>
                </a:pPr>
                <a:r>
                  <a:rPr lang="en-US" sz="1600" dirty="0">
                    <a:solidFill>
                      <a:prstClr val="black"/>
                    </a:solidFill>
                    <a:highlight>
                      <a:srgbClr val="FFFF00"/>
                    </a:highlight>
                  </a:rPr>
                  <a:t>What follows must be loosely interpreted as pseudocode. When translating these ideas to working programs, take care to use zero-based indexing as needed.</a:t>
                </a:r>
              </a:p>
              <a:p>
                <a:pPr marL="285750" indent="-285750">
                  <a:buFont typeface="Wingdings" panose="05000000000000000000" pitchFamily="2" charset="2"/>
                  <a:buChar char="q"/>
                </a:pPr>
                <a:r>
                  <a:rPr lang="en-US" sz="1600" dirty="0">
                    <a:solidFill>
                      <a:prstClr val="black"/>
                    </a:solidFill>
                  </a:rPr>
                  <a:t>Set the number of histogram bins using </a:t>
                </a:r>
                <a:r>
                  <a:rPr lang="en-US" sz="1600" dirty="0" err="1">
                    <a:solidFill>
                      <a:prstClr val="black"/>
                    </a:solidFill>
                  </a:rPr>
                  <a:t>Sturges’s</a:t>
                </a:r>
                <a:r>
                  <a:rPr lang="en-US" sz="1600" dirty="0">
                    <a:solidFill>
                      <a:prstClr val="black"/>
                    </a:solidFill>
                  </a:rPr>
                  <a:t> Rule 𝐵=⌈log_2⁡𝑁+1⌉ or other considerations. E.g. B=25</a:t>
                </a:r>
              </a:p>
              <a:p>
                <a:pPr marL="285750" lvl="1" indent="-285750">
                  <a:buFont typeface="Wingdings" panose="05000000000000000000" pitchFamily="2" charset="2"/>
                  <a:buChar char="q"/>
                </a:pPr>
                <a:r>
                  <a:rPr lang="en-US" sz="1600" dirty="0">
                    <a:solidFill>
                      <a:prstClr val="black"/>
                    </a:solidFill>
                  </a:rPr>
                  <a:t>Assume that the data is given as </a:t>
                </a:r>
                <a14:m>
                  <m:oMath xmlns:m="http://schemas.openxmlformats.org/officeDocument/2006/math">
                    <m:d>
                      <m:dPr>
                        <m:begChr m:val="{"/>
                        <m:endChr m:val="}"/>
                        <m:ctrlPr>
                          <a:rPr lang="en-US" sz="1600" i="1" smtClean="0">
                            <a:solidFill>
                              <a:prstClr val="black"/>
                            </a:solidFill>
                            <a:latin typeface="Cambria Math" panose="02040503050406030204" pitchFamily="18" charset="0"/>
                          </a:rPr>
                        </m:ctrlPr>
                      </m:dPr>
                      <m:e>
                        <m:d>
                          <m:dPr>
                            <m:begChr m:val="{"/>
                            <m:endChr m:val="}"/>
                            <m:ctrlPr>
                              <a:rPr lang="en-US" sz="1600" i="1" smtClean="0">
                                <a:solidFill>
                                  <a:prstClr val="black"/>
                                </a:solidFill>
                                <a:latin typeface="Cambria Math" panose="02040503050406030204" pitchFamily="18" charset="0"/>
                              </a:rPr>
                            </m:ctrlPr>
                          </m:dPr>
                          <m:e>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11</m:t>
                                </m:r>
                              </m:sub>
                            </m:sSub>
                            <m:r>
                              <a:rPr lang="en-US" sz="1600" i="1" smtClean="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a:solidFill>
                                      <a:prstClr val="black"/>
                                    </a:solidFill>
                                    <a:latin typeface="Cambria Math" panose="02040503050406030204" pitchFamily="18" charset="0"/>
                                  </a:rPr>
                                  <m:t>1</m:t>
                                </m:r>
                                <m:r>
                                  <a:rPr lang="en-US" sz="1600" i="1" smtClean="0">
                                    <a:solidFill>
                                      <a:prstClr val="black"/>
                                    </a:solidFill>
                                    <a:latin typeface="Cambria Math" panose="02040503050406030204" pitchFamily="18" charset="0"/>
                                  </a:rPr>
                                  <m:t>2</m:t>
                                </m:r>
                              </m:sub>
                            </m:sSub>
                          </m:e>
                        </m:d>
                        <m:r>
                          <a:rPr lang="en-US" sz="1600" i="1" smtClean="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2</m:t>
                                </m:r>
                                <m:r>
                                  <a:rPr lang="en-US" sz="1600" i="1">
                                    <a:solidFill>
                                      <a:prstClr val="black"/>
                                    </a:solidFill>
                                    <a:latin typeface="Cambria Math" panose="02040503050406030204" pitchFamily="18" charset="0"/>
                                  </a:rPr>
                                  <m:t>1</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2</m:t>
                                </m:r>
                                <m:r>
                                  <a:rPr lang="en-US" sz="1600" i="1">
                                    <a:solidFill>
                                      <a:prstClr val="black"/>
                                    </a:solidFill>
                                    <a:latin typeface="Cambria Math" panose="02040503050406030204" pitchFamily="18" charset="0"/>
                                  </a:rPr>
                                  <m:t>2</m:t>
                                </m:r>
                              </m:sub>
                            </m:sSub>
                          </m:e>
                        </m:d>
                        <m:r>
                          <a:rPr lang="en-US" sz="1600" i="1">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3</m:t>
                                </m:r>
                                <m:r>
                                  <a:rPr lang="en-US" sz="1600" i="1">
                                    <a:solidFill>
                                      <a:prstClr val="black"/>
                                    </a:solidFill>
                                    <a:latin typeface="Cambria Math" panose="02040503050406030204" pitchFamily="18" charset="0"/>
                                  </a:rPr>
                                  <m:t>1</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3</m:t>
                                </m:r>
                                <m:r>
                                  <a:rPr lang="en-US" sz="1600" i="1">
                                    <a:solidFill>
                                      <a:prstClr val="black"/>
                                    </a:solidFill>
                                    <a:latin typeface="Cambria Math" panose="02040503050406030204" pitchFamily="18" charset="0"/>
                                  </a:rPr>
                                  <m:t>2</m:t>
                                </m:r>
                              </m:sub>
                            </m:sSub>
                          </m:e>
                        </m:d>
                        <m:r>
                          <a:rPr lang="en-US" sz="1600" i="1">
                            <a:solidFill>
                              <a:prstClr val="black"/>
                            </a:solidFill>
                            <a:latin typeface="Cambria Math" panose="02040503050406030204" pitchFamily="18" charset="0"/>
                          </a:rPr>
                          <m:t>,</m:t>
                        </m:r>
                        <m:r>
                          <a:rPr lang="en-US" sz="1600" i="1" smtClean="0">
                            <a:solidFill>
                              <a:prstClr val="black"/>
                            </a:solidFill>
                            <a:latin typeface="Cambria Math" panose="02040503050406030204" pitchFamily="18" charset="0"/>
                          </a:rPr>
                          <m:t>…</m:t>
                        </m:r>
                      </m:e>
                    </m:d>
                  </m:oMath>
                </a14:m>
                <a:r>
                  <a:rPr lang="en-US" sz="1200" dirty="0">
                    <a:solidFill>
                      <a:prstClr val="black"/>
                    </a:solidFill>
                  </a:rPr>
                  <a:t> </a:t>
                </a:r>
                <a:r>
                  <a:rPr lang="en-US" sz="1600" dirty="0">
                    <a:solidFill>
                      <a:prstClr val="black"/>
                    </a:solidFill>
                  </a:rPr>
                  <a:t>where the first two principal components are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1</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𝑖</m:t>
                        </m:r>
                        <m:r>
                          <a:rPr lang="en-US" sz="1600" i="1" smtClean="0">
                            <a:solidFill>
                              <a:prstClr val="black"/>
                            </a:solidFill>
                            <a:latin typeface="Cambria Math" panose="02040503050406030204" pitchFamily="18" charset="0"/>
                          </a:rPr>
                          <m:t>2</m:t>
                        </m:r>
                      </m:sub>
                    </m:sSub>
                  </m:oMath>
                </a14:m>
                <a:r>
                  <a:rPr lang="en-US" sz="1600" dirty="0">
                    <a:solidFill>
                      <a:prstClr val="black"/>
                    </a:solidFill>
                  </a:rPr>
                  <a:t>. Let the class labels be given as </a:t>
                </a:r>
                <a14:m>
                  <m:oMath xmlns:m="http://schemas.openxmlformats.org/officeDocument/2006/math">
                    <m:r>
                      <a:rPr lang="en-US" sz="1600" i="1" smtClean="0">
                        <a:solidFill>
                          <a:prstClr val="black"/>
                        </a:solidFill>
                        <a:latin typeface="Cambria Math" panose="02040503050406030204" pitchFamily="18" charset="0"/>
                      </a:rPr>
                      <m:t>𝑇</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𝑡</m:t>
                            </m:r>
                          </m:e>
                          <m:sub>
                            <m:r>
                              <a:rPr lang="en-US" sz="1600" i="1">
                                <a:solidFill>
                                  <a:prstClr val="black"/>
                                </a:solidFill>
                                <a:latin typeface="Cambria Math" panose="02040503050406030204" pitchFamily="18" charset="0"/>
                              </a:rPr>
                              <m:t>1</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𝑡</m:t>
                            </m:r>
                          </m:e>
                          <m:sub>
                            <m:r>
                              <a:rPr lang="en-US" sz="1600" i="1">
                                <a:solidFill>
                                  <a:prstClr val="black"/>
                                </a:solidFill>
                                <a:latin typeface="Cambria Math" panose="02040503050406030204" pitchFamily="18" charset="0"/>
                              </a:rPr>
                              <m:t>2</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𝑡</m:t>
                            </m:r>
                          </m:e>
                          <m:sub>
                            <m:r>
                              <a:rPr lang="en-US" sz="1600" i="1">
                                <a:solidFill>
                                  <a:prstClr val="black"/>
                                </a:solidFill>
                                <a:latin typeface="Cambria Math" panose="02040503050406030204" pitchFamily="18" charset="0"/>
                              </a:rPr>
                              <m:t>3</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𝑡</m:t>
                            </m:r>
                          </m:e>
                          <m:sub>
                            <m:r>
                              <a:rPr lang="en-US" sz="1600" i="1">
                                <a:solidFill>
                                  <a:prstClr val="black"/>
                                </a:solidFill>
                                <a:latin typeface="Cambria Math" panose="02040503050406030204" pitchFamily="18" charset="0"/>
                              </a:rPr>
                              <m:t>𝑁</m:t>
                            </m:r>
                          </m:sub>
                        </m:sSub>
                      </m:e>
                    </m:d>
                  </m:oMath>
                </a14:m>
                <a:r>
                  <a:rPr lang="en-US" sz="1600" dirty="0">
                    <a:solidFill>
                      <a:prstClr val="black"/>
                    </a:solidFill>
                  </a:rPr>
                  <a:t>.</a:t>
                </a:r>
              </a:p>
              <a:p>
                <a:pPr marL="285750" indent="-285750">
                  <a:buFont typeface="Wingdings" panose="05000000000000000000" pitchFamily="2" charset="2"/>
                  <a:buChar char="q"/>
                </a:pPr>
                <a:r>
                  <a:rPr lang="en-US" sz="1600" dirty="0">
                    <a:solidFill>
                      <a:prstClr val="black"/>
                    </a:solidFill>
                  </a:rPr>
                  <a:t>Construct separate 2D histograms for the two classes. One way to do this is to first initialize (with zeros) two matrices </a:t>
                </a:r>
                <a14:m>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𝐻</m:t>
                        </m:r>
                      </m:e>
                      <m:sub>
                        <m:r>
                          <a:rPr lang="en-US" sz="1600" i="1" smtClean="0">
                            <a:solidFill>
                              <a:prstClr val="black"/>
                            </a:solidFill>
                            <a:latin typeface="Cambria Math" panose="02040503050406030204" pitchFamily="18" charset="0"/>
                          </a:rPr>
                          <m:t>1</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𝐻</m:t>
                        </m:r>
                      </m:e>
                      <m:sub>
                        <m:r>
                          <a:rPr lang="en-US" sz="1600" i="1" smtClean="0">
                            <a:solidFill>
                              <a:prstClr val="black"/>
                            </a:solidFill>
                            <a:latin typeface="Cambria Math" panose="02040503050406030204" pitchFamily="18" charset="0"/>
                          </a:rPr>
                          <m:t>2</m:t>
                        </m:r>
                      </m:sub>
                    </m:sSub>
                  </m:oMath>
                </a14:m>
                <a:r>
                  <a:rPr lang="en-US" sz="1600" dirty="0">
                    <a:solidFill>
                      <a:prstClr val="black"/>
                    </a:solidFill>
                  </a:rPr>
                  <a:t>, each of size </a:t>
                </a:r>
                <a14:m>
                  <m:oMath xmlns:m="http://schemas.openxmlformats.org/officeDocument/2006/math">
                    <m:r>
                      <a:rPr lang="en-US" sz="1600" i="1" dirty="0" smtClean="0">
                        <a:solidFill>
                          <a:prstClr val="black"/>
                        </a:solidFill>
                        <a:latin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m:t>
                    </m:r>
                    <m:r>
                      <a:rPr lang="en-US" sz="1600" i="1" smtClean="0">
                        <a:solidFill>
                          <a:prstClr val="black"/>
                        </a:solidFill>
                        <a:latin typeface="Cambria Math" panose="02040503050406030204" pitchFamily="18" charset="0"/>
                        <a:ea typeface="Cambria Math" panose="02040503050406030204" pitchFamily="18" charset="0"/>
                      </a:rPr>
                      <m:t>𝐵</m:t>
                    </m:r>
                  </m:oMath>
                </a14:m>
                <a:r>
                  <a:rPr lang="en-US" sz="1600" dirty="0">
                    <a:solidFill>
                      <a:prstClr val="black"/>
                    </a:solidFill>
                  </a:rPr>
                  <a:t>. Next, compute the minimum and maximum of each of the components found in the training data (irrespective of class). Let us call these limits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smtClean="0">
                            <a:solidFill>
                              <a:prstClr val="black"/>
                            </a:solidFill>
                            <a:latin typeface="Cambria Math" panose="02040503050406030204" pitchFamily="18" charset="0"/>
                            <a:ea typeface="Cambria Math" panose="02040503050406030204" pitchFamily="18" charset="0"/>
                          </a:rPr>
                          <m:t>min</m:t>
                        </m:r>
                        <m:r>
                          <a:rPr lang="en-US" sz="1600" smtClean="0">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m:t>
                        </m:r>
                        <m:r>
                          <m:rPr>
                            <m:sty m:val="p"/>
                          </m:rPr>
                          <a:rPr lang="en-US" sz="1600" smtClean="0">
                            <a:solidFill>
                              <a:prstClr val="black"/>
                            </a:solidFill>
                            <a:latin typeface="Cambria Math" panose="02040503050406030204" pitchFamily="18" charset="0"/>
                            <a:ea typeface="Cambria Math" panose="02040503050406030204" pitchFamily="18" charset="0"/>
                          </a:rPr>
                          <m:t>ax</m:t>
                        </m:r>
                        <m:r>
                          <a:rPr lang="en-US" sz="1600" i="1">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smtClean="0">
                            <a:solidFill>
                              <a:prstClr val="black"/>
                            </a:solidFill>
                            <a:latin typeface="Cambria Math" panose="02040503050406030204" pitchFamily="18" charset="0"/>
                            <a:ea typeface="Cambria Math" panose="02040503050406030204" pitchFamily="18" charset="0"/>
                          </a:rPr>
                          <m:t>2</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max</m:t>
                        </m:r>
                        <m:r>
                          <a:rPr lang="en-US" sz="1600" smtClean="0">
                            <a:solidFill>
                              <a:prstClr val="black"/>
                            </a:solidFill>
                            <a:latin typeface="Cambria Math" panose="02040503050406030204" pitchFamily="18" charset="0"/>
                            <a:ea typeface="Cambria Math" panose="02040503050406030204" pitchFamily="18" charset="0"/>
                          </a:rPr>
                          <m:t>2</m:t>
                        </m:r>
                      </m:sub>
                    </m:sSub>
                  </m:oMath>
                </a14:m>
                <a:r>
                  <a:rPr lang="en-US" sz="1600" dirty="0">
                    <a:solidFill>
                      <a:prstClr val="black"/>
                    </a:solidFill>
                  </a:rPr>
                  <a:t>. The elements of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smtClean="0">
                            <a:solidFill>
                              <a:prstClr val="black"/>
                            </a:solidFill>
                            <a:latin typeface="Cambria Math" panose="02040503050406030204" pitchFamily="18" charset="0"/>
                            <a:ea typeface="Cambria Math" panose="02040503050406030204" pitchFamily="18" charset="0"/>
                          </a:rPr>
                          <m:t>𝐻</m:t>
                        </m:r>
                      </m:e>
                      <m:sub>
                        <m:r>
                          <a:rPr lang="en-US" sz="1600" i="1">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𝐻</m:t>
                        </m:r>
                      </m:e>
                      <m:sub>
                        <m:r>
                          <a:rPr lang="en-US" sz="1600" i="1" smtClean="0">
                            <a:solidFill>
                              <a:prstClr val="black"/>
                            </a:solidFill>
                            <a:latin typeface="Cambria Math" panose="02040503050406030204" pitchFamily="18" charset="0"/>
                            <a:ea typeface="Cambria Math" panose="02040503050406030204" pitchFamily="18" charset="0"/>
                          </a:rPr>
                          <m:t>2</m:t>
                        </m:r>
                      </m:sub>
                    </m:sSub>
                  </m:oMath>
                </a14:m>
                <a:r>
                  <a:rPr lang="en-US" sz="1600" dirty="0">
                    <a:solidFill>
                      <a:prstClr val="black"/>
                    </a:solidFill>
                  </a:rPr>
                  <a:t> will now be subjected to a sequence of updating operations till the histograms are built up.</a:t>
                </a:r>
              </a:p>
              <a:p>
                <a:pPr marL="285750" indent="-285750">
                  <a:buFont typeface="Wingdings" panose="05000000000000000000" pitchFamily="2" charset="2"/>
                  <a:buChar char="q"/>
                </a:pPr>
                <a:r>
                  <a:rPr lang="en-US" sz="1600" dirty="0">
                    <a:solidFill>
                      <a:prstClr val="black"/>
                    </a:solidFill>
                  </a:rPr>
                  <a:t>To build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𝐻</m:t>
                        </m:r>
                      </m:e>
                      <m:sub>
                        <m:r>
                          <a:rPr lang="en-US" sz="1600" i="1">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do the following </a:t>
                </a:r>
                <a:r>
                  <a:rPr lang="en-US" sz="1600" b="1" u="sng" dirty="0">
                    <a:solidFill>
                      <a:prstClr val="black"/>
                    </a:solidFill>
                  </a:rPr>
                  <a:t>for every </a:t>
                </a:r>
                <a14:m>
                  <m:oMath xmlns:m="http://schemas.openxmlformats.org/officeDocument/2006/math">
                    <m:d>
                      <m:dPr>
                        <m:begChr m:val="{"/>
                        <m:endChr m:val="}"/>
                        <m:ctrlPr>
                          <a:rPr lang="en-US" sz="1400" b="1" i="1" u="sng">
                            <a:solidFill>
                              <a:prstClr val="black"/>
                            </a:solidFill>
                            <a:latin typeface="Cambria Math" panose="02040503050406030204" pitchFamily="18" charset="0"/>
                          </a:rPr>
                        </m:ctrlPr>
                      </m:dPr>
                      <m:e>
                        <m:sSub>
                          <m:sSubPr>
                            <m:ctrlPr>
                              <a:rPr lang="en-US" sz="1600" b="1" i="1" u="sng">
                                <a:solidFill>
                                  <a:prstClr val="black"/>
                                </a:solidFill>
                                <a:latin typeface="Cambria Math" panose="02040503050406030204" pitchFamily="18" charset="0"/>
                                <a:ea typeface="Cambria Math" panose="02040503050406030204" pitchFamily="18" charset="0"/>
                              </a:rPr>
                            </m:ctrlPr>
                          </m:sSubPr>
                          <m:e>
                            <m:r>
                              <a:rPr lang="en-US" sz="1600" b="1" i="1" u="sng">
                                <a:solidFill>
                                  <a:prstClr val="black"/>
                                </a:solidFill>
                                <a:latin typeface="Cambria Math" panose="02040503050406030204" pitchFamily="18" charset="0"/>
                                <a:ea typeface="Cambria Math" panose="02040503050406030204" pitchFamily="18" charset="0"/>
                              </a:rPr>
                              <m:t>𝒑</m:t>
                            </m:r>
                          </m:e>
                          <m:sub>
                            <m:r>
                              <a:rPr lang="en-US" sz="1600" b="1" u="sng">
                                <a:solidFill>
                                  <a:prstClr val="black"/>
                                </a:solidFill>
                                <a:latin typeface="Cambria Math" panose="02040503050406030204" pitchFamily="18" charset="0"/>
                                <a:ea typeface="Cambria Math" panose="02040503050406030204" pitchFamily="18" charset="0"/>
                              </a:rPr>
                              <m:t>𝐢𝟏</m:t>
                            </m:r>
                          </m:sub>
                        </m:sSub>
                        <m:r>
                          <a:rPr lang="en-US" sz="1600" b="1" u="sng">
                            <a:solidFill>
                              <a:prstClr val="black"/>
                            </a:solidFill>
                            <a:latin typeface="Cambria Math" panose="02040503050406030204" pitchFamily="18" charset="0"/>
                            <a:ea typeface="Cambria Math" panose="02040503050406030204" pitchFamily="18" charset="0"/>
                          </a:rPr>
                          <m:t>,</m:t>
                        </m:r>
                        <m:sSub>
                          <m:sSubPr>
                            <m:ctrlPr>
                              <a:rPr lang="en-US" sz="1600" b="1" i="1" u="sng">
                                <a:solidFill>
                                  <a:prstClr val="black"/>
                                </a:solidFill>
                                <a:latin typeface="Cambria Math" panose="02040503050406030204" pitchFamily="18" charset="0"/>
                                <a:ea typeface="Cambria Math" panose="02040503050406030204" pitchFamily="18" charset="0"/>
                              </a:rPr>
                            </m:ctrlPr>
                          </m:sSubPr>
                          <m:e>
                            <m:r>
                              <a:rPr lang="en-US" sz="1600" b="1" i="1" u="sng">
                                <a:solidFill>
                                  <a:prstClr val="black"/>
                                </a:solidFill>
                                <a:latin typeface="Cambria Math" panose="02040503050406030204" pitchFamily="18" charset="0"/>
                                <a:ea typeface="Cambria Math" panose="02040503050406030204" pitchFamily="18" charset="0"/>
                              </a:rPr>
                              <m:t>𝒑</m:t>
                            </m:r>
                          </m:e>
                          <m:sub>
                            <m:r>
                              <a:rPr lang="en-US" sz="1600" b="1" u="sng">
                                <a:solidFill>
                                  <a:prstClr val="black"/>
                                </a:solidFill>
                                <a:latin typeface="Cambria Math" panose="02040503050406030204" pitchFamily="18" charset="0"/>
                                <a:ea typeface="Cambria Math" panose="02040503050406030204" pitchFamily="18" charset="0"/>
                              </a:rPr>
                              <m:t>𝐢𝟐</m:t>
                            </m:r>
                          </m:sub>
                        </m:sSub>
                      </m:e>
                    </m:d>
                  </m:oMath>
                </a14:m>
                <a:r>
                  <a:rPr lang="en-US" sz="1600" b="1" u="sng" dirty="0">
                    <a:solidFill>
                      <a:prstClr val="black"/>
                    </a:solidFill>
                  </a:rPr>
                  <a:t> pair belonging to Class 1:</a:t>
                </a:r>
              </a:p>
              <a:p>
                <a:pPr marL="742950" lvl="1" indent="-285750">
                  <a:buFont typeface="Wingdings" panose="05000000000000000000" pitchFamily="2" charset="2"/>
                  <a:buChar char="q"/>
                </a:pPr>
                <a:r>
                  <a:rPr lang="en-US" sz="1600" dirty="0">
                    <a:solidFill>
                      <a:prstClr val="black"/>
                    </a:solidFill>
                  </a:rPr>
                  <a:t>Transform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a:rPr lang="en-US" sz="1600" i="1">
                                <a:solidFill>
                                  <a:prstClr val="black"/>
                                </a:solidFill>
                                <a:latin typeface="Cambria Math" panose="02040503050406030204" pitchFamily="18" charset="0"/>
                                <a:ea typeface="Cambria Math" panose="02040503050406030204" pitchFamily="18" charset="0"/>
                              </a:rPr>
                              <m:t>𝑖</m:t>
                            </m:r>
                            <m:r>
                              <a:rPr lang="en-US" sz="1600" i="1">
                                <a:solidFill>
                                  <a:prstClr val="black"/>
                                </a:solidFill>
                                <a:latin typeface="Cambria Math" panose="02040503050406030204" pitchFamily="18" charset="0"/>
                                <a:ea typeface="Cambria Math" panose="02040503050406030204" pitchFamily="18" charset="0"/>
                              </a:rPr>
                              <m:t>1</m:t>
                            </m:r>
                          </m:sub>
                        </m:sSub>
                        <m:r>
                          <a:rPr lang="en-US" sz="1600">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a:rPr lang="en-US" sz="1600" i="1">
                                <a:solidFill>
                                  <a:prstClr val="black"/>
                                </a:solidFill>
                                <a:latin typeface="Cambria Math" panose="02040503050406030204" pitchFamily="18" charset="0"/>
                                <a:ea typeface="Cambria Math" panose="02040503050406030204" pitchFamily="18" charset="0"/>
                              </a:rPr>
                              <m:t>𝑖</m:t>
                            </m:r>
                            <m:r>
                              <a:rPr lang="en-US" sz="1600" i="1">
                                <a:solidFill>
                                  <a:prstClr val="black"/>
                                </a:solidFill>
                                <a:latin typeface="Cambria Math" panose="02040503050406030204" pitchFamily="18" charset="0"/>
                                <a:ea typeface="Cambria Math" panose="02040503050406030204" pitchFamily="18" charset="0"/>
                              </a:rPr>
                              <m:t>2</m:t>
                            </m:r>
                          </m:sub>
                        </m:sSub>
                      </m:e>
                    </m:d>
                  </m:oMath>
                </a14:m>
                <a:r>
                  <a:rPr lang="en-US" sz="1600" dirty="0">
                    <a:solidFill>
                      <a:prstClr val="black"/>
                    </a:solidFill>
                  </a:rPr>
                  <a:t> to row-column indices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 </m:t>
                        </m:r>
                      </m:e>
                    </m:d>
                  </m:oMath>
                </a14:m>
                <a:r>
                  <a:rPr lang="en-US" sz="1600" dirty="0">
                    <a:solidFill>
                      <a:prstClr val="black"/>
                    </a:solidFill>
                  </a:rPr>
                  <a:t> using</a:t>
                </a:r>
              </a:p>
              <a:p>
                <a:pPr lvl="1"/>
                <a:r>
                  <a:rPr lang="en-US" sz="1600" dirty="0">
                    <a:solidFill>
                      <a:prstClr val="black"/>
                    </a:solidFill>
                  </a:rPr>
                  <a:t>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𝑟</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a:rPr lang="en-US" sz="1600" i="1">
                                        <a:solidFill>
                                          <a:prstClr val="black"/>
                                        </a:solidFill>
                                        <a:latin typeface="Cambria Math" panose="02040503050406030204" pitchFamily="18" charset="0"/>
                                        <a:ea typeface="Cambria Math" panose="02040503050406030204" pitchFamily="18" charset="0"/>
                                      </a:rPr>
                                      <m:t>𝑖</m:t>
                                    </m:r>
                                    <m:r>
                                      <a:rPr lang="en-US" sz="1600" i="1">
                                        <a:solidFill>
                                          <a:prstClr val="black"/>
                                        </a:solidFill>
                                        <a:latin typeface="Cambria Math" panose="02040503050406030204" pitchFamily="18" charset="0"/>
                                        <a:ea typeface="Cambria Math" panose="02040503050406030204" pitchFamily="18" charset="0"/>
                                      </a:rPr>
                                      <m:t>1</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i="1">
                                        <a:solidFill>
                                          <a:prstClr val="black"/>
                                        </a:solidFill>
                                        <a:latin typeface="Cambria Math" panose="02040503050406030204" pitchFamily="18" charset="0"/>
                                        <a:ea typeface="Cambria Math" panose="02040503050406030204" pitchFamily="18" charset="0"/>
                                      </a:rPr>
                                      <m:t>1</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max</m:t>
                                    </m:r>
                                    <m:r>
                                      <a:rPr lang="en-US" sz="1600" i="1">
                                        <a:solidFill>
                                          <a:prstClr val="black"/>
                                        </a:solidFill>
                                        <a:latin typeface="Cambria Math" panose="02040503050406030204" pitchFamily="18" charset="0"/>
                                        <a:ea typeface="Cambria Math" panose="02040503050406030204" pitchFamily="18" charset="0"/>
                                      </a:rPr>
                                      <m:t>1</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i="1">
                                        <a:solidFill>
                                          <a:prstClr val="black"/>
                                        </a:solidFill>
                                        <a:latin typeface="Cambria Math" panose="02040503050406030204" pitchFamily="18" charset="0"/>
                                        <a:ea typeface="Cambria Math" panose="02040503050406030204" pitchFamily="18" charset="0"/>
                                      </a:rPr>
                                      <m:t>1</m:t>
                                    </m:r>
                                  </m:sub>
                                </m:sSub>
                              </m:den>
                            </m:f>
                          </m:e>
                        </m:d>
                      </m:e>
                    </m:d>
                  </m:oMath>
                </a14:m>
                <a:endParaRPr lang="en-US" sz="1600" dirty="0">
                  <a:solidFill>
                    <a:prstClr val="black"/>
                  </a:solidFill>
                </a:endParaRPr>
              </a:p>
              <a:p>
                <a:pPr lvl="1"/>
                <a:r>
                  <a:rPr lang="en-US" sz="1600" dirty="0">
                    <a:solidFill>
                      <a:prstClr val="black"/>
                    </a:solidFill>
                  </a:rPr>
                  <a:t>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a:rPr lang="en-US" sz="1600" i="1">
                                        <a:solidFill>
                                          <a:prstClr val="black"/>
                                        </a:solidFill>
                                        <a:latin typeface="Cambria Math" panose="02040503050406030204" pitchFamily="18" charset="0"/>
                                        <a:ea typeface="Cambria Math" panose="02040503050406030204" pitchFamily="18" charset="0"/>
                                      </a:rPr>
                                      <m:t>𝑖</m:t>
                                    </m:r>
                                    <m:r>
                                      <a:rPr lang="en-US" sz="1600" i="1">
                                        <a:solidFill>
                                          <a:prstClr val="black"/>
                                        </a:solidFill>
                                        <a:latin typeface="Cambria Math" panose="02040503050406030204" pitchFamily="18" charset="0"/>
                                        <a:ea typeface="Cambria Math" panose="02040503050406030204" pitchFamily="18" charset="0"/>
                                      </a:rPr>
                                      <m:t>2</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a:solidFill>
                                          <a:prstClr val="black"/>
                                        </a:solidFill>
                                        <a:latin typeface="Cambria Math" panose="02040503050406030204" pitchFamily="18" charset="0"/>
                                        <a:ea typeface="Cambria Math" panose="02040503050406030204" pitchFamily="18" charset="0"/>
                                      </a:rPr>
                                      <m:t>2</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max</m:t>
                                    </m:r>
                                    <m:r>
                                      <a:rPr lang="en-US" sz="1600">
                                        <a:solidFill>
                                          <a:prstClr val="black"/>
                                        </a:solidFill>
                                        <a:latin typeface="Cambria Math" panose="02040503050406030204" pitchFamily="18" charset="0"/>
                                        <a:ea typeface="Cambria Math" panose="02040503050406030204" pitchFamily="18" charset="0"/>
                                      </a:rPr>
                                      <m:t>2</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a:solidFill>
                                          <a:prstClr val="black"/>
                                        </a:solidFill>
                                        <a:latin typeface="Cambria Math" panose="02040503050406030204" pitchFamily="18" charset="0"/>
                                        <a:ea typeface="Cambria Math" panose="02040503050406030204" pitchFamily="18" charset="0"/>
                                      </a:rPr>
                                      <m:t>2</m:t>
                                    </m:r>
                                  </m:sub>
                                </m:sSub>
                              </m:den>
                            </m:f>
                          </m:e>
                        </m:d>
                      </m:e>
                    </m:d>
                  </m:oMath>
                </a14:m>
                <a:endParaRPr lang="en-US" sz="1600" dirty="0">
                  <a:solidFill>
                    <a:prstClr val="black"/>
                  </a:solidFill>
                </a:endParaRPr>
              </a:p>
              <a:p>
                <a:pPr marL="742950" lvl="1" indent="-285750">
                  <a:buFont typeface="Wingdings" panose="05000000000000000000" pitchFamily="2" charset="2"/>
                  <a:buChar char="q"/>
                </a:pPr>
                <a:r>
                  <a:rPr lang="en-US" sz="1600" dirty="0">
                    <a:solidFill>
                      <a:prstClr val="black"/>
                    </a:solidFill>
                  </a:rPr>
                  <a:t>Add 1 to the element of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𝐻</m:t>
                        </m:r>
                      </m:e>
                      <m:sub>
                        <m:r>
                          <a:rPr lang="en-US" sz="1600" i="1">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indexed by row-column indices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 </m:t>
                        </m:r>
                      </m:e>
                    </m:d>
                  </m:oMath>
                </a14:m>
                <a:endParaRPr lang="en-US" sz="1600" dirty="0">
                  <a:solidFill>
                    <a:prstClr val="black"/>
                  </a:solidFill>
                </a:endParaRPr>
              </a:p>
              <a:p>
                <a:pPr marL="285750" indent="-285750">
                  <a:buFont typeface="Wingdings" panose="05000000000000000000" pitchFamily="2" charset="2"/>
                  <a:buChar char="q"/>
                </a:pPr>
                <a:r>
                  <a:rPr lang="en-US" sz="1600" dirty="0">
                    <a:solidFill>
                      <a:prstClr val="black"/>
                    </a:solidFill>
                  </a:rPr>
                  <a:t>To build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𝐻</m:t>
                        </m:r>
                      </m:e>
                      <m:sub>
                        <m:r>
                          <a:rPr lang="en-US" sz="1600" i="1">
                            <a:solidFill>
                              <a:prstClr val="black"/>
                            </a:solidFill>
                            <a:latin typeface="Cambria Math" panose="02040503050406030204" pitchFamily="18" charset="0"/>
                            <a:ea typeface="Cambria Math" panose="02040503050406030204" pitchFamily="18" charset="0"/>
                          </a:rPr>
                          <m:t>2</m:t>
                        </m:r>
                      </m:sub>
                    </m:sSub>
                  </m:oMath>
                </a14:m>
                <a:r>
                  <a:rPr lang="en-US" sz="1600" dirty="0">
                    <a:solidFill>
                      <a:prstClr val="black"/>
                    </a:solidFill>
                  </a:rPr>
                  <a:t>, follow the same procedure, except this time draw </a:t>
                </a:r>
                <a14:m>
                  <m:oMath xmlns:m="http://schemas.openxmlformats.org/officeDocument/2006/math">
                    <m:d>
                      <m:dPr>
                        <m:begChr m:val="{"/>
                        <m:endChr m:val="}"/>
                        <m:ctrlPr>
                          <a:rPr lang="en-US" sz="1400" b="1" i="1" u="sng">
                            <a:solidFill>
                              <a:prstClr val="black"/>
                            </a:solidFill>
                            <a:latin typeface="Cambria Math" panose="02040503050406030204" pitchFamily="18" charset="0"/>
                          </a:rPr>
                        </m:ctrlPr>
                      </m:dPr>
                      <m:e>
                        <m:sSub>
                          <m:sSubPr>
                            <m:ctrlPr>
                              <a:rPr lang="en-US" sz="1600" b="1" i="1" u="sng">
                                <a:solidFill>
                                  <a:prstClr val="black"/>
                                </a:solidFill>
                                <a:latin typeface="Cambria Math" panose="02040503050406030204" pitchFamily="18" charset="0"/>
                                <a:ea typeface="Cambria Math" panose="02040503050406030204" pitchFamily="18" charset="0"/>
                              </a:rPr>
                            </m:ctrlPr>
                          </m:sSubPr>
                          <m:e>
                            <m:r>
                              <a:rPr lang="en-US" sz="1600" b="1" i="1" u="sng">
                                <a:solidFill>
                                  <a:prstClr val="black"/>
                                </a:solidFill>
                                <a:latin typeface="Cambria Math" panose="02040503050406030204" pitchFamily="18" charset="0"/>
                                <a:ea typeface="Cambria Math" panose="02040503050406030204" pitchFamily="18" charset="0"/>
                              </a:rPr>
                              <m:t>𝒑</m:t>
                            </m:r>
                          </m:e>
                          <m:sub>
                            <m:r>
                              <a:rPr lang="en-US" sz="1600" b="1" u="sng">
                                <a:solidFill>
                                  <a:prstClr val="black"/>
                                </a:solidFill>
                                <a:latin typeface="Cambria Math" panose="02040503050406030204" pitchFamily="18" charset="0"/>
                                <a:ea typeface="Cambria Math" panose="02040503050406030204" pitchFamily="18" charset="0"/>
                              </a:rPr>
                              <m:t>𝐢𝟏</m:t>
                            </m:r>
                          </m:sub>
                        </m:sSub>
                        <m:r>
                          <a:rPr lang="en-US" sz="1600" b="1" u="sng">
                            <a:solidFill>
                              <a:prstClr val="black"/>
                            </a:solidFill>
                            <a:latin typeface="Cambria Math" panose="02040503050406030204" pitchFamily="18" charset="0"/>
                            <a:ea typeface="Cambria Math" panose="02040503050406030204" pitchFamily="18" charset="0"/>
                          </a:rPr>
                          <m:t>,</m:t>
                        </m:r>
                        <m:sSub>
                          <m:sSubPr>
                            <m:ctrlPr>
                              <a:rPr lang="en-US" sz="1600" b="1" i="1" u="sng">
                                <a:solidFill>
                                  <a:prstClr val="black"/>
                                </a:solidFill>
                                <a:latin typeface="Cambria Math" panose="02040503050406030204" pitchFamily="18" charset="0"/>
                                <a:ea typeface="Cambria Math" panose="02040503050406030204" pitchFamily="18" charset="0"/>
                              </a:rPr>
                            </m:ctrlPr>
                          </m:sSubPr>
                          <m:e>
                            <m:r>
                              <a:rPr lang="en-US" sz="1600" b="1" i="1" u="sng">
                                <a:solidFill>
                                  <a:prstClr val="black"/>
                                </a:solidFill>
                                <a:latin typeface="Cambria Math" panose="02040503050406030204" pitchFamily="18" charset="0"/>
                                <a:ea typeface="Cambria Math" panose="02040503050406030204" pitchFamily="18" charset="0"/>
                              </a:rPr>
                              <m:t>𝒑</m:t>
                            </m:r>
                          </m:e>
                          <m:sub>
                            <m:r>
                              <a:rPr lang="en-US" sz="1600" b="1" u="sng">
                                <a:solidFill>
                                  <a:prstClr val="black"/>
                                </a:solidFill>
                                <a:latin typeface="Cambria Math" panose="02040503050406030204" pitchFamily="18" charset="0"/>
                                <a:ea typeface="Cambria Math" panose="02040503050406030204" pitchFamily="18" charset="0"/>
                              </a:rPr>
                              <m:t>𝐢𝟐</m:t>
                            </m:r>
                          </m:sub>
                        </m:sSub>
                      </m:e>
                    </m:d>
                  </m:oMath>
                </a14:m>
                <a:r>
                  <a:rPr lang="en-US" sz="1600" b="1" u="sng" dirty="0">
                    <a:solidFill>
                      <a:prstClr val="black"/>
                    </a:solidFill>
                  </a:rPr>
                  <a:t> pairs belonging to Class 2</a:t>
                </a:r>
              </a:p>
              <a:p>
                <a:pPr marL="285750" indent="-285750">
                  <a:buFont typeface="Wingdings" panose="05000000000000000000" pitchFamily="2" charset="2"/>
                  <a:buChar char="q"/>
                </a:pPr>
                <a:r>
                  <a:rPr lang="en-US" sz="1600" dirty="0">
                    <a:solidFill>
                      <a:prstClr val="black"/>
                    </a:solidFill>
                  </a:rPr>
                  <a:t>The appearance of the histograms (</a:t>
                </a:r>
                <a14:m>
                  <m:oMath xmlns:m="http://schemas.openxmlformats.org/officeDocument/2006/math">
                    <m:r>
                      <a:rPr lang="en-US" sz="1600" i="1" dirty="0">
                        <a:solidFill>
                          <a:prstClr val="black"/>
                        </a:solidFill>
                        <a:latin typeface="Cambria Math" panose="02040503050406030204" pitchFamily="18" charset="0"/>
                      </a:rPr>
                      <m:t>𝑀</m:t>
                    </m:r>
                    <m:r>
                      <a:rPr lang="en-US" sz="1600" i="1" dirty="0">
                        <a:solidFill>
                          <a:prstClr val="black"/>
                        </a:solidFill>
                        <a:latin typeface="Cambria Math" panose="02040503050406030204" pitchFamily="18" charset="0"/>
                      </a:rPr>
                      <m:t>=25</m:t>
                    </m:r>
                  </m:oMath>
                </a14:m>
                <a:r>
                  <a:rPr lang="en-US" sz="1600" dirty="0">
                    <a:solidFill>
                      <a:prstClr val="black"/>
                    </a:solidFill>
                  </a:rPr>
                  <a:t>) is shown on the next slide.</a:t>
                </a:r>
              </a:p>
            </p:txBody>
          </p:sp>
        </mc:Choice>
        <mc:Fallback xmlns="">
          <p:sp>
            <p:nvSpPr>
              <p:cNvPr id="6" name="TextBox 5"/>
              <p:cNvSpPr txBox="1">
                <a:spLocks noRot="1" noChangeAspect="1" noMove="1" noResize="1" noEditPoints="1" noAdjustHandles="1" noChangeArrowheads="1" noChangeShapeType="1" noTextEdit="1"/>
              </p:cNvSpPr>
              <p:nvPr/>
            </p:nvSpPr>
            <p:spPr>
              <a:xfrm>
                <a:off x="88333" y="952169"/>
                <a:ext cx="8780459" cy="5245795"/>
              </a:xfrm>
              <a:prstGeom prst="rect">
                <a:avLst/>
              </a:prstGeom>
              <a:blipFill>
                <a:blip r:embed="rId3"/>
                <a:stretch>
                  <a:fillRect l="-278" t="-348" r="-555" b="-581"/>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2D </a:t>
            </a:r>
            <a:r>
              <a:rPr lang="en-US" dirty="0" err="1"/>
              <a:t>Histogams</a:t>
            </a:r>
            <a:r>
              <a:rPr lang="en-US" dirty="0"/>
              <a:t>: Creating the classifier</a:t>
            </a:r>
          </a:p>
        </p:txBody>
      </p:sp>
    </p:spTree>
    <p:extLst>
      <p:ext uri="{BB962C8B-B14F-4D97-AF65-F5344CB8AC3E}">
        <p14:creationId xmlns:p14="http://schemas.microsoft.com/office/powerpoint/2010/main" val="17150293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97760" y="581529"/>
                <a:ext cx="8626501"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do I use the histograms to classify a given 784 element feature vector </a:t>
                </a:r>
                <a14:m>
                  <m:oMath xmlns:m="http://schemas.openxmlformats.org/officeDocument/2006/math">
                    <m:r>
                      <a:rPr lang="en-US" b="1" i="1" smtClean="0">
                        <a:solidFill>
                          <a:prstClr val="black"/>
                        </a:solidFill>
                        <a:latin typeface="Cambria Math" panose="02040503050406030204" pitchFamily="18" charset="0"/>
                      </a:rPr>
                      <m:t>𝒙</m:t>
                    </m:r>
                  </m:oMath>
                </a14:m>
                <a:r>
                  <a:rPr lang="en-US" i="1" dirty="0">
                    <a:solidFill>
                      <a:prstClr val="black"/>
                    </a:solidFill>
                  </a:rPr>
                  <a:t>?</a:t>
                </a:r>
              </a:p>
            </p:txBody>
          </p:sp>
        </mc:Choice>
        <mc:Fallback xmlns="">
          <p:sp>
            <p:nvSpPr>
              <p:cNvPr id="30" name="TextBox 29"/>
              <p:cNvSpPr txBox="1">
                <a:spLocks noRot="1" noChangeAspect="1" noMove="1" noResize="1" noEditPoints="1" noAdjustHandles="1" noChangeArrowheads="1" noChangeShapeType="1" noTextEdit="1"/>
              </p:cNvSpPr>
              <p:nvPr/>
            </p:nvSpPr>
            <p:spPr>
              <a:xfrm>
                <a:off x="97760" y="581529"/>
                <a:ext cx="8626501" cy="369332"/>
              </a:xfrm>
              <a:prstGeom prst="rect">
                <a:avLst/>
              </a:prstGeom>
              <a:blipFill rotWithShape="0">
                <a:blip r:embed="rId2"/>
                <a:stretch>
                  <a:fillRect l="-565"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97760" y="1025966"/>
                <a:ext cx="8780459" cy="2182777"/>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Subtract the mean vector computed previously to calculate </a:t>
                </a:r>
                <a14:m>
                  <m:oMath xmlns:m="http://schemas.openxmlformats.org/officeDocument/2006/math">
                    <m:r>
                      <a:rPr lang="en-US" sz="1400" b="1" i="1" smtClean="0">
                        <a:solidFill>
                          <a:prstClr val="black"/>
                        </a:solidFill>
                        <a:latin typeface="Cambria Math" panose="02040503050406030204" pitchFamily="18" charset="0"/>
                      </a:rPr>
                      <m:t>𝒛</m:t>
                    </m:r>
                    <m:r>
                      <a:rPr lang="en-US" sz="1400" i="1" smtClean="0">
                        <a:solidFill>
                          <a:prstClr val="black"/>
                        </a:solidFill>
                        <a:latin typeface="Cambria Math" panose="02040503050406030204" pitchFamily="18" charset="0"/>
                      </a:rPr>
                      <m:t>=</m:t>
                    </m:r>
                    <m:r>
                      <a:rPr lang="en-US" sz="1400" b="1" i="1" smtClean="0">
                        <a:solidFill>
                          <a:prstClr val="black"/>
                        </a:solidFill>
                        <a:latin typeface="Cambria Math" panose="02040503050406030204" pitchFamily="18" charset="0"/>
                      </a:rPr>
                      <m:t>𝒙</m:t>
                    </m:r>
                    <m:r>
                      <a:rPr lang="en-US" sz="1400" i="1" smtClean="0">
                        <a:solidFill>
                          <a:prstClr val="black"/>
                        </a:solidFill>
                        <a:latin typeface="Cambria Math" panose="02040503050406030204" pitchFamily="18" charset="0"/>
                      </a:rPr>
                      <m:t>−</m:t>
                    </m:r>
                    <m:r>
                      <a:rPr lang="en-US" sz="1400" b="1" i="1" smtClean="0">
                        <a:solidFill>
                          <a:prstClr val="black"/>
                        </a:solidFill>
                        <a:latin typeface="Cambria Math" panose="02040503050406030204" pitchFamily="18" charset="0"/>
                        <a:ea typeface="Cambria Math" panose="02040503050406030204" pitchFamily="18" charset="0"/>
                      </a:rPr>
                      <m:t>𝝁</m:t>
                    </m:r>
                  </m:oMath>
                </a14:m>
                <a:endParaRPr lang="en-US" sz="1400" b="1" dirty="0">
                  <a:solidFill>
                    <a:prstClr val="black"/>
                  </a:solidFill>
                </a:endParaRPr>
              </a:p>
              <a:p>
                <a:pPr marL="285750" indent="-285750">
                  <a:buFont typeface="Wingdings" panose="05000000000000000000" pitchFamily="2" charset="2"/>
                  <a:buChar char="q"/>
                </a:pPr>
                <a:r>
                  <a:rPr lang="en-US" sz="1400" dirty="0">
                    <a:solidFill>
                      <a:prstClr val="black"/>
                    </a:solidFill>
                  </a:rPr>
                  <a:t>Find the first two principal components of </a:t>
                </a:r>
                <a14:m>
                  <m:oMath xmlns:m="http://schemas.openxmlformats.org/officeDocument/2006/math">
                    <m:r>
                      <a:rPr lang="en-US" sz="1400" b="1" i="1" smtClean="0">
                        <a:solidFill>
                          <a:prstClr val="black"/>
                        </a:solidFill>
                        <a:latin typeface="Cambria Math" panose="02040503050406030204" pitchFamily="18" charset="0"/>
                      </a:rPr>
                      <m:t>𝒛</m:t>
                    </m:r>
                  </m:oMath>
                </a14:m>
                <a:r>
                  <a:rPr lang="en-US" sz="1400" dirty="0">
                    <a:solidFill>
                      <a:prstClr val="black"/>
                    </a:solidFill>
                  </a:rPr>
                  <a:t> as </a:t>
                </a:r>
                <a14:m>
                  <m:oMath xmlns:m="http://schemas.openxmlformats.org/officeDocument/2006/math">
                    <m:d>
                      <m:dPr>
                        <m:begChr m:val="{"/>
                        <m:endChr m:val="}"/>
                        <m:ctrlPr>
                          <a:rPr lang="en-US" sz="1400" i="1" smtClean="0">
                            <a:solidFill>
                              <a:prstClr val="black"/>
                            </a:solidFill>
                            <a:latin typeface="Cambria Math" panose="02040503050406030204" pitchFamily="18" charset="0"/>
                          </a:rPr>
                        </m:ctrlPr>
                      </m:dPr>
                      <m:e>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𝑝</m:t>
                            </m:r>
                          </m:e>
                          <m:sub>
                            <m:r>
                              <a:rPr lang="en-US" sz="1400" i="1" smtClean="0">
                                <a:solidFill>
                                  <a:prstClr val="black"/>
                                </a:solidFill>
                                <a:latin typeface="Cambria Math" panose="02040503050406030204" pitchFamily="18" charset="0"/>
                              </a:rPr>
                              <m:t>1</m:t>
                            </m:r>
                          </m:sub>
                        </m:sSub>
                        <m:r>
                          <a:rPr lang="en-US" sz="1400" i="1" smtClean="0">
                            <a:solidFill>
                              <a:prstClr val="black"/>
                            </a:solidFill>
                            <a:latin typeface="Cambria Math" panose="02040503050406030204" pitchFamily="18" charset="0"/>
                          </a:rPr>
                          <m:t>,</m:t>
                        </m:r>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𝑝</m:t>
                            </m:r>
                          </m:e>
                          <m:sub>
                            <m:r>
                              <a:rPr lang="en-US" sz="1400" i="1" smtClean="0">
                                <a:solidFill>
                                  <a:prstClr val="black"/>
                                </a:solidFill>
                                <a:latin typeface="Cambria Math" panose="02040503050406030204" pitchFamily="18" charset="0"/>
                              </a:rPr>
                              <m:t>2</m:t>
                            </m:r>
                          </m:sub>
                        </m:sSub>
                      </m:e>
                    </m:d>
                    <m:r>
                      <a:rPr lang="en-US" sz="1400" i="1" smtClean="0">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𝒛</m:t>
                    </m:r>
                    <m:r>
                      <a:rPr lang="en-US" sz="1400" i="1" smtClean="0">
                        <a:solidFill>
                          <a:prstClr val="black"/>
                        </a:solidFill>
                        <a:latin typeface="Cambria Math" panose="02040503050406030204" pitchFamily="18" charset="0"/>
                      </a:rPr>
                      <m:t> </m:t>
                    </m:r>
                    <m:sSup>
                      <m:sSupPr>
                        <m:ctrlPr>
                          <a:rPr lang="en-US" sz="1400" i="1" smtClean="0">
                            <a:solidFill>
                              <a:prstClr val="black"/>
                            </a:solidFill>
                            <a:latin typeface="Cambria Math" panose="02040503050406030204" pitchFamily="18" charset="0"/>
                          </a:rPr>
                        </m:ctrlPr>
                      </m:sSupPr>
                      <m:e>
                        <m:d>
                          <m:dPr>
                            <m:begChr m:val="["/>
                            <m:endChr m:val="]"/>
                            <m:ctrlPr>
                              <a:rPr lang="en-US" sz="1400" i="1" smtClean="0">
                                <a:solidFill>
                                  <a:prstClr val="black"/>
                                </a:solidFill>
                                <a:latin typeface="Cambria Math" panose="02040503050406030204" pitchFamily="18" charset="0"/>
                              </a:rPr>
                            </m:ctrlPr>
                          </m:dPr>
                          <m:e>
                            <m:m>
                              <m:mPr>
                                <m:mcs>
                                  <m:mc>
                                    <m:mcPr>
                                      <m:count m:val="1"/>
                                      <m:mcJc m:val="center"/>
                                    </m:mcPr>
                                  </m:mc>
                                </m:mcs>
                                <m:ctrlPr>
                                  <a:rPr lang="en-US" sz="1400" i="1" smtClean="0">
                                    <a:solidFill>
                                      <a:prstClr val="black"/>
                                    </a:solidFill>
                                    <a:latin typeface="Cambria Math" panose="02040503050406030204" pitchFamily="18" charset="0"/>
                                  </a:rPr>
                                </m:ctrlPr>
                              </m:mPr>
                              <m:mr>
                                <m:e>
                                  <m:r>
                                    <m:rPr>
                                      <m:sty m:val="p"/>
                                      <m:brk m:alnAt="7"/>
                                    </m:rPr>
                                    <a:rPr lang="en-US" sz="1400" smtClean="0">
                                      <a:solidFill>
                                        <a:prstClr val="black"/>
                                      </a:solidFill>
                                      <a:latin typeface="Cambria Math" panose="02040503050406030204" pitchFamily="18" charset="0"/>
                                    </a:rPr>
                                    <m:t>F</m:t>
                                  </m:r>
                                  <m:r>
                                    <m:rPr>
                                      <m:sty m:val="p"/>
                                    </m:rPr>
                                    <a:rPr lang="en-US" sz="1400" smtClean="0">
                                      <a:solidFill>
                                        <a:prstClr val="black"/>
                                      </a:solidFill>
                                      <a:latin typeface="Cambria Math" panose="02040503050406030204" pitchFamily="18" charset="0"/>
                                    </a:rPr>
                                    <m:t>irst</m:t>
                                  </m:r>
                                  <m:r>
                                    <a:rPr lang="en-US" sz="1400" smtClean="0">
                                      <a:solidFill>
                                        <a:prstClr val="black"/>
                                      </a:solidFill>
                                      <a:latin typeface="Cambria Math" panose="02040503050406030204" pitchFamily="18" charset="0"/>
                                    </a:rPr>
                                    <m:t> </m:t>
                                  </m:r>
                                  <m:r>
                                    <m:rPr>
                                      <m:sty m:val="p"/>
                                    </m:rPr>
                                    <a:rPr lang="en-US" sz="1400" smtClean="0">
                                      <a:solidFill>
                                        <a:prstClr val="black"/>
                                      </a:solidFill>
                                      <a:latin typeface="Cambria Math" panose="02040503050406030204" pitchFamily="18" charset="0"/>
                                    </a:rPr>
                                    <m:t>eigenvector</m:t>
                                  </m:r>
                                </m:e>
                              </m:mr>
                              <m:mr>
                                <m:e>
                                  <m:r>
                                    <m:rPr>
                                      <m:sty m:val="p"/>
                                    </m:rPr>
                                    <a:rPr lang="en-US" sz="1400" smtClean="0">
                                      <a:solidFill>
                                        <a:prstClr val="black"/>
                                      </a:solidFill>
                                      <a:latin typeface="Cambria Math" panose="02040503050406030204" pitchFamily="18" charset="0"/>
                                    </a:rPr>
                                    <m:t>Second</m:t>
                                  </m:r>
                                  <m:r>
                                    <a:rPr lang="en-US" sz="1400">
                                      <a:solidFill>
                                        <a:prstClr val="black"/>
                                      </a:solidFill>
                                      <a:latin typeface="Cambria Math" panose="02040503050406030204" pitchFamily="18" charset="0"/>
                                    </a:rPr>
                                    <m:t> </m:t>
                                  </m:r>
                                  <m:r>
                                    <m:rPr>
                                      <m:sty m:val="p"/>
                                    </m:rPr>
                                    <a:rPr lang="en-US" sz="1400">
                                      <a:solidFill>
                                        <a:prstClr val="black"/>
                                      </a:solidFill>
                                      <a:latin typeface="Cambria Math" panose="02040503050406030204" pitchFamily="18" charset="0"/>
                                    </a:rPr>
                                    <m:t>eigenvector</m:t>
                                  </m:r>
                                </m:e>
                              </m:mr>
                            </m:m>
                          </m:e>
                        </m:d>
                      </m:e>
                      <m:sup>
                        <m:r>
                          <m:rPr>
                            <m:sty m:val="p"/>
                          </m:rPr>
                          <a:rPr lang="en-US" sz="1400" smtClean="0">
                            <a:solidFill>
                              <a:prstClr val="black"/>
                            </a:solidFill>
                            <a:latin typeface="Cambria Math" panose="02040503050406030204" pitchFamily="18" charset="0"/>
                          </a:rPr>
                          <m:t>T</m:t>
                        </m:r>
                      </m:sup>
                    </m:sSup>
                  </m:oMath>
                </a14:m>
                <a:endParaRPr lang="en-US" sz="1400" dirty="0">
                  <a:solidFill>
                    <a:prstClr val="black"/>
                  </a:solidFill>
                </a:endParaRPr>
              </a:p>
              <a:p>
                <a:pPr marL="285750" lvl="1" indent="-285750">
                  <a:buFont typeface="Wingdings" panose="05000000000000000000" pitchFamily="2" charset="2"/>
                  <a:buChar char="q"/>
                </a:pPr>
                <a:r>
                  <a:rPr lang="en-US" sz="1400" dirty="0">
                    <a:solidFill>
                      <a:prstClr val="black"/>
                    </a:solidFill>
                  </a:rPr>
                  <a:t>Transform </a:t>
                </a:r>
                <a14:m>
                  <m:oMath xmlns:m="http://schemas.openxmlformats.org/officeDocument/2006/math">
                    <m:d>
                      <m:dPr>
                        <m:begChr m:val="{"/>
                        <m:endChr m:val="}"/>
                        <m:ctrlPr>
                          <a:rPr lang="en-US" sz="12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𝑝</m:t>
                            </m:r>
                          </m:e>
                          <m:sub>
                            <m:r>
                              <a:rPr lang="en-US" sz="1400" i="1">
                                <a:solidFill>
                                  <a:prstClr val="black"/>
                                </a:solidFill>
                                <a:latin typeface="Cambria Math" panose="02040503050406030204" pitchFamily="18" charset="0"/>
                                <a:ea typeface="Cambria Math" panose="02040503050406030204" pitchFamily="18" charset="0"/>
                              </a:rPr>
                              <m:t>1</m:t>
                            </m:r>
                          </m:sub>
                        </m:sSub>
                        <m:r>
                          <a:rPr lang="en-US" sz="1400">
                            <a:solidFill>
                              <a:prstClr val="black"/>
                            </a:solidFill>
                            <a:latin typeface="Cambria Math" panose="02040503050406030204" pitchFamily="18" charset="0"/>
                            <a:ea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𝑝</m:t>
                            </m:r>
                          </m:e>
                          <m:sub>
                            <m:r>
                              <a:rPr lang="en-US" sz="1400" i="1">
                                <a:solidFill>
                                  <a:prstClr val="black"/>
                                </a:solidFill>
                                <a:latin typeface="Cambria Math" panose="02040503050406030204" pitchFamily="18" charset="0"/>
                                <a:ea typeface="Cambria Math" panose="02040503050406030204" pitchFamily="18" charset="0"/>
                              </a:rPr>
                              <m:t>2</m:t>
                            </m:r>
                          </m:sub>
                        </m:sSub>
                      </m:e>
                    </m:d>
                  </m:oMath>
                </a14:m>
                <a:r>
                  <a:rPr lang="en-US" sz="1400" dirty="0">
                    <a:solidFill>
                      <a:prstClr val="black"/>
                    </a:solidFill>
                  </a:rPr>
                  <a:t> to row-column indices </a:t>
                </a:r>
                <a14:m>
                  <m:oMath xmlns:m="http://schemas.openxmlformats.org/officeDocument/2006/math">
                    <m:d>
                      <m:dPr>
                        <m:begChr m:val="{"/>
                        <m:endChr m:val="}"/>
                        <m:ctrlPr>
                          <a:rPr lang="en-US" sz="1200" i="1">
                            <a:solidFill>
                              <a:prstClr val="black"/>
                            </a:solidFill>
                            <a:latin typeface="Cambria Math" panose="02040503050406030204" pitchFamily="18" charset="0"/>
                          </a:rPr>
                        </m:ctrlPr>
                      </m:dPr>
                      <m:e>
                        <m:r>
                          <a:rPr lang="en-US" sz="1200" i="1">
                            <a:solidFill>
                              <a:prstClr val="black"/>
                            </a:solidFill>
                            <a:latin typeface="Cambria Math" panose="02040503050406030204" pitchFamily="18" charset="0"/>
                          </a:rPr>
                          <m:t>𝑟</m:t>
                        </m:r>
                        <m:r>
                          <a:rPr lang="en-US" sz="1200" i="1">
                            <a:solidFill>
                              <a:prstClr val="black"/>
                            </a:solidFill>
                            <a:latin typeface="Cambria Math" panose="02040503050406030204" pitchFamily="18" charset="0"/>
                          </a:rPr>
                          <m:t>,</m:t>
                        </m:r>
                        <m:r>
                          <a:rPr lang="en-US" sz="1200" i="1">
                            <a:solidFill>
                              <a:prstClr val="black"/>
                            </a:solidFill>
                            <a:latin typeface="Cambria Math" panose="02040503050406030204" pitchFamily="18" charset="0"/>
                          </a:rPr>
                          <m:t>𝑐</m:t>
                        </m:r>
                        <m:r>
                          <a:rPr lang="en-US" sz="1400" i="1">
                            <a:solidFill>
                              <a:prstClr val="black"/>
                            </a:solidFill>
                            <a:latin typeface="Cambria Math" panose="02040503050406030204" pitchFamily="18" charset="0"/>
                            <a:ea typeface="Cambria Math" panose="02040503050406030204" pitchFamily="18" charset="0"/>
                          </a:rPr>
                          <m:t> </m:t>
                        </m:r>
                      </m:e>
                    </m:d>
                  </m:oMath>
                </a14:m>
                <a:r>
                  <a:rPr lang="en-US" sz="1400" dirty="0">
                    <a:solidFill>
                      <a:prstClr val="black"/>
                    </a:solidFill>
                  </a:rPr>
                  <a:t> as explained on the previous slide</a:t>
                </a:r>
              </a:p>
              <a:p>
                <a:pPr marL="285750" lvl="1" indent="-285750">
                  <a:buFont typeface="Wingdings" panose="05000000000000000000" pitchFamily="2" charset="2"/>
                  <a:buChar char="q"/>
                </a:pPr>
                <a:r>
                  <a:rPr lang="en-US" sz="1400" dirty="0">
                    <a:solidFill>
                      <a:prstClr val="black"/>
                    </a:solidFill>
                  </a:rPr>
                  <a:t>Find the estimated probability of </a:t>
                </a:r>
                <a14:m>
                  <m:oMath xmlns:m="http://schemas.openxmlformats.org/officeDocument/2006/math">
                    <m:r>
                      <a:rPr lang="en-US" sz="1400" b="1" i="1">
                        <a:solidFill>
                          <a:prstClr val="black"/>
                        </a:solidFill>
                        <a:latin typeface="Cambria Math" panose="02040503050406030204" pitchFamily="18" charset="0"/>
                      </a:rPr>
                      <m:t>𝒛</m:t>
                    </m:r>
                  </m:oMath>
                </a14:m>
                <a:r>
                  <a:rPr lang="en-US" sz="1400" dirty="0">
                    <a:solidFill>
                      <a:prstClr val="black"/>
                    </a:solidFill>
                  </a:rPr>
                  <a:t> belonging to Class 1 and Class 2 by computing</a:t>
                </a:r>
              </a:p>
              <a:p>
                <a:pPr marL="457200" lvl="2"/>
                <a:endParaRPr lang="en-US" sz="1400" dirty="0">
                  <a:solidFill>
                    <a:prstClr val="black"/>
                  </a:solidFill>
                </a:endParaRPr>
              </a:p>
              <a:p>
                <a:pPr marL="457200" lvl="2"/>
                <a:r>
                  <a:rPr lang="en-US" sz="1400" dirty="0">
                    <a:solidFill>
                      <a:prstClr val="black"/>
                    </a:solidFill>
                  </a:rPr>
                  <a:t> </a:t>
                </a:r>
                <a14:m>
                  <m:oMath xmlns:m="http://schemas.openxmlformats.org/officeDocument/2006/math">
                    <m:f>
                      <m:fPr>
                        <m:ctrlPr>
                          <a:rPr lang="en-US" sz="1400" i="1" smtClean="0">
                            <a:solidFill>
                              <a:prstClr val="black"/>
                            </a:solidFill>
                            <a:latin typeface="Cambria Math" panose="02040503050406030204" pitchFamily="18" charset="0"/>
                          </a:rPr>
                        </m:ctrlPr>
                      </m:fPr>
                      <m:num>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𝐻</m:t>
                            </m:r>
                          </m:e>
                          <m:sub>
                            <m:r>
                              <a:rPr lang="en-US" sz="1400" i="1" smtClean="0">
                                <a:solidFill>
                                  <a:prstClr val="black"/>
                                </a:solidFill>
                                <a:latin typeface="Cambria Math" panose="02040503050406030204" pitchFamily="18" charset="0"/>
                              </a:rPr>
                              <m:t>1</m:t>
                            </m:r>
                          </m:sub>
                        </m:sSub>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𝑟</m:t>
                        </m:r>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𝑐</m:t>
                        </m:r>
                        <m:r>
                          <a:rPr lang="en-US" sz="1400" i="1" smtClean="0">
                            <a:solidFill>
                              <a:prstClr val="black"/>
                            </a:solidFill>
                            <a:latin typeface="Cambria Math" panose="02040503050406030204" pitchFamily="18" charset="0"/>
                          </a:rPr>
                          <m:t>]</m:t>
                        </m:r>
                      </m:num>
                      <m:den>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1</m:t>
                            </m:r>
                          </m:sub>
                        </m:sSub>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e>
                        </m:d>
                        <m:r>
                          <a:rPr lang="en-US" sz="1400" i="1" smtClean="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smtClean="0">
                                <a:solidFill>
                                  <a:prstClr val="black"/>
                                </a:solidFill>
                                <a:latin typeface="Cambria Math" panose="02040503050406030204" pitchFamily="18" charset="0"/>
                              </a:rPr>
                              <m:t>2</m:t>
                            </m:r>
                          </m:sub>
                        </m:sSub>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400" i="1">
                            <a:solidFill>
                              <a:prstClr val="black"/>
                            </a:solidFill>
                            <a:latin typeface="Cambria Math" panose="02040503050406030204" pitchFamily="18" charset="0"/>
                          </a:rPr>
                          <m:t>]</m:t>
                        </m:r>
                      </m:den>
                    </m:f>
                  </m:oMath>
                </a14:m>
                <a:r>
                  <a:rPr lang="en-US" sz="1400" dirty="0">
                    <a:solidFill>
                      <a:prstClr val="black"/>
                    </a:solidFill>
                  </a:rPr>
                  <a:t> and </a:t>
                </a:r>
                <a14:m>
                  <m:oMath xmlns:m="http://schemas.openxmlformats.org/officeDocument/2006/math">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smtClean="0">
                                <a:solidFill>
                                  <a:prstClr val="black"/>
                                </a:solidFill>
                                <a:latin typeface="Cambria Math" panose="02040503050406030204" pitchFamily="18" charset="0"/>
                              </a:rPr>
                              <m:t>2</m:t>
                            </m:r>
                          </m:sub>
                        </m:sSub>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400" i="1">
                            <a:solidFill>
                              <a:prstClr val="black"/>
                            </a:solidFill>
                            <a:latin typeface="Cambria Math" panose="02040503050406030204" pitchFamily="18" charset="0"/>
                          </a:rPr>
                          <m:t>]</m:t>
                        </m:r>
                      </m:num>
                      <m:den>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1</m:t>
                            </m:r>
                          </m:sub>
                        </m:sSub>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e>
                        </m:d>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2</m:t>
                            </m:r>
                          </m:sub>
                        </m:sSub>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400" i="1">
                            <a:solidFill>
                              <a:prstClr val="black"/>
                            </a:solidFill>
                            <a:latin typeface="Cambria Math" panose="02040503050406030204" pitchFamily="18" charset="0"/>
                          </a:rPr>
                          <m:t>]</m:t>
                        </m:r>
                      </m:den>
                    </m:f>
                  </m:oMath>
                </a14:m>
                <a:r>
                  <a:rPr lang="en-US" sz="1400" dirty="0">
                    <a:solidFill>
                      <a:prstClr val="black"/>
                    </a:solidFill>
                  </a:rPr>
                  <a:t>            (declare the class as “Undecidable” if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1</m:t>
                        </m:r>
                      </m:sub>
                    </m:sSub>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e>
                    </m:d>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2</m:t>
                        </m:r>
                      </m:sub>
                    </m:sSub>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e>
                    </m:d>
                    <m:r>
                      <a:rPr lang="en-US" sz="1400" i="1" smtClean="0">
                        <a:solidFill>
                          <a:prstClr val="black"/>
                        </a:solidFill>
                        <a:latin typeface="Cambria Math" panose="02040503050406030204" pitchFamily="18" charset="0"/>
                      </a:rPr>
                      <m:t>=0</m:t>
                    </m:r>
                  </m:oMath>
                </a14:m>
                <a:r>
                  <a:rPr lang="en-US" sz="1400" dirty="0">
                    <a:solidFill>
                      <a:prstClr val="black"/>
                    </a:solidFill>
                  </a:rPr>
                  <a:t>)</a:t>
                </a:r>
              </a:p>
              <a:p>
                <a:pPr marL="457200" lvl="2"/>
                <a:endParaRPr lang="en-US" sz="1400" dirty="0">
                  <a:solidFill>
                    <a:prstClr val="black"/>
                  </a:solidFill>
                </a:endParaRPr>
              </a:p>
              <a:p>
                <a:pPr marL="457200" lvl="2"/>
                <a:r>
                  <a:rPr lang="en-US" sz="1400" dirty="0">
                    <a:solidFill>
                      <a:prstClr val="black"/>
                    </a:solidFill>
                  </a:rPr>
                  <a:t>Accordingly, output the decision as Class 1 or Class 2.</a:t>
                </a:r>
              </a:p>
            </p:txBody>
          </p:sp>
        </mc:Choice>
        <mc:Fallback xmlns="">
          <p:sp>
            <p:nvSpPr>
              <p:cNvPr id="31" name="TextBox 30"/>
              <p:cNvSpPr txBox="1">
                <a:spLocks noRot="1" noChangeAspect="1" noMove="1" noResize="1" noEditPoints="1" noAdjustHandles="1" noChangeArrowheads="1" noChangeShapeType="1" noTextEdit="1"/>
              </p:cNvSpPr>
              <p:nvPr/>
            </p:nvSpPr>
            <p:spPr>
              <a:xfrm>
                <a:off x="97760" y="1025966"/>
                <a:ext cx="8780459" cy="2182777"/>
              </a:xfrm>
              <a:prstGeom prst="rect">
                <a:avLst/>
              </a:prstGeom>
              <a:blipFill rotWithShape="0">
                <a:blip r:embed="rId3"/>
                <a:stretch>
                  <a:fillRect l="-69" t="-279" b="-2235"/>
                </a:stretch>
              </a:blipFill>
              <a:ln>
                <a:noFill/>
              </a:ln>
            </p:spPr>
            <p:txBody>
              <a:bodyPr/>
              <a:lstStyle/>
              <a:p>
                <a:r>
                  <a:rPr lang="en-US">
                    <a:noFill/>
                  </a:rPr>
                  <a:t> </a:t>
                </a:r>
              </a:p>
            </p:txBody>
          </p:sp>
        </mc:Fallback>
      </mc:AlternateContent>
      <p:grpSp>
        <p:nvGrpSpPr>
          <p:cNvPr id="11" name="Group 10"/>
          <p:cNvGrpSpPr/>
          <p:nvPr/>
        </p:nvGrpSpPr>
        <p:grpSpPr>
          <a:xfrm>
            <a:off x="571704" y="3208743"/>
            <a:ext cx="5513060" cy="3065646"/>
            <a:chOff x="637691" y="3495349"/>
            <a:chExt cx="5513060" cy="3065646"/>
          </a:xfrm>
        </p:grpSpPr>
        <p:pic>
          <p:nvPicPr>
            <p:cNvPr id="6" name="Picture 5"/>
            <p:cNvPicPr>
              <a:picLocks noChangeAspect="1"/>
            </p:cNvPicPr>
            <p:nvPr/>
          </p:nvPicPr>
          <p:blipFill>
            <a:blip r:embed="rId4"/>
            <a:stretch>
              <a:fillRect/>
            </a:stretch>
          </p:blipFill>
          <p:spPr>
            <a:xfrm>
              <a:off x="637691" y="3495349"/>
              <a:ext cx="2601183" cy="2610817"/>
            </a:xfrm>
            <a:prstGeom prst="rect">
              <a:avLst/>
            </a:prstGeom>
          </p:spPr>
        </p:pic>
        <p:pic>
          <p:nvPicPr>
            <p:cNvPr id="7" name="Picture 6"/>
            <p:cNvPicPr>
              <a:picLocks noChangeAspect="1"/>
            </p:cNvPicPr>
            <p:nvPr/>
          </p:nvPicPr>
          <p:blipFill>
            <a:blip r:embed="rId5"/>
            <a:stretch>
              <a:fillRect/>
            </a:stretch>
          </p:blipFill>
          <p:spPr>
            <a:xfrm>
              <a:off x="3549568" y="3495349"/>
              <a:ext cx="2601183" cy="2610817"/>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1691099" y="6191663"/>
                  <a:ext cx="4943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𝐻</m:t>
                            </m:r>
                          </m:e>
                          <m:sub>
                            <m:r>
                              <a:rPr lang="en-US" i="1">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91099" y="6191663"/>
                  <a:ext cx="494366"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600314" y="6191663"/>
                  <a:ext cx="499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𝐻</m:t>
                            </m:r>
                          </m:e>
                          <m:sub>
                            <m:r>
                              <a:rPr lang="en-US"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4600314" y="6191663"/>
                  <a:ext cx="499689" cy="369332"/>
                </a:xfrm>
                <a:prstGeom prst="rect">
                  <a:avLst/>
                </a:prstGeom>
                <a:blipFill rotWithShape="0">
                  <a:blip r:embed="rId7"/>
                  <a:stretch>
                    <a:fillRect/>
                  </a:stretch>
                </a:blipFill>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2D </a:t>
            </a:r>
            <a:r>
              <a:rPr lang="en-US" dirty="0" err="1"/>
              <a:t>Histogams</a:t>
            </a:r>
            <a:r>
              <a:rPr lang="en-US" dirty="0"/>
              <a:t>: Applying the classifier</a:t>
            </a:r>
          </a:p>
        </p:txBody>
      </p:sp>
    </p:spTree>
    <p:extLst>
      <p:ext uri="{BB962C8B-B14F-4D97-AF65-F5344CB8AC3E}">
        <p14:creationId xmlns:p14="http://schemas.microsoft.com/office/powerpoint/2010/main" val="3679386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88333" y="952169"/>
                <a:ext cx="8780459" cy="5219570"/>
              </a:xfrm>
              <a:prstGeom prst="rect">
                <a:avLst/>
              </a:prstGeom>
              <a:noFill/>
              <a:ln>
                <a:noFill/>
              </a:ln>
            </p:spPr>
            <p:txBody>
              <a:bodyPr wrap="square" rtlCol="0">
                <a:spAutoFit/>
              </a:bodyPr>
              <a:lstStyle/>
              <a:p>
                <a:pPr marL="227013" lvl="2"/>
                <a:r>
                  <a:rPr lang="en-US" dirty="0">
                    <a:solidFill>
                      <a:prstClr val="black"/>
                    </a:solidFill>
                  </a:rPr>
                  <a:t>Question: </a:t>
                </a:r>
                <a:r>
                  <a:rPr lang="en-US" i="1" dirty="0">
                    <a:solidFill>
                      <a:prstClr val="black"/>
                    </a:solidFill>
                  </a:rPr>
                  <a:t>How can I build a Bayesian classifier based on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∗1</m:t>
                        </m:r>
                      </m:sub>
                    </m:sSub>
                  </m:oMath>
                </a14:m>
                <a:r>
                  <a:rPr lang="en-US" i="1" dirty="0">
                    <a:solidFill>
                      <a:prstClr val="black"/>
                    </a:solidFill>
                  </a:rPr>
                  <a:t> and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∗2</m:t>
                        </m:r>
                      </m:sub>
                    </m:sSub>
                  </m:oMath>
                </a14:m>
                <a:r>
                  <a:rPr lang="en-US" i="1" dirty="0">
                    <a:solidFill>
                      <a:prstClr val="black"/>
                    </a:solidFill>
                  </a:rPr>
                  <a:t>?</a:t>
                </a:r>
              </a:p>
              <a:p>
                <a:pPr marL="227013" lvl="2"/>
                <a:endParaRPr lang="en-US" sz="1400" dirty="0">
                  <a:solidFill>
                    <a:prstClr val="black"/>
                  </a:solidFill>
                </a:endParaRPr>
              </a:p>
              <a:p>
                <a:pPr marL="227013" lvl="1" indent="-227013">
                  <a:buFont typeface="Wingdings" panose="05000000000000000000" pitchFamily="2" charset="2"/>
                  <a:buChar char="q"/>
                </a:pPr>
                <a:r>
                  <a:rPr lang="en-US" sz="1400" dirty="0">
                    <a:solidFill>
                      <a:prstClr val="black"/>
                    </a:solidFill>
                  </a:rPr>
                  <a:t>Assume that the data is given as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11</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12</m:t>
                                </m:r>
                              </m:sub>
                            </m:sSub>
                          </m:e>
                        </m:d>
                        <m:r>
                          <a:rPr lang="en-US" sz="1400" i="1">
                            <a:solidFill>
                              <a:prstClr val="black"/>
                            </a:solidFill>
                            <a:latin typeface="Cambria Math" panose="02040503050406030204" pitchFamily="18" charset="0"/>
                          </a:rPr>
                          <m:t>,</m:t>
                        </m:r>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21</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22</m:t>
                                </m:r>
                              </m:sub>
                            </m:sSub>
                          </m:e>
                        </m:d>
                        <m:r>
                          <a:rPr lang="en-US" sz="1400" i="1">
                            <a:solidFill>
                              <a:prstClr val="black"/>
                            </a:solidFill>
                            <a:latin typeface="Cambria Math" panose="02040503050406030204" pitchFamily="18" charset="0"/>
                          </a:rPr>
                          <m:t>,</m:t>
                        </m:r>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31</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32</m:t>
                                </m:r>
                              </m:sub>
                            </m:sSub>
                          </m:e>
                        </m:d>
                        <m:r>
                          <a:rPr lang="en-US" sz="1400" i="1">
                            <a:solidFill>
                              <a:prstClr val="black"/>
                            </a:solidFill>
                            <a:latin typeface="Cambria Math" panose="02040503050406030204" pitchFamily="18" charset="0"/>
                          </a:rPr>
                          <m:t>,…</m:t>
                        </m:r>
                      </m:e>
                    </m:d>
                  </m:oMath>
                </a14:m>
                <a:r>
                  <a:rPr lang="en-US" sz="1100" dirty="0">
                    <a:solidFill>
                      <a:prstClr val="black"/>
                    </a:solidFill>
                  </a:rPr>
                  <a:t> </a:t>
                </a:r>
                <a:r>
                  <a:rPr lang="en-US" sz="1400" dirty="0">
                    <a:solidFill>
                      <a:prstClr val="black"/>
                    </a:solidFill>
                  </a:rPr>
                  <a:t>where the first two principal components are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𝑖</m:t>
                        </m:r>
                        <m:r>
                          <a:rPr lang="en-US" sz="1400" i="1">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𝑖</m:t>
                        </m:r>
                        <m:r>
                          <a:rPr lang="en-US" sz="1400" i="1">
                            <a:solidFill>
                              <a:prstClr val="black"/>
                            </a:solidFill>
                            <a:latin typeface="Cambria Math" panose="02040503050406030204" pitchFamily="18" charset="0"/>
                          </a:rPr>
                          <m:t>2</m:t>
                        </m:r>
                      </m:sub>
                    </m:sSub>
                  </m:oMath>
                </a14:m>
                <a:r>
                  <a:rPr lang="en-US" sz="1400" dirty="0">
                    <a:solidFill>
                      <a:prstClr val="black"/>
                    </a:solidFill>
                  </a:rPr>
                  <a:t>. Let the class labels be given as </a:t>
                </a:r>
                <a14:m>
                  <m:oMath xmlns:m="http://schemas.openxmlformats.org/officeDocument/2006/math">
                    <m:r>
                      <a:rPr lang="en-US" sz="1400" i="1">
                        <a:solidFill>
                          <a:prstClr val="black"/>
                        </a:solidFill>
                        <a:latin typeface="Cambria Math" panose="02040503050406030204" pitchFamily="18" charset="0"/>
                      </a:rPr>
                      <m:t>𝑇</m:t>
                    </m:r>
                    <m:r>
                      <a:rPr lang="en-US" sz="1400">
                        <a:solidFill>
                          <a:prstClr val="black"/>
                        </a:solidFill>
                        <a:latin typeface="Cambria Math" panose="02040503050406030204" pitchFamily="18" charset="0"/>
                      </a:rPr>
                      <m:t>=</m:t>
                    </m:r>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𝑡</m:t>
                            </m:r>
                          </m:e>
                          <m:sub>
                            <m:r>
                              <a:rPr lang="en-US" sz="1400" i="1">
                                <a:solidFill>
                                  <a:prstClr val="black"/>
                                </a:solidFill>
                                <a:latin typeface="Cambria Math" panose="02040503050406030204" pitchFamily="18" charset="0"/>
                              </a:rPr>
                              <m:t>1</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𝑡</m:t>
                            </m:r>
                          </m:e>
                          <m:sub>
                            <m:r>
                              <a:rPr lang="en-US" sz="1400" i="1">
                                <a:solidFill>
                                  <a:prstClr val="black"/>
                                </a:solidFill>
                                <a:latin typeface="Cambria Math" panose="02040503050406030204" pitchFamily="18" charset="0"/>
                              </a:rPr>
                              <m:t>2</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𝑡</m:t>
                            </m:r>
                          </m:e>
                          <m:sub>
                            <m:r>
                              <a:rPr lang="en-US" sz="1400" i="1">
                                <a:solidFill>
                                  <a:prstClr val="black"/>
                                </a:solidFill>
                                <a:latin typeface="Cambria Math" panose="02040503050406030204" pitchFamily="18" charset="0"/>
                              </a:rPr>
                              <m:t>3</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𝑡</m:t>
                            </m:r>
                          </m:e>
                          <m:sub>
                            <m:r>
                              <a:rPr lang="en-US" sz="1400" i="1">
                                <a:solidFill>
                                  <a:prstClr val="black"/>
                                </a:solidFill>
                                <a:latin typeface="Cambria Math" panose="02040503050406030204" pitchFamily="18" charset="0"/>
                              </a:rPr>
                              <m:t>𝑁</m:t>
                            </m:r>
                          </m:sub>
                        </m:sSub>
                      </m:e>
                    </m:d>
                  </m:oMath>
                </a14:m>
                <a:r>
                  <a:rPr lang="en-US" sz="1400" dirty="0">
                    <a:solidFill>
                      <a:prstClr val="black"/>
                    </a:solidFill>
                  </a:rPr>
                  <a:t>.</a:t>
                </a:r>
              </a:p>
              <a:p>
                <a:pPr marL="227013" indent="-227013">
                  <a:buFont typeface="Wingdings" panose="05000000000000000000" pitchFamily="2" charset="2"/>
                  <a:buChar char="q"/>
                </a:pPr>
                <a:r>
                  <a:rPr lang="en-US" sz="1400" dirty="0">
                    <a:solidFill>
                      <a:prstClr val="black"/>
                    </a:solidFill>
                  </a:rPr>
                  <a:t>Construct separate Gaussian models for the for the two classes. Each model consists of a mean vector (Dim: </a:t>
                </a:r>
                <a14:m>
                  <m:oMath xmlns:m="http://schemas.openxmlformats.org/officeDocument/2006/math">
                    <m:r>
                      <a:rPr lang="en-US" sz="1400" i="1" dirty="0" smtClean="0">
                        <a:solidFill>
                          <a:prstClr val="black"/>
                        </a:solidFill>
                        <a:latin typeface="Cambria Math" panose="02040503050406030204" pitchFamily="18" charset="0"/>
                      </a:rPr>
                      <m:t>1</m:t>
                    </m:r>
                    <m:r>
                      <a:rPr lang="en-US" sz="1400" i="1">
                        <a:solidFill>
                          <a:prstClr val="black"/>
                        </a:solidFill>
                        <a:latin typeface="Cambria Math" panose="02040503050406030204" pitchFamily="18" charset="0"/>
                        <a:ea typeface="Cambria Math" panose="02040503050406030204" pitchFamily="18" charset="0"/>
                      </a:rPr>
                      <m:t>×</m:t>
                    </m:r>
                    <m:r>
                      <a:rPr lang="en-US" sz="1400" i="1" smtClean="0">
                        <a:solidFill>
                          <a:prstClr val="black"/>
                        </a:solidFill>
                        <a:latin typeface="Cambria Math" panose="02040503050406030204" pitchFamily="18" charset="0"/>
                        <a:ea typeface="Cambria Math" panose="02040503050406030204" pitchFamily="18" charset="0"/>
                      </a:rPr>
                      <m:t>2</m:t>
                    </m:r>
                  </m:oMath>
                </a14:m>
                <a:r>
                  <a:rPr lang="en-US" sz="1400" dirty="0">
                    <a:solidFill>
                      <a:prstClr val="black"/>
                    </a:solidFill>
                  </a:rPr>
                  <a:t>) and a covariance matrix (Dim: </a:t>
                </a:r>
                <a14:m>
                  <m:oMath xmlns:m="http://schemas.openxmlformats.org/officeDocument/2006/math">
                    <m:r>
                      <a:rPr lang="en-US" sz="1400" i="1" dirty="0" smtClean="0">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×2</m:t>
                    </m:r>
                  </m:oMath>
                </a14:m>
                <a:r>
                  <a:rPr lang="en-US" sz="1400" dirty="0">
                    <a:solidFill>
                      <a:prstClr val="black"/>
                    </a:solidFill>
                  </a:rPr>
                  <a:t>). Denote the means as </a:t>
                </a:r>
                <a14:m>
                  <m:oMath xmlns:m="http://schemas.openxmlformats.org/officeDocument/2006/math">
                    <m:sSub>
                      <m:sSubPr>
                        <m:ctrlPr>
                          <a:rPr lang="en-US" sz="1400" i="1" smtClean="0">
                            <a:solidFill>
                              <a:prstClr val="black"/>
                            </a:solidFill>
                            <a:latin typeface="Cambria Math" panose="02040503050406030204" pitchFamily="18" charset="0"/>
                          </a:rPr>
                        </m:ctrlPr>
                      </m:sSubPr>
                      <m:e>
                        <m:r>
                          <a:rPr lang="en-US" sz="1400" b="1" i="1" smtClean="0">
                            <a:solidFill>
                              <a:prstClr val="black"/>
                            </a:solidFill>
                            <a:latin typeface="Cambria Math" panose="02040503050406030204" pitchFamily="18" charset="0"/>
                            <a:ea typeface="Cambria Math" panose="02040503050406030204" pitchFamily="18" charset="0"/>
                          </a:rPr>
                          <m:t>𝝁</m:t>
                        </m:r>
                      </m:e>
                      <m:sub>
                        <m:r>
                          <a:rPr lang="en-US" sz="1400" i="1" smtClean="0">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i="1" smtClean="0">
                            <a:solidFill>
                              <a:prstClr val="black"/>
                            </a:solidFill>
                            <a:latin typeface="Cambria Math" panose="02040503050406030204" pitchFamily="18" charset="0"/>
                          </a:rPr>
                          <m:t>2</m:t>
                        </m:r>
                      </m:sub>
                    </m:sSub>
                  </m:oMath>
                </a14:m>
                <a:r>
                  <a:rPr lang="en-US" sz="1400" dirty="0">
                    <a:solidFill>
                      <a:prstClr val="black"/>
                    </a:solidFill>
                  </a:rPr>
                  <a:t>, and the covariance matrices as </a:t>
                </a:r>
                <a14:m>
                  <m:oMath xmlns:m="http://schemas.openxmlformats.org/officeDocument/2006/math">
                    <m:sSub>
                      <m:sSubPr>
                        <m:ctrlPr>
                          <a:rPr lang="en-US" sz="1400" i="1">
                            <a:solidFill>
                              <a:prstClr val="black"/>
                            </a:solidFill>
                            <a:latin typeface="Cambria Math" panose="02040503050406030204" pitchFamily="18" charset="0"/>
                          </a:rPr>
                        </m:ctrlPr>
                      </m:sSubPr>
                      <m:e>
                        <m:r>
                          <m:rPr>
                            <m:sty m:val="p"/>
                          </m:rPr>
                          <a:rPr lang="en-US" sz="1400" smtClean="0">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m:rPr>
                            <m:sty m:val="p"/>
                          </m:rPr>
                          <a:rPr lang="en-US" sz="1400">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2</m:t>
                        </m:r>
                      </m:sub>
                    </m:sSub>
                  </m:oMath>
                </a14:m>
                <a:r>
                  <a:rPr lang="en-US" sz="1400" dirty="0">
                    <a:solidFill>
                      <a:prstClr val="black"/>
                    </a:solidFill>
                  </a:rPr>
                  <a:t>. Let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ea typeface="Cambria Math" panose="02040503050406030204" pitchFamily="18" charset="0"/>
                          </a:rPr>
                          <m:t>𝑁</m:t>
                        </m:r>
                      </m:e>
                      <m:sub>
                        <m:r>
                          <a:rPr lang="en-US" sz="1400" i="1">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ea typeface="Cambria Math" panose="02040503050406030204" pitchFamily="18" charset="0"/>
                          </a:rPr>
                          <m:t>𝑁</m:t>
                        </m:r>
                      </m:e>
                      <m:sub>
                        <m:r>
                          <a:rPr lang="en-US" sz="1400" i="1">
                            <a:solidFill>
                              <a:prstClr val="black"/>
                            </a:solidFill>
                            <a:latin typeface="Cambria Math" panose="02040503050406030204" pitchFamily="18" charset="0"/>
                          </a:rPr>
                          <m:t>2</m:t>
                        </m:r>
                      </m:sub>
                    </m:sSub>
                  </m:oMath>
                </a14:m>
                <a:r>
                  <a:rPr lang="en-US" sz="1400" dirty="0">
                    <a:solidFill>
                      <a:prstClr val="black"/>
                    </a:solidFill>
                  </a:rPr>
                  <a:t> be the total number of samples in each of the classes.</a:t>
                </a:r>
              </a:p>
              <a:p>
                <a:pPr marL="227013" lvl="1"/>
                <a:endParaRPr lang="en-US" dirty="0">
                  <a:solidFill>
                    <a:prstClr val="black"/>
                  </a:solidFill>
                </a:endParaRPr>
              </a:p>
              <a:p>
                <a:pPr marL="227013" lvl="1"/>
                <a:r>
                  <a:rPr lang="en-US" dirty="0">
                    <a:solidFill>
                      <a:prstClr val="black"/>
                    </a:solidFill>
                  </a:rPr>
                  <a:t>Question: </a:t>
                </a:r>
                <a:r>
                  <a:rPr lang="en-US" i="1" dirty="0">
                    <a:solidFill>
                      <a:prstClr val="black"/>
                    </a:solidFill>
                  </a:rPr>
                  <a:t>How do I use the models to classify a given 784 element feature vector 𝒙?</a:t>
                </a:r>
              </a:p>
              <a:p>
                <a:pPr marL="227013" indent="-227013">
                  <a:buFont typeface="Wingdings" panose="05000000000000000000" pitchFamily="2" charset="2"/>
                  <a:buChar char="q"/>
                </a:pPr>
                <a:endParaRPr lang="en-US" sz="1400" dirty="0">
                  <a:solidFill>
                    <a:prstClr val="black"/>
                  </a:solidFill>
                </a:endParaRPr>
              </a:p>
              <a:p>
                <a:pPr marL="227013" indent="-227013">
                  <a:buFont typeface="Wingdings" panose="05000000000000000000" pitchFamily="2" charset="2"/>
                  <a:buChar char="q"/>
                </a:pPr>
                <a:r>
                  <a:rPr lang="en-US" sz="1400" dirty="0">
                    <a:solidFill>
                      <a:prstClr val="black"/>
                    </a:solidFill>
                  </a:rPr>
                  <a:t>Subtract the mean vector computed previously to calculate </a:t>
                </a:r>
                <a14:m>
                  <m:oMath xmlns:m="http://schemas.openxmlformats.org/officeDocument/2006/math">
                    <m:r>
                      <a:rPr lang="en-US" sz="1400">
                        <a:solidFill>
                          <a:prstClr val="black"/>
                        </a:solidFill>
                        <a:latin typeface="Cambria Math" panose="02040503050406030204" pitchFamily="18" charset="0"/>
                      </a:rPr>
                      <m:t>𝒛</m:t>
                    </m:r>
                    <m:r>
                      <a:rPr lang="en-US" sz="1400">
                        <a:solidFill>
                          <a:prstClr val="black"/>
                        </a:solidFill>
                        <a:latin typeface="Cambria Math" panose="02040503050406030204" pitchFamily="18" charset="0"/>
                      </a:rPr>
                      <m:t>=</m:t>
                    </m:r>
                    <m:r>
                      <a:rPr lang="en-US" sz="1400">
                        <a:solidFill>
                          <a:prstClr val="black"/>
                        </a:solidFill>
                        <a:latin typeface="Cambria Math" panose="02040503050406030204" pitchFamily="18" charset="0"/>
                      </a:rPr>
                      <m:t>𝒙</m:t>
                    </m:r>
                    <m:r>
                      <a:rPr lang="en-US" sz="1400">
                        <a:solidFill>
                          <a:prstClr val="black"/>
                        </a:solidFill>
                        <a:latin typeface="Cambria Math" panose="02040503050406030204" pitchFamily="18" charset="0"/>
                      </a:rPr>
                      <m:t>−</m:t>
                    </m:r>
                    <m:r>
                      <a:rPr lang="en-US" sz="1400">
                        <a:solidFill>
                          <a:prstClr val="black"/>
                        </a:solidFill>
                        <a:latin typeface="Cambria Math" panose="02040503050406030204" pitchFamily="18" charset="0"/>
                      </a:rPr>
                      <m:t>𝝁</m:t>
                    </m:r>
                  </m:oMath>
                </a14:m>
                <a:endParaRPr lang="en-US" sz="1400" dirty="0">
                  <a:solidFill>
                    <a:prstClr val="black"/>
                  </a:solidFill>
                </a:endParaRPr>
              </a:p>
              <a:p>
                <a:pPr marL="227013" indent="-227013">
                  <a:buFont typeface="Wingdings" panose="05000000000000000000" pitchFamily="2" charset="2"/>
                  <a:buChar char="q"/>
                </a:pPr>
                <a:r>
                  <a:rPr lang="en-US" sz="1400" dirty="0">
                    <a:solidFill>
                      <a:prstClr val="black"/>
                    </a:solidFill>
                  </a:rPr>
                  <a:t>Find the first two principal components of </a:t>
                </a:r>
                <a14:m>
                  <m:oMath xmlns:m="http://schemas.openxmlformats.org/officeDocument/2006/math">
                    <m:r>
                      <a:rPr lang="en-US" sz="1400">
                        <a:solidFill>
                          <a:prstClr val="black"/>
                        </a:solidFill>
                        <a:latin typeface="Cambria Math" panose="02040503050406030204" pitchFamily="18" charset="0"/>
                      </a:rPr>
                      <m:t>𝒛</m:t>
                    </m:r>
                  </m:oMath>
                </a14:m>
                <a:r>
                  <a:rPr lang="en-US" sz="1400" dirty="0">
                    <a:solidFill>
                      <a:prstClr val="black"/>
                    </a:solidFill>
                  </a:rPr>
                  <a:t> as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a:solidFill>
                                  <a:prstClr val="black"/>
                                </a:solidFill>
                                <a:latin typeface="Cambria Math" panose="02040503050406030204" pitchFamily="18" charset="0"/>
                              </a:rPr>
                              <m:t>𝑝</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a:solidFill>
                                  <a:prstClr val="black"/>
                                </a:solidFill>
                                <a:latin typeface="Cambria Math" panose="02040503050406030204" pitchFamily="18" charset="0"/>
                              </a:rPr>
                              <m:t>𝑝</m:t>
                            </m:r>
                          </m:e>
                          <m:sub>
                            <m:r>
                              <a:rPr lang="en-US" sz="1400">
                                <a:solidFill>
                                  <a:prstClr val="black"/>
                                </a:solidFill>
                                <a:latin typeface="Cambria Math" panose="02040503050406030204" pitchFamily="18" charset="0"/>
                              </a:rPr>
                              <m:t>2</m:t>
                            </m:r>
                          </m:sub>
                        </m:sSub>
                      </m:e>
                    </m:d>
                    <m:r>
                      <a:rPr lang="en-US" sz="1400">
                        <a:solidFill>
                          <a:prstClr val="black"/>
                        </a:solidFill>
                        <a:latin typeface="Cambria Math" panose="02040503050406030204" pitchFamily="18" charset="0"/>
                      </a:rPr>
                      <m:t>=</m:t>
                    </m:r>
                    <m:r>
                      <a:rPr lang="en-US" sz="1400">
                        <a:solidFill>
                          <a:prstClr val="black"/>
                        </a:solidFill>
                        <a:latin typeface="Cambria Math" panose="02040503050406030204" pitchFamily="18" charset="0"/>
                      </a:rPr>
                      <m:t>𝒛</m:t>
                    </m:r>
                    <m:r>
                      <a:rPr lang="en-US" sz="1400">
                        <a:solidFill>
                          <a:prstClr val="black"/>
                        </a:solidFill>
                        <a:latin typeface="Cambria Math" panose="02040503050406030204" pitchFamily="18" charset="0"/>
                      </a:rPr>
                      <m:t> </m:t>
                    </m:r>
                    <m:sSup>
                      <m:sSupPr>
                        <m:ctrlPr>
                          <a:rPr lang="en-US" sz="1400" i="1">
                            <a:solidFill>
                              <a:prstClr val="black"/>
                            </a:solidFill>
                            <a:latin typeface="Cambria Math" panose="02040503050406030204" pitchFamily="18" charset="0"/>
                          </a:rPr>
                        </m:ctrlPr>
                      </m:sSupPr>
                      <m:e>
                        <m:d>
                          <m:dPr>
                            <m:begChr m:val="["/>
                            <m:endChr m:val="]"/>
                            <m:ctrlPr>
                              <a:rPr lang="en-US" sz="1400" i="1">
                                <a:solidFill>
                                  <a:prstClr val="black"/>
                                </a:solidFill>
                                <a:latin typeface="Cambria Math" panose="02040503050406030204" pitchFamily="18" charset="0"/>
                              </a:rPr>
                            </m:ctrlPr>
                          </m:dPr>
                          <m:e>
                            <m:m>
                              <m:mPr>
                                <m:mcs>
                                  <m:mc>
                                    <m:mcPr>
                                      <m:count m:val="1"/>
                                      <m:mcJc m:val="center"/>
                                    </m:mcPr>
                                  </m:mc>
                                </m:mcs>
                                <m:ctrlPr>
                                  <a:rPr lang="en-US" sz="1400" i="1">
                                    <a:solidFill>
                                      <a:prstClr val="black"/>
                                    </a:solidFill>
                                    <a:latin typeface="Cambria Math" panose="02040503050406030204" pitchFamily="18" charset="0"/>
                                  </a:rPr>
                                </m:ctrlPr>
                              </m:mPr>
                              <m:mr>
                                <m:e>
                                  <m:r>
                                    <m:rPr>
                                      <m:sty m:val="p"/>
                                      <m:brk m:alnAt="7"/>
                                    </m:rPr>
                                    <a:rPr lang="en-US" sz="1400">
                                      <a:solidFill>
                                        <a:prstClr val="black"/>
                                      </a:solidFill>
                                      <a:latin typeface="Cambria Math" panose="02040503050406030204" pitchFamily="18" charset="0"/>
                                    </a:rPr>
                                    <m:t>F</m:t>
                                  </m:r>
                                  <m:r>
                                    <m:rPr>
                                      <m:sty m:val="p"/>
                                    </m:rPr>
                                    <a:rPr lang="en-US" sz="1400">
                                      <a:solidFill>
                                        <a:prstClr val="black"/>
                                      </a:solidFill>
                                      <a:latin typeface="Cambria Math" panose="02040503050406030204" pitchFamily="18" charset="0"/>
                                    </a:rPr>
                                    <m:t>irst</m:t>
                                  </m:r>
                                  <m:r>
                                    <a:rPr lang="en-US" sz="1400">
                                      <a:solidFill>
                                        <a:prstClr val="black"/>
                                      </a:solidFill>
                                      <a:latin typeface="Cambria Math" panose="02040503050406030204" pitchFamily="18" charset="0"/>
                                    </a:rPr>
                                    <m:t> </m:t>
                                  </m:r>
                                  <m:r>
                                    <m:rPr>
                                      <m:sty m:val="p"/>
                                    </m:rPr>
                                    <a:rPr lang="en-US" sz="1400">
                                      <a:solidFill>
                                        <a:prstClr val="black"/>
                                      </a:solidFill>
                                      <a:latin typeface="Cambria Math" panose="02040503050406030204" pitchFamily="18" charset="0"/>
                                    </a:rPr>
                                    <m:t>eigenvector</m:t>
                                  </m:r>
                                </m:e>
                              </m:mr>
                              <m:mr>
                                <m:e>
                                  <m:r>
                                    <m:rPr>
                                      <m:sty m:val="p"/>
                                    </m:rPr>
                                    <a:rPr lang="en-US" sz="1400">
                                      <a:solidFill>
                                        <a:prstClr val="black"/>
                                      </a:solidFill>
                                      <a:latin typeface="Cambria Math" panose="02040503050406030204" pitchFamily="18" charset="0"/>
                                    </a:rPr>
                                    <m:t>Second</m:t>
                                  </m:r>
                                  <m:r>
                                    <a:rPr lang="en-US" sz="1400">
                                      <a:solidFill>
                                        <a:prstClr val="black"/>
                                      </a:solidFill>
                                      <a:latin typeface="Cambria Math" panose="02040503050406030204" pitchFamily="18" charset="0"/>
                                    </a:rPr>
                                    <m:t> </m:t>
                                  </m:r>
                                  <m:r>
                                    <m:rPr>
                                      <m:sty m:val="p"/>
                                    </m:rPr>
                                    <a:rPr lang="en-US" sz="1400">
                                      <a:solidFill>
                                        <a:prstClr val="black"/>
                                      </a:solidFill>
                                      <a:latin typeface="Cambria Math" panose="02040503050406030204" pitchFamily="18" charset="0"/>
                                    </a:rPr>
                                    <m:t>eigenvector</m:t>
                                  </m:r>
                                </m:e>
                              </m:mr>
                            </m:m>
                          </m:e>
                        </m:d>
                      </m:e>
                      <m:sup>
                        <m:r>
                          <m:rPr>
                            <m:sty m:val="p"/>
                          </m:rPr>
                          <a:rPr lang="en-US" sz="1400">
                            <a:solidFill>
                              <a:prstClr val="black"/>
                            </a:solidFill>
                            <a:latin typeface="Cambria Math" panose="02040503050406030204" pitchFamily="18" charset="0"/>
                          </a:rPr>
                          <m:t>T</m:t>
                        </m:r>
                      </m:sup>
                    </m:sSup>
                  </m:oMath>
                </a14:m>
                <a:endParaRPr lang="en-US" sz="1400" dirty="0">
                  <a:solidFill>
                    <a:prstClr val="black"/>
                  </a:solidFill>
                </a:endParaRPr>
              </a:p>
              <a:p>
                <a:pPr marL="227013" lvl="1" indent="-227013">
                  <a:buFont typeface="Wingdings" panose="05000000000000000000" pitchFamily="2" charset="2"/>
                  <a:buChar char="q"/>
                </a:pPr>
                <a:r>
                  <a:rPr lang="en-US" sz="1400" dirty="0">
                    <a:solidFill>
                      <a:prstClr val="black"/>
                    </a:solidFill>
                  </a:rPr>
                  <a:t>Transform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a:solidFill>
                                  <a:prstClr val="black"/>
                                </a:solidFill>
                                <a:latin typeface="Cambria Math" panose="02040503050406030204" pitchFamily="18" charset="0"/>
                              </a:rPr>
                              <m:t>𝑝</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a:solidFill>
                                  <a:prstClr val="black"/>
                                </a:solidFill>
                                <a:latin typeface="Cambria Math" panose="02040503050406030204" pitchFamily="18" charset="0"/>
                              </a:rPr>
                              <m:t>𝑝</m:t>
                            </m:r>
                          </m:e>
                          <m:sub>
                            <m:r>
                              <a:rPr lang="en-US" sz="1400">
                                <a:solidFill>
                                  <a:prstClr val="black"/>
                                </a:solidFill>
                                <a:latin typeface="Cambria Math" panose="02040503050406030204" pitchFamily="18" charset="0"/>
                              </a:rPr>
                              <m:t>2</m:t>
                            </m:r>
                          </m:sub>
                        </m:sSub>
                      </m:e>
                    </m:d>
                  </m:oMath>
                </a14:m>
                <a:r>
                  <a:rPr lang="en-US" sz="1400" dirty="0">
                    <a:solidFill>
                      <a:prstClr val="black"/>
                    </a:solidFill>
                  </a:rPr>
                  <a:t> to the two quantities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smtClean="0">
                            <a:solidFill>
                              <a:prstClr val="black"/>
                            </a:solidFill>
                            <a:latin typeface="Cambria Math" panose="02040503050406030204" pitchFamily="18" charset="0"/>
                          </a:rPr>
                          <m:t>2</m:t>
                        </m:r>
                      </m:sub>
                    </m:sSub>
                  </m:oMath>
                </a14:m>
                <a:r>
                  <a:rPr lang="en-US" sz="1400" dirty="0">
                    <a:solidFill>
                      <a:prstClr val="black"/>
                    </a:solidFill>
                  </a:rPr>
                  <a:t> as follows</a:t>
                </a:r>
              </a:p>
              <a:p>
                <a:pPr marL="227013" lvl="1" indent="-227013">
                  <a:buFont typeface="Wingdings" panose="05000000000000000000" pitchFamily="2" charset="2"/>
                  <a:buChar char="q"/>
                </a:pPr>
                <a:endParaRPr lang="en-US" sz="1400" dirty="0">
                  <a:solidFill>
                    <a:prstClr val="black"/>
                  </a:solidFill>
                </a:endParaRPr>
              </a:p>
              <a:p>
                <a:pPr marL="227013" lvl="1" indent="-227013">
                  <a:buFont typeface="Wingdings" panose="05000000000000000000" pitchFamily="2" charset="2"/>
                  <a:buChar char="q"/>
                </a:pPr>
                <a:endParaRPr lang="en-US" sz="1400" dirty="0">
                  <a:solidFill>
                    <a:prstClr val="black"/>
                  </a:solidFill>
                </a:endParaRPr>
              </a:p>
              <a:p>
                <a:pPr marL="227013" lvl="1" indent="-227013">
                  <a:buFont typeface="Wingdings" panose="05000000000000000000" pitchFamily="2" charset="2"/>
                  <a:buChar char="q"/>
                </a:pPr>
                <a:endParaRPr lang="en-US" sz="1400" dirty="0">
                  <a:solidFill>
                    <a:prstClr val="black"/>
                  </a:solidFill>
                </a:endParaRPr>
              </a:p>
              <a:p>
                <a:pPr marL="227013" lvl="1" indent="-227013">
                  <a:buFont typeface="Wingdings" panose="05000000000000000000" pitchFamily="2" charset="2"/>
                  <a:buChar char="q"/>
                </a:pPr>
                <a:r>
                  <a:rPr lang="en-US" sz="1400" dirty="0">
                    <a:solidFill>
                      <a:prstClr val="black"/>
                    </a:solidFill>
                  </a:rPr>
                  <a:t>Find the estimated probability of </a:t>
                </a:r>
                <a14:m>
                  <m:oMath xmlns:m="http://schemas.openxmlformats.org/officeDocument/2006/math">
                    <m:r>
                      <a:rPr lang="en-US" sz="1400">
                        <a:solidFill>
                          <a:prstClr val="black"/>
                        </a:solidFill>
                        <a:latin typeface="Cambria Math" panose="02040503050406030204" pitchFamily="18" charset="0"/>
                      </a:rPr>
                      <m:t>𝒛</m:t>
                    </m:r>
                  </m:oMath>
                </a14:m>
                <a:r>
                  <a:rPr lang="en-US" sz="1400" dirty="0">
                    <a:solidFill>
                      <a:prstClr val="black"/>
                    </a:solidFill>
                  </a:rPr>
                  <a:t> belonging to Class 1 and Class 2 by computing</a:t>
                </a:r>
              </a:p>
              <a:p>
                <a:pPr marL="227013" lvl="2" indent="-227013">
                  <a:buFont typeface="Wingdings" panose="05000000000000000000" pitchFamily="2" charset="2"/>
                  <a:buChar char="q"/>
                </a:pPr>
                <a:endParaRPr lang="en-US" sz="1400" dirty="0">
                  <a:solidFill>
                    <a:prstClr val="black"/>
                  </a:solidFill>
                </a:endParaRPr>
              </a:p>
              <a:p>
                <a:pPr marL="227013" lvl="2" indent="-227013">
                  <a:buFont typeface="Wingdings" panose="05000000000000000000" pitchFamily="2" charset="2"/>
                  <a:buChar char="q"/>
                </a:pPr>
                <a:r>
                  <a:rPr lang="en-US" sz="1400" dirty="0">
                    <a:solidFill>
                      <a:prstClr val="black"/>
                    </a:solidFill>
                  </a:rPr>
                  <a:t> </a:t>
                </a:r>
                <a14:m>
                  <m:oMath xmlns:m="http://schemas.openxmlformats.org/officeDocument/2006/math">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num>
                      <m:den>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smtClean="0">
                                <a:solidFill>
                                  <a:prstClr val="black"/>
                                </a:solidFill>
                                <a:latin typeface="Cambria Math" panose="02040503050406030204" pitchFamily="18" charset="0"/>
                              </a:rPr>
                              <m:t>2</m:t>
                            </m:r>
                          </m:sub>
                        </m:sSub>
                      </m:den>
                    </m:f>
                  </m:oMath>
                </a14:m>
                <a:r>
                  <a:rPr lang="en-US" sz="1400" dirty="0">
                    <a:solidFill>
                      <a:prstClr val="black"/>
                    </a:solidFill>
                  </a:rPr>
                  <a:t> and </a:t>
                </a:r>
                <a14:m>
                  <m:oMath xmlns:m="http://schemas.openxmlformats.org/officeDocument/2006/math">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smtClean="0">
                                <a:solidFill>
                                  <a:prstClr val="black"/>
                                </a:solidFill>
                                <a:latin typeface="Cambria Math" panose="02040503050406030204" pitchFamily="18" charset="0"/>
                              </a:rPr>
                              <m:t>2</m:t>
                            </m:r>
                          </m:sub>
                        </m:sSub>
                      </m:num>
                      <m:den>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2</m:t>
                            </m:r>
                          </m:sub>
                        </m:sSub>
                      </m:den>
                    </m:f>
                  </m:oMath>
                </a14:m>
                <a:r>
                  <a:rPr lang="en-US" sz="1400" dirty="0">
                    <a:solidFill>
                      <a:prstClr val="black"/>
                    </a:solidFill>
                  </a:rPr>
                  <a:t>(declare the class as “Undecidable” if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2</m:t>
                        </m:r>
                      </m:sub>
                    </m:sSub>
                    <m:r>
                      <a:rPr lang="en-US" sz="1400">
                        <a:solidFill>
                          <a:prstClr val="black"/>
                        </a:solidFill>
                        <a:latin typeface="Cambria Math" panose="02040503050406030204" pitchFamily="18" charset="0"/>
                      </a:rPr>
                      <m:t>=0</m:t>
                    </m:r>
                  </m:oMath>
                </a14:m>
                <a:r>
                  <a:rPr lang="en-US" sz="1400" dirty="0">
                    <a:solidFill>
                      <a:prstClr val="black"/>
                    </a:solidFill>
                  </a:rPr>
                  <a:t>)</a:t>
                </a:r>
              </a:p>
              <a:p>
                <a:pPr marL="227013" lvl="2" indent="-227013">
                  <a:buFont typeface="Wingdings" panose="05000000000000000000" pitchFamily="2" charset="2"/>
                  <a:buChar char="q"/>
                </a:pPr>
                <a:endParaRPr lang="en-US" sz="1400" dirty="0">
                  <a:solidFill>
                    <a:prstClr val="black"/>
                  </a:solidFill>
                </a:endParaRPr>
              </a:p>
              <a:p>
                <a:pPr marL="227013" lvl="2" indent="-227013">
                  <a:buFont typeface="Wingdings" panose="05000000000000000000" pitchFamily="2" charset="2"/>
                  <a:buChar char="q"/>
                </a:pPr>
                <a:r>
                  <a:rPr lang="en-US" sz="1400" dirty="0">
                    <a:solidFill>
                      <a:prstClr val="black"/>
                    </a:solidFill>
                  </a:rPr>
                  <a:t>Accordingly, output the decision as Class 1 or Class 2.</a:t>
                </a:r>
              </a:p>
            </p:txBody>
          </p:sp>
        </mc:Choice>
        <mc:Fallback xmlns="">
          <p:sp>
            <p:nvSpPr>
              <p:cNvPr id="6" name="TextBox 5"/>
              <p:cNvSpPr txBox="1">
                <a:spLocks noRot="1" noChangeAspect="1" noMove="1" noResize="1" noEditPoints="1" noAdjustHandles="1" noChangeArrowheads="1" noChangeShapeType="1" noTextEdit="1"/>
              </p:cNvSpPr>
              <p:nvPr/>
            </p:nvSpPr>
            <p:spPr>
              <a:xfrm>
                <a:off x="88333" y="952169"/>
                <a:ext cx="8780459" cy="5219570"/>
              </a:xfrm>
              <a:prstGeom prst="rect">
                <a:avLst/>
              </a:prstGeom>
              <a:blipFill rotWithShape="0">
                <a:blip r:embed="rId2"/>
                <a:stretch>
                  <a:fillRect l="-69" t="-584" b="-350"/>
                </a:stretch>
              </a:blipFill>
              <a:ln>
                <a:noFill/>
              </a:ln>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489022" y="4337345"/>
            <a:ext cx="7979079" cy="481811"/>
          </a:xfrm>
          <a:prstGeom prst="rect">
            <a:avLst/>
          </a:prstGeom>
        </p:spPr>
      </p:pic>
      <p:sp>
        <p:nvSpPr>
          <p:cNvPr id="2" name="Title 1"/>
          <p:cNvSpPr>
            <a:spLocks noGrp="1"/>
          </p:cNvSpPr>
          <p:nvPr>
            <p:ph type="title"/>
          </p:nvPr>
        </p:nvSpPr>
        <p:spPr/>
        <p:txBody>
          <a:bodyPr/>
          <a:lstStyle/>
          <a:p>
            <a:r>
              <a:rPr lang="en-US" dirty="0"/>
              <a:t>Gaussian models</a:t>
            </a:r>
          </a:p>
        </p:txBody>
      </p:sp>
    </p:spTree>
    <p:extLst>
      <p:ext uri="{BB962C8B-B14F-4D97-AF65-F5344CB8AC3E}">
        <p14:creationId xmlns:p14="http://schemas.microsoft.com/office/powerpoint/2010/main" val="3960523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3882" y="4068493"/>
            <a:ext cx="8357227" cy="2168984"/>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43882" y="911951"/>
            <a:ext cx="8357227" cy="2168984"/>
          </a:xfrm>
          <a:prstGeom prst="rect">
            <a:avLst/>
          </a:prstGeom>
          <a:ln>
            <a:solidFill>
              <a:schemeClr val="tx1"/>
            </a:solidFill>
          </a:ln>
        </p:spPr>
      </p:pic>
      <p:sp>
        <p:nvSpPr>
          <p:cNvPr id="12" name="Rectangle 11"/>
          <p:cNvSpPr/>
          <p:nvPr/>
        </p:nvSpPr>
        <p:spPr>
          <a:xfrm>
            <a:off x="2983424" y="538959"/>
            <a:ext cx="3278141" cy="369332"/>
          </a:xfrm>
          <a:prstGeom prst="rect">
            <a:avLst/>
          </a:prstGeom>
          <a:ln>
            <a:solidFill>
              <a:schemeClr val="tx1"/>
            </a:solidFill>
          </a:ln>
        </p:spPr>
        <p:txBody>
          <a:bodyPr wrap="none">
            <a:spAutoFit/>
          </a:bodyPr>
          <a:lstStyle/>
          <a:p>
            <a:r>
              <a:rPr lang="en-US" dirty="0">
                <a:solidFill>
                  <a:prstClr val="black"/>
                </a:solidFill>
              </a:rPr>
              <a:t>Examples of correct classification</a:t>
            </a:r>
          </a:p>
        </p:txBody>
      </p:sp>
      <p:sp>
        <p:nvSpPr>
          <p:cNvPr id="15" name="Rectangle 14"/>
          <p:cNvSpPr/>
          <p:nvPr/>
        </p:nvSpPr>
        <p:spPr>
          <a:xfrm>
            <a:off x="2896060" y="3695501"/>
            <a:ext cx="3452868" cy="369332"/>
          </a:xfrm>
          <a:prstGeom prst="rect">
            <a:avLst/>
          </a:prstGeom>
          <a:ln>
            <a:solidFill>
              <a:schemeClr val="tx1"/>
            </a:solidFill>
          </a:ln>
        </p:spPr>
        <p:txBody>
          <a:bodyPr wrap="none">
            <a:spAutoFit/>
          </a:bodyPr>
          <a:lstStyle/>
          <a:p>
            <a:r>
              <a:rPr lang="en-US" dirty="0">
                <a:solidFill>
                  <a:prstClr val="black"/>
                </a:solidFill>
              </a:rPr>
              <a:t>Examples of incorrect classification</a:t>
            </a:r>
          </a:p>
        </p:txBody>
      </p:sp>
      <p:sp>
        <p:nvSpPr>
          <p:cNvPr id="13" name="Rectangle 12"/>
          <p:cNvSpPr/>
          <p:nvPr/>
        </p:nvSpPr>
        <p:spPr>
          <a:xfrm rot="16200000">
            <a:off x="311812" y="3436214"/>
            <a:ext cx="514949" cy="276999"/>
          </a:xfrm>
          <a:prstGeom prst="rect">
            <a:avLst/>
          </a:prstGeom>
        </p:spPr>
        <p:txBody>
          <a:bodyPr wrap="none">
            <a:spAutoFit/>
          </a:bodyPr>
          <a:lstStyle/>
          <a:p>
            <a:r>
              <a:rPr lang="en-US" sz="1200" dirty="0">
                <a:solidFill>
                  <a:prstClr val="black"/>
                </a:solidFill>
              </a:rPr>
              <a:t>Truth</a:t>
            </a:r>
          </a:p>
        </p:txBody>
      </p:sp>
      <p:sp>
        <p:nvSpPr>
          <p:cNvPr id="17" name="Rectangle 16"/>
          <p:cNvSpPr/>
          <p:nvPr/>
        </p:nvSpPr>
        <p:spPr>
          <a:xfrm rot="16200000">
            <a:off x="1581727" y="3436214"/>
            <a:ext cx="568104" cy="276999"/>
          </a:xfrm>
          <a:prstGeom prst="rect">
            <a:avLst/>
          </a:prstGeom>
        </p:spPr>
        <p:txBody>
          <a:bodyPr wrap="none">
            <a:spAutoFit/>
          </a:bodyPr>
          <a:lstStyle/>
          <a:p>
            <a:r>
              <a:rPr lang="en-US" sz="1200" dirty="0">
                <a:solidFill>
                  <a:prstClr val="black"/>
                </a:solidFill>
              </a:rPr>
              <a:t>Image</a:t>
            </a:r>
          </a:p>
        </p:txBody>
      </p:sp>
      <p:sp>
        <p:nvSpPr>
          <p:cNvPr id="18" name="Rectangle 17"/>
          <p:cNvSpPr/>
          <p:nvPr/>
        </p:nvSpPr>
        <p:spPr>
          <a:xfrm rot="16200000">
            <a:off x="862901" y="3436213"/>
            <a:ext cx="616387" cy="276999"/>
          </a:xfrm>
          <a:prstGeom prst="rect">
            <a:avLst/>
          </a:prstGeom>
        </p:spPr>
        <p:txBody>
          <a:bodyPr wrap="none">
            <a:spAutoFit/>
          </a:bodyPr>
          <a:lstStyle/>
          <a:p>
            <a:r>
              <a:rPr lang="en-US" sz="1200" dirty="0">
                <a:solidFill>
                  <a:prstClr val="black"/>
                </a:solidFill>
              </a:rPr>
              <a:t>Rec. as</a:t>
            </a:r>
          </a:p>
        </p:txBody>
      </p:sp>
      <p:cxnSp>
        <p:nvCxnSpPr>
          <p:cNvPr id="16" name="Straight Arrow Connector 15"/>
          <p:cNvCxnSpPr>
            <a:stCxn id="13" idx="3"/>
          </p:cNvCxnSpPr>
          <p:nvPr/>
        </p:nvCxnSpPr>
        <p:spPr>
          <a:xfrm flipH="1" flipV="1">
            <a:off x="569286" y="3080935"/>
            <a:ext cx="1" cy="236304"/>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3"/>
          </p:cNvCxnSpPr>
          <p:nvPr/>
        </p:nvCxnSpPr>
        <p:spPr>
          <a:xfrm flipH="1" flipV="1">
            <a:off x="1171094" y="3080935"/>
            <a:ext cx="1" cy="185584"/>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3"/>
          </p:cNvCxnSpPr>
          <p:nvPr/>
        </p:nvCxnSpPr>
        <p:spPr>
          <a:xfrm flipH="1" flipV="1">
            <a:off x="1865779" y="3080935"/>
            <a:ext cx="1" cy="209727"/>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1"/>
          </p:cNvCxnSpPr>
          <p:nvPr/>
        </p:nvCxnSpPr>
        <p:spPr>
          <a:xfrm flipH="1">
            <a:off x="569286" y="3832188"/>
            <a:ext cx="1" cy="232645"/>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1"/>
          </p:cNvCxnSpPr>
          <p:nvPr/>
        </p:nvCxnSpPr>
        <p:spPr>
          <a:xfrm flipH="1">
            <a:off x="1171093" y="3882906"/>
            <a:ext cx="2" cy="181927"/>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7" idx="1"/>
          </p:cNvCxnSpPr>
          <p:nvPr/>
        </p:nvCxnSpPr>
        <p:spPr>
          <a:xfrm flipH="1">
            <a:off x="1865779" y="3858766"/>
            <a:ext cx="1" cy="206067"/>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348928" y="3418502"/>
            <a:ext cx="1573107" cy="646331"/>
          </a:xfrm>
          <a:prstGeom prst="rect">
            <a:avLst/>
          </a:prstGeom>
          <a:solidFill>
            <a:srgbClr val="FFFF00"/>
          </a:solidFill>
          <a:ln>
            <a:solidFill>
              <a:schemeClr val="tx1"/>
            </a:solidFill>
          </a:ln>
        </p:spPr>
        <p:txBody>
          <a:bodyPr wrap="square">
            <a:spAutoFit/>
          </a:bodyPr>
          <a:lstStyle/>
          <a:p>
            <a:r>
              <a:rPr lang="en-US" sz="1200" dirty="0">
                <a:solidFill>
                  <a:prstClr val="black"/>
                </a:solidFill>
              </a:rPr>
              <a:t>Note that humans can recognize all of these examples correctly.</a:t>
            </a:r>
          </a:p>
        </p:txBody>
      </p:sp>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3530055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63575</TotalTime>
  <Words>10820</Words>
  <Application>Microsoft Office PowerPoint</Application>
  <PresentationFormat>On-screen Show (4:3)</PresentationFormat>
  <Paragraphs>1643</Paragraphs>
  <Slides>138</Slides>
  <Notes>4</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138</vt:i4>
      </vt:variant>
    </vt:vector>
  </HeadingPairs>
  <TitlesOfParts>
    <vt:vector size="148" baseType="lpstr">
      <vt:lpstr>Arial</vt:lpstr>
      <vt:lpstr>Calibri</vt:lpstr>
      <vt:lpstr>Calibri Light</vt:lpstr>
      <vt:lpstr>Cambria Math</vt:lpstr>
      <vt:lpstr>Mangal</vt:lpstr>
      <vt:lpstr>NeueHaas</vt:lpstr>
      <vt:lpstr>Times New Roman</vt:lpstr>
      <vt:lpstr>Verdana</vt:lpstr>
      <vt:lpstr>Wingdings</vt:lpstr>
      <vt:lpstr>Office Theme</vt:lpstr>
      <vt:lpstr>COMPSCI X433.6  Introduction to Machine Learning using Python</vt:lpstr>
      <vt:lpstr>Lecture 1: What is machine learning?</vt:lpstr>
      <vt:lpstr>What will you accomplish today ?</vt:lpstr>
      <vt:lpstr>Glimpse of a real-life machine learning example from the banking industry</vt:lpstr>
      <vt:lpstr>Excuse to introduce some jargon</vt:lpstr>
      <vt:lpstr>Working definition: Oh… So, this is machine learning?</vt:lpstr>
      <vt:lpstr>Working definition: Then what is Data Mining?</vt:lpstr>
      <vt:lpstr>Machine Learning versus Other Things</vt:lpstr>
      <vt:lpstr>Meet your first (ridiculously simple) classifier</vt:lpstr>
      <vt:lpstr>An abstract look at the first classifier. How does it work?</vt:lpstr>
      <vt:lpstr>Practical Motivation: An example from biometrics</vt:lpstr>
      <vt:lpstr>Histograms.</vt:lpstr>
      <vt:lpstr>Relevance of histograms for classification</vt:lpstr>
      <vt:lpstr>“Regular” Histogram of teachers’ height</vt:lpstr>
      <vt:lpstr>Normalized Histogram of teachers’ height</vt:lpstr>
      <vt:lpstr>“Regular” Histogram of engineers’ height</vt:lpstr>
      <vt:lpstr>Normalized Histogram of engineers’ height</vt:lpstr>
      <vt:lpstr>More and more bins. Good or bad?</vt:lpstr>
      <vt:lpstr>More and more bins. More and more samples.</vt:lpstr>
      <vt:lpstr>Normalized Histograms to PDFs</vt:lpstr>
      <vt:lpstr>Mean, median, standard deviation … Boring statistics</vt:lpstr>
      <vt:lpstr>Mean, median, standard deviation … Boring statistics</vt:lpstr>
      <vt:lpstr>The Cardinal Sinner</vt:lpstr>
      <vt:lpstr>The Reformed</vt:lpstr>
      <vt:lpstr>Histograms, PDFs and probabilities</vt:lpstr>
      <vt:lpstr>Bayes Classifier (also, Theorem)</vt:lpstr>
      <vt:lpstr>Bayes Classifier (also, Theorem)</vt:lpstr>
      <vt:lpstr>Multi-class, multidimensional generalizations</vt:lpstr>
      <vt:lpstr>Step-by-Step: Pseudocode for computing the histogram</vt:lpstr>
      <vt:lpstr>Step-by-Step: Homework Assignment 1 (unofficial, always refer to the course website)</vt:lpstr>
      <vt:lpstr>Step-by-Step: Homework Assignment 1</vt:lpstr>
      <vt:lpstr>Schedule of Assignments</vt:lpstr>
      <vt:lpstr>Lecture 2: Is the Gaussian probability density function boring?</vt:lpstr>
      <vt:lpstr>Histogram &amp; PDF Q &amp; A</vt:lpstr>
      <vt:lpstr>Histogram &amp; PDF Q &amp; A</vt:lpstr>
      <vt:lpstr>Recap Histogram &amp; Bayes Classifier (MAKE SURE YOU FULLY UNDERSTAND THIS)</vt:lpstr>
      <vt:lpstr>Histogram &amp; Bayes Classifier (TWO DIMENSIONS)</vt:lpstr>
      <vt:lpstr>Histogram &amp; Bayes Classifier (TWO DIMENSIONS)</vt:lpstr>
      <vt:lpstr>Histogram &amp; Bayes Classifier (TWO DIMENSIONS)</vt:lpstr>
      <vt:lpstr>Two Dimensional Data overlaid on Contour Plots of the PDFs</vt:lpstr>
      <vt:lpstr>Two Dimensional Gaussian Intuition</vt:lpstr>
      <vt:lpstr>Two Dimensional Gaussian Intuition (more general)</vt:lpstr>
      <vt:lpstr>What does an “outlier” mean?</vt:lpstr>
      <vt:lpstr>How do I specify a 1D point cloud?</vt:lpstr>
      <vt:lpstr>How do I specify a 2D point cloud?</vt:lpstr>
      <vt:lpstr>How do I specify a 2D point cloud?</vt:lpstr>
      <vt:lpstr>Correlations between features</vt:lpstr>
      <vt:lpstr>Covariance Matrix: Summary of correlations between features</vt:lpstr>
      <vt:lpstr>Covariance: What does it measure?</vt:lpstr>
      <vt:lpstr>Covariance versus variance</vt:lpstr>
      <vt:lpstr>Bayes Classifier (d DIMENSIONS)</vt:lpstr>
      <vt:lpstr>Covariance Interpretation Practice</vt:lpstr>
      <vt:lpstr>Step-by-step: PDF of the binormal distribution</vt:lpstr>
      <vt:lpstr>Calculation of the PDF of the binormal distribution</vt:lpstr>
      <vt:lpstr>Calculation of the PDF of the multinormal distribution</vt:lpstr>
      <vt:lpstr>Assignment 2 (unofficial)</vt:lpstr>
      <vt:lpstr>Step-by-step: How can I build 2D Histograms?</vt:lpstr>
      <vt:lpstr>Step-by-step: How can I build a 2D Bayesian Classifier?</vt:lpstr>
      <vt:lpstr>Linear Transformations</vt:lpstr>
      <vt:lpstr>What does linearity mean?</vt:lpstr>
      <vt:lpstr>What do the entries in a matrix signify?</vt:lpstr>
      <vt:lpstr>Lecture 3: Principal Component Analysis</vt:lpstr>
      <vt:lpstr>Looking good, Bayesian!</vt:lpstr>
      <vt:lpstr>Looking good, Bayesian!</vt:lpstr>
      <vt:lpstr>Looking good, histogram!</vt:lpstr>
      <vt:lpstr>Classification in high dimensional feature spaces</vt:lpstr>
      <vt:lpstr>The problem with histograms: The Curse of Dimensionality</vt:lpstr>
      <vt:lpstr>Linear Transformations</vt:lpstr>
      <vt:lpstr>What does linearity mean?</vt:lpstr>
      <vt:lpstr>What do the entries in a matrix signify?</vt:lpstr>
      <vt:lpstr>What is an eigenvector? In 3D</vt:lpstr>
      <vt:lpstr>“Usual” Components versus Principal Components</vt:lpstr>
      <vt:lpstr>What distinguishes an eigenvector?</vt:lpstr>
      <vt:lpstr>What does an eigenvector have to do with matrices? Ex. 1</vt:lpstr>
      <vt:lpstr>What does an eigenvector have to do with matrices? Ex. 2</vt:lpstr>
      <vt:lpstr>XZCVPR</vt:lpstr>
      <vt:lpstr>XZCVPR</vt:lpstr>
      <vt:lpstr>XZCVPR</vt:lpstr>
      <vt:lpstr>XZCVPR</vt:lpstr>
      <vt:lpstr>XZCVPR: Implementation in practice</vt:lpstr>
      <vt:lpstr>“Usual” Components versus Principal Components, again</vt:lpstr>
      <vt:lpstr>Application: The MNIST database of handwritten digits</vt:lpstr>
      <vt:lpstr>The numerical structure of a single handwritten digit image</vt:lpstr>
      <vt:lpstr>Digits represented as feature vectors</vt:lpstr>
      <vt:lpstr>Dimension reduction of digit feature vectors</vt:lpstr>
      <vt:lpstr>Low Dimensional Approximations (The MNIST database of handwritten digits)</vt:lpstr>
      <vt:lpstr>A 2D scatterplot of the first two principal components</vt:lpstr>
      <vt:lpstr>Lecture 4: Principal Component Analysis (more details)</vt:lpstr>
      <vt:lpstr>Assignment 3: 200 points Always confirm that this is the official version of the assignment</vt:lpstr>
      <vt:lpstr>XZCVPR</vt:lpstr>
      <vt:lpstr>XZCVPR</vt:lpstr>
      <vt:lpstr>XZCVPR</vt:lpstr>
      <vt:lpstr>XZCVPR</vt:lpstr>
      <vt:lpstr>XZCVPR</vt:lpstr>
      <vt:lpstr>What is the point? How is PCA practically useful?</vt:lpstr>
      <vt:lpstr>2D Histogams: Creating the classifier</vt:lpstr>
      <vt:lpstr>2D Histogams: Applying the classifier</vt:lpstr>
      <vt:lpstr>Gaussian models</vt:lpstr>
      <vt:lpstr>Examples</vt:lpstr>
      <vt:lpstr>Why does the classifier make mistakes?</vt:lpstr>
      <vt:lpstr>How many PCA components do I need to use?</vt:lpstr>
      <vt:lpstr>Classifier Performance</vt:lpstr>
      <vt:lpstr>Classifier Performance (Binary)</vt:lpstr>
      <vt:lpstr>Accuracy (Binary)</vt:lpstr>
      <vt:lpstr>Sensitivity (Binary)</vt:lpstr>
      <vt:lpstr>Specificity (Binary)</vt:lpstr>
      <vt:lpstr>Positive Predictive Value (Binary)</vt:lpstr>
      <vt:lpstr>Confusion Matrix</vt:lpstr>
      <vt:lpstr>Positive Predictive Value</vt:lpstr>
      <vt:lpstr>PCA in pictures</vt:lpstr>
      <vt:lpstr>PCA in pictures (contd)</vt:lpstr>
      <vt:lpstr>How do I ace Assignment 3?</vt:lpstr>
      <vt:lpstr>Lecture 5: Linear Classifiers</vt:lpstr>
      <vt:lpstr>Linear Classifier – Basic Idea</vt:lpstr>
      <vt:lpstr>Linear Classifier – Basic Idea</vt:lpstr>
      <vt:lpstr>Linear Classifier – Perceptron</vt:lpstr>
      <vt:lpstr>Linear Classifier – Mean-square error minimizer</vt:lpstr>
      <vt:lpstr>Linear Classifier – Fisher’s Linear Discriminant</vt:lpstr>
      <vt:lpstr>Linear Classifiers – Perceptron versus Pseudoinverse</vt:lpstr>
      <vt:lpstr>Linear Classifiers – Support Vector Machines</vt:lpstr>
      <vt:lpstr>Linear Classifiers – Using nonlinear combinations of features</vt:lpstr>
      <vt:lpstr>Linear Classifiers – Using nonlinear combinations of features</vt:lpstr>
      <vt:lpstr>How to use nonlinear combinations of features</vt:lpstr>
      <vt:lpstr>Linear Classifiers – For multiple classes (Kesler’s construction)</vt:lpstr>
      <vt:lpstr>Real world example: Machine Failure</vt:lpstr>
      <vt:lpstr>Training and Testing Subsets</vt:lpstr>
      <vt:lpstr>Training and Testing Subset</vt:lpstr>
      <vt:lpstr>Validation Subset</vt:lpstr>
      <vt:lpstr>Linear Classifier to answer “Will the machine fail?”</vt:lpstr>
      <vt:lpstr>Step-by-step: Linear Classifier Design for 2 classes</vt:lpstr>
      <vt:lpstr>How good is this classifier?</vt:lpstr>
      <vt:lpstr>Tweaking the threshold</vt:lpstr>
      <vt:lpstr>Tweaking the threshold</vt:lpstr>
      <vt:lpstr>Receiver Operating Curve (ROC)</vt:lpstr>
      <vt:lpstr>Multiclass Linear Classifier - Recap</vt:lpstr>
      <vt:lpstr>Step-by-step: Linear Classifier Design for C classes</vt:lpstr>
      <vt:lpstr>Linear Classifier to answer “How will the machine fail?”</vt:lpstr>
      <vt:lpstr>The power of linear classifiers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Hiriyannaiah</dc:creator>
  <cp:lastModifiedBy>Shashi</cp:lastModifiedBy>
  <cp:revision>571</cp:revision>
  <dcterms:created xsi:type="dcterms:W3CDTF">2015-07-06T06:00:36Z</dcterms:created>
  <dcterms:modified xsi:type="dcterms:W3CDTF">2017-06-27T01:20:32Z</dcterms:modified>
</cp:coreProperties>
</file>